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00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p:restoredTop sz="95915"/>
  </p:normalViewPr>
  <p:slideViewPr>
    <p:cSldViewPr snapToGrid="0" snapToObjects="1">
      <p:cViewPr>
        <p:scale>
          <a:sx n="140" d="100"/>
          <a:sy n="140" d="100"/>
        </p:scale>
        <p:origin x="2032"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8/14/22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 KS4-21-06</a:t>
            </a: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5731668" cy="276999"/>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Explore the Half Life of a Radioactive Isotope</a:t>
            </a:r>
            <a:endParaRPr lang="en-US" sz="1100" dirty="0">
              <a:solidFill>
                <a:schemeClr val="bg1"/>
              </a:solidFill>
              <a:latin typeface="Arial Rounded MT Bold" panose="020F0704030504030204" pitchFamily="34" charset="77"/>
            </a:endParaRPr>
          </a:p>
        </p:txBody>
      </p:sp>
      <p:pic>
        <p:nvPicPr>
          <p:cNvPr id="78" name="Picture 77" descr="Icon&#10;&#10;Description automatically generated">
            <a:extLst>
              <a:ext uri="{FF2B5EF4-FFF2-40B4-BE49-F238E27FC236}">
                <a16:creationId xmlns:a16="http://schemas.microsoft.com/office/drawing/2014/main" id="{1849FA9B-DC05-9A4C-BF4E-88CC69909F07}"/>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4.png"/><Relationship Id="rId4" Type="http://schemas.openxmlformats.org/officeDocument/2006/relationships/image" Target="../media/image11.png"/><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7.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9.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a:extLst>
              <a:ext uri="{FF2B5EF4-FFF2-40B4-BE49-F238E27FC236}">
                <a16:creationId xmlns:a16="http://schemas.microsoft.com/office/drawing/2014/main" id="{2E355769-C175-EC4E-93F2-8218D05185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57490" y="5006687"/>
            <a:ext cx="1150714" cy="8630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4E7930B6-B65D-E74A-9362-49C88E7C0EE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13310"/>
          <a:stretch/>
        </p:blipFill>
        <p:spPr bwMode="auto">
          <a:xfrm>
            <a:off x="5616576" y="4641247"/>
            <a:ext cx="932688" cy="79695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35117C7-2A03-F742-B9C2-239A5CCE27EB}"/>
              </a:ext>
            </a:extLst>
          </p:cNvPr>
          <p:cNvSpPr txBox="1"/>
          <p:nvPr/>
        </p:nvSpPr>
        <p:spPr>
          <a:xfrm>
            <a:off x="4962349" y="6801759"/>
            <a:ext cx="1195570" cy="646331"/>
          </a:xfrm>
          <a:prstGeom prst="rect">
            <a:avLst/>
          </a:prstGeom>
          <a:noFill/>
        </p:spPr>
        <p:txBody>
          <a:bodyPr wrap="square" rtlCol="0" anchor="ctr">
            <a:spAutoFit/>
          </a:bodyPr>
          <a:lstStyle/>
          <a:p>
            <a:pPr algn="ctr"/>
            <a:r>
              <a:rPr lang="en-US" sz="1200" b="1" dirty="0">
                <a:solidFill>
                  <a:schemeClr val="bg1"/>
                </a:solidFill>
                <a:latin typeface="Arial Rounded MT Bold" panose="020F0704030504030204" pitchFamily="34" charset="77"/>
              </a:rPr>
              <a:t>Gravitational</a:t>
            </a:r>
          </a:p>
          <a:p>
            <a:pPr algn="ctr"/>
            <a:r>
              <a:rPr lang="en-US" sz="1200" b="1" dirty="0">
                <a:solidFill>
                  <a:schemeClr val="bg1"/>
                </a:solidFill>
                <a:latin typeface="Arial Rounded MT Bold" panose="020F0704030504030204" pitchFamily="34" charset="77"/>
              </a:rPr>
              <a:t>field strength</a:t>
            </a:r>
          </a:p>
          <a:p>
            <a:pPr algn="ctr"/>
            <a:r>
              <a:rPr lang="en-US" sz="1200" b="1" dirty="0">
                <a:solidFill>
                  <a:schemeClr val="bg1"/>
                </a:solidFill>
                <a:latin typeface="Arial Rounded MT Bold" panose="020F0704030504030204" pitchFamily="34" charset="77"/>
              </a:rPr>
              <a:t>10N/kg</a:t>
            </a:r>
          </a:p>
        </p:txBody>
      </p:sp>
      <p:sp>
        <p:nvSpPr>
          <p:cNvPr id="3" name="TextBox 2">
            <a:extLst>
              <a:ext uri="{FF2B5EF4-FFF2-40B4-BE49-F238E27FC236}">
                <a16:creationId xmlns:a16="http://schemas.microsoft.com/office/drawing/2014/main" id="{0F4F7C5C-83AF-654B-A3A8-2C8947965DB3}"/>
              </a:ext>
            </a:extLst>
          </p:cNvPr>
          <p:cNvSpPr txBox="1"/>
          <p:nvPr/>
        </p:nvSpPr>
        <p:spPr>
          <a:xfrm>
            <a:off x="2310331" y="1729450"/>
            <a:ext cx="4411880" cy="1569660"/>
          </a:xfrm>
          <a:prstGeom prst="rect">
            <a:avLst/>
          </a:prstGeom>
          <a:noFill/>
        </p:spPr>
        <p:txBody>
          <a:bodyPr wrap="square" rtlCol="0">
            <a:spAutoFit/>
          </a:bodyPr>
          <a:lstStyle/>
          <a:p>
            <a:r>
              <a:rPr lang="en-US" sz="1200" dirty="0">
                <a:solidFill>
                  <a:srgbClr val="38D4D6"/>
                </a:solidFill>
                <a:latin typeface="Arial Rounded MT Bold" panose="020F0704030504030204" pitchFamily="34" charset="77"/>
              </a:rPr>
              <a:t>Back in his earlier work, Rutherford had already determined the hypothesis of half-life for radioactive decay. He had also tried, and failed, to count alpha particles. Upon taking up his position at Manchester University, he developed the alpha scattering experiment with the assistance of Hans Geiger. Geiger invented the ‘electrometer’ for counting the particles; this was the earlier version of the Geiger-Muller counter.    </a:t>
            </a:r>
          </a:p>
        </p:txBody>
      </p:sp>
      <p:sp>
        <p:nvSpPr>
          <p:cNvPr id="4" name="Rounded Rectangle 3">
            <a:extLst>
              <a:ext uri="{FF2B5EF4-FFF2-40B4-BE49-F238E27FC236}">
                <a16:creationId xmlns:a16="http://schemas.microsoft.com/office/drawing/2014/main" id="{0CEB94B4-ADCD-324D-B14B-2326DEF370CA}"/>
              </a:ext>
            </a:extLst>
          </p:cNvPr>
          <p:cNvSpPr/>
          <p:nvPr/>
        </p:nvSpPr>
        <p:spPr>
          <a:xfrm>
            <a:off x="1269000" y="1401358"/>
            <a:ext cx="4320000"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Rutherford and Geiger</a:t>
            </a:r>
          </a:p>
        </p:txBody>
      </p:sp>
      <p:sp>
        <p:nvSpPr>
          <p:cNvPr id="5" name="Rounded Rectangle 1">
            <a:extLst>
              <a:ext uri="{FF2B5EF4-FFF2-40B4-BE49-F238E27FC236}">
                <a16:creationId xmlns:a16="http://schemas.microsoft.com/office/drawing/2014/main" id="{7960FA96-268C-C640-9AB2-DB0C48CA4620}"/>
              </a:ext>
            </a:extLst>
          </p:cNvPr>
          <p:cNvSpPr/>
          <p:nvPr/>
        </p:nvSpPr>
        <p:spPr>
          <a:xfrm>
            <a:off x="209813" y="7424237"/>
            <a:ext cx="2811681" cy="188625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1200" dirty="0">
                <a:solidFill>
                  <a:srgbClr val="38D4D6"/>
                </a:solidFill>
                <a:latin typeface="Arial Rounded MT Bold" panose="020F0704030504030204" pitchFamily="34" charset="77"/>
              </a:rPr>
              <a:t>How to calculate half-life:</a:t>
            </a:r>
          </a:p>
          <a:p>
            <a:pPr lvl="0"/>
            <a:r>
              <a:rPr lang="en-US" sz="1200" dirty="0">
                <a:solidFill>
                  <a:srgbClr val="38D4D6"/>
                </a:solidFill>
                <a:latin typeface="Arial Rounded MT Bold" panose="020F0704030504030204" pitchFamily="34" charset="77"/>
              </a:rPr>
              <a:t>In the graph above for iodine 131 we note that the radiation has dropped to half after 45 minutes, </a:t>
            </a:r>
          </a:p>
          <a:p>
            <a:pPr lvl="0"/>
            <a:r>
              <a:rPr lang="en-US" sz="1200" dirty="0">
                <a:solidFill>
                  <a:srgbClr val="38D4D6"/>
                </a:solidFill>
                <a:latin typeface="Arial Rounded MT Bold" panose="020F0704030504030204" pitchFamily="34" charset="77"/>
              </a:rPr>
              <a:t>it halves again after a further 45 minutes and it halves again after a further 45 minutes. The count rate will always fall by the same </a:t>
            </a:r>
          </a:p>
          <a:p>
            <a:pPr lvl="0"/>
            <a:r>
              <a:rPr lang="en-US" sz="1200" dirty="0">
                <a:solidFill>
                  <a:srgbClr val="38D4D6"/>
                </a:solidFill>
                <a:latin typeface="Arial Rounded MT Bold" panose="020F0704030504030204" pitchFamily="34" charset="77"/>
              </a:rPr>
              <a:t>half-life of 45 minutes.</a:t>
            </a:r>
          </a:p>
        </p:txBody>
      </p:sp>
      <p:sp>
        <p:nvSpPr>
          <p:cNvPr id="6" name="Rectangle: Rounded Corners 2">
            <a:extLst>
              <a:ext uri="{FF2B5EF4-FFF2-40B4-BE49-F238E27FC236}">
                <a16:creationId xmlns:a16="http://schemas.microsoft.com/office/drawing/2014/main" id="{4704C507-B6CE-664B-89EA-98B37E9DF8E8}"/>
              </a:ext>
            </a:extLst>
          </p:cNvPr>
          <p:cNvSpPr/>
          <p:nvPr/>
        </p:nvSpPr>
        <p:spPr>
          <a:xfrm>
            <a:off x="308736" y="3640569"/>
            <a:ext cx="4120243" cy="2375297"/>
          </a:xfrm>
          <a:prstGeom prst="roundRect">
            <a:avLst>
              <a:gd name="adj" fmla="val 6284"/>
            </a:avLst>
          </a:prstGeom>
          <a:ln>
            <a:solidFill>
              <a:srgbClr val="38D4D6"/>
            </a:solidFill>
          </a:ln>
        </p:spPr>
        <p:txBody>
          <a:bodyPr wrap="square" anchor="t">
            <a:spAutoFit/>
          </a:bodyPr>
          <a:lstStyle/>
          <a:p>
            <a:r>
              <a:rPr lang="en-GB" sz="1200" dirty="0">
                <a:solidFill>
                  <a:srgbClr val="38D4D6"/>
                </a:solidFill>
                <a:latin typeface="Arial Rounded MT Bold" panose="020F0704030504030204" pitchFamily="34" charset="77"/>
              </a:rPr>
              <a:t>A Geiger-Mueller counter has two parts—a sealed tube, or chamber, filled with gas. Radiation enters the tube and when it collides with the gas, it pushes an electron away from the gas atom and creates an ion pair. A wire in the middle of the tube attracts electrons, creating other ion pairs and sending a current through the wire. The current goes to the information display and moves a needle across a scale or makes a number display on a screen.  These devices usually provide "counts per minute," or the number of ion pairs created every 60 seconds. It clicks every time an ion pair is created. </a:t>
            </a:r>
            <a:endParaRPr lang="en-US" sz="1200" dirty="0">
              <a:solidFill>
                <a:srgbClr val="38D4D6"/>
              </a:solidFill>
              <a:latin typeface="Arial Rounded MT Bold" panose="020F0704030504030204" pitchFamily="34" charset="77"/>
            </a:endParaRPr>
          </a:p>
        </p:txBody>
      </p:sp>
      <p:sp>
        <p:nvSpPr>
          <p:cNvPr id="7" name="Rectangle 6">
            <a:extLst>
              <a:ext uri="{FF2B5EF4-FFF2-40B4-BE49-F238E27FC236}">
                <a16:creationId xmlns:a16="http://schemas.microsoft.com/office/drawing/2014/main" id="{0F20E5DE-F76C-FC4A-A75C-F85AB7A411B3}"/>
              </a:ext>
            </a:extLst>
          </p:cNvPr>
          <p:cNvSpPr/>
          <p:nvPr/>
        </p:nvSpPr>
        <p:spPr>
          <a:xfrm>
            <a:off x="373711" y="3330328"/>
            <a:ext cx="3252301" cy="276999"/>
          </a:xfrm>
          <a:prstGeom prst="rect">
            <a:avLst/>
          </a:prstGeom>
          <a:noFill/>
          <a:ln>
            <a:noFill/>
          </a:ln>
        </p:spPr>
        <p:txBody>
          <a:bodyPr wrap="square">
            <a:spAutoFit/>
          </a:bodyPr>
          <a:lstStyle/>
          <a:p>
            <a:r>
              <a:rPr lang="en-US" sz="1200" b="1" dirty="0">
                <a:solidFill>
                  <a:srgbClr val="38D4D6"/>
                </a:solidFill>
                <a:latin typeface="Arial Rounded MT Bold" panose="020F0704030504030204" pitchFamily="34" charset="77"/>
              </a:rPr>
              <a:t>How does a Geiger-Muller counter work?</a:t>
            </a:r>
            <a:endParaRPr lang="en-US" sz="1200" b="1" dirty="0">
              <a:solidFill>
                <a:srgbClr val="38D4D6"/>
              </a:solidFill>
            </a:endParaRPr>
          </a:p>
        </p:txBody>
      </p:sp>
      <p:sp>
        <p:nvSpPr>
          <p:cNvPr id="8" name="Rectangle: Rounded Corners 2">
            <a:extLst>
              <a:ext uri="{FF2B5EF4-FFF2-40B4-BE49-F238E27FC236}">
                <a16:creationId xmlns:a16="http://schemas.microsoft.com/office/drawing/2014/main" id="{9CA95035-DE00-9647-A0FD-EFBB40546F37}"/>
              </a:ext>
            </a:extLst>
          </p:cNvPr>
          <p:cNvSpPr/>
          <p:nvPr/>
        </p:nvSpPr>
        <p:spPr>
          <a:xfrm>
            <a:off x="3021494" y="6238706"/>
            <a:ext cx="3500082" cy="1438573"/>
          </a:xfrm>
          <a:prstGeom prst="roundRect">
            <a:avLst>
              <a:gd name="adj" fmla="val 7716"/>
            </a:avLst>
          </a:prstGeom>
          <a:ln>
            <a:solidFill>
              <a:srgbClr val="38D4D6"/>
            </a:solidFill>
          </a:ln>
        </p:spPr>
        <p:txBody>
          <a:bodyPr wrap="square" anchor="t">
            <a:spAutoFit/>
          </a:bodyPr>
          <a:lstStyle/>
          <a:p>
            <a:r>
              <a:rPr lang="en-US" sz="1200" dirty="0">
                <a:solidFill>
                  <a:srgbClr val="38D4D6"/>
                </a:solidFill>
                <a:latin typeface="Arial Rounded MT Bold" panose="020F0704030504030204" pitchFamily="34" charset="77"/>
              </a:rPr>
              <a:t>Radioactive decay is a completely random process; as such, it is too difficult to predict when it will occur, so we use the measure of half-life. </a:t>
            </a:r>
            <a:r>
              <a:rPr lang="en-GB" sz="1200" dirty="0">
                <a:solidFill>
                  <a:srgbClr val="38D4D6"/>
                </a:solidFill>
                <a:latin typeface="Arial Rounded MT Bold" panose="020F0704030504030204" pitchFamily="34" charset="77"/>
              </a:rPr>
              <a:t>Half-life is the time it takes for half of the unstable nuclei in a sample to decay, for the activity of the sample to halve or for the count rate to halve.  </a:t>
            </a:r>
            <a:endParaRPr lang="en-US" sz="1200" dirty="0">
              <a:solidFill>
                <a:srgbClr val="38D4D6"/>
              </a:solidFill>
              <a:latin typeface="Arial Rounded MT Bold" panose="020F0704030504030204" pitchFamily="34" charset="77"/>
            </a:endParaRPr>
          </a:p>
        </p:txBody>
      </p:sp>
      <p:sp>
        <p:nvSpPr>
          <p:cNvPr id="9" name="Rectangle 8">
            <a:extLst>
              <a:ext uri="{FF2B5EF4-FFF2-40B4-BE49-F238E27FC236}">
                <a16:creationId xmlns:a16="http://schemas.microsoft.com/office/drawing/2014/main" id="{828F2276-A233-EE4E-9FBA-F11BCE0DDD6A}"/>
              </a:ext>
            </a:extLst>
          </p:cNvPr>
          <p:cNvSpPr/>
          <p:nvPr/>
        </p:nvSpPr>
        <p:spPr>
          <a:xfrm>
            <a:off x="4143067" y="5947460"/>
            <a:ext cx="2657823" cy="276999"/>
          </a:xfrm>
          <a:prstGeom prst="rect">
            <a:avLst/>
          </a:prstGeom>
          <a:noFill/>
          <a:ln>
            <a:noFill/>
          </a:ln>
        </p:spPr>
        <p:txBody>
          <a:bodyPr wrap="square">
            <a:spAutoFit/>
          </a:bodyPr>
          <a:lstStyle/>
          <a:p>
            <a:pPr algn="ctr"/>
            <a:r>
              <a:rPr lang="en-US" sz="1200" b="1" dirty="0">
                <a:solidFill>
                  <a:srgbClr val="38D4D6"/>
                </a:solidFill>
                <a:latin typeface="Arial Rounded MT Bold" panose="020F0704030504030204" pitchFamily="34" charset="77"/>
              </a:rPr>
              <a:t>Radioactive decay &amp; half-life</a:t>
            </a:r>
            <a:endParaRPr lang="en-US" sz="1200" b="1" dirty="0">
              <a:solidFill>
                <a:srgbClr val="38D4D6"/>
              </a:solidFill>
            </a:endParaRPr>
          </a:p>
        </p:txBody>
      </p:sp>
      <p:pic>
        <p:nvPicPr>
          <p:cNvPr id="10" name="Picture 2">
            <a:extLst>
              <a:ext uri="{FF2B5EF4-FFF2-40B4-BE49-F238E27FC236}">
                <a16:creationId xmlns:a16="http://schemas.microsoft.com/office/drawing/2014/main" id="{E9C8226D-C870-5F42-AA86-5ADDC347C28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3221" y="1813828"/>
            <a:ext cx="1820849" cy="13599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19A82514-25D9-6946-8432-41E3B31E844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43562" y="3551816"/>
            <a:ext cx="1905702" cy="11869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hart, line chart&#10;&#10;Description automatically generated">
            <a:extLst>
              <a:ext uri="{FF2B5EF4-FFF2-40B4-BE49-F238E27FC236}">
                <a16:creationId xmlns:a16="http://schemas.microsoft.com/office/drawing/2014/main" id="{78027AA2-A9DB-C340-8DD5-9A4D1509482F}"/>
              </a:ext>
            </a:extLst>
          </p:cNvPr>
          <p:cNvPicPr>
            <a:picLocks noChangeAspect="1"/>
          </p:cNvPicPr>
          <p:nvPr/>
        </p:nvPicPr>
        <p:blipFill rotWithShape="1">
          <a:blip r:embed="rId10">
            <a:extLst>
              <a:ext uri="{BEBA8EAE-BF5A-486C-A8C5-ECC9F3942E4B}">
                <a14:imgProps xmlns:a14="http://schemas.microsoft.com/office/drawing/2010/main">
                  <a14:imgLayer r:embed="rId11">
                    <a14:imgEffect>
                      <a14:sharpenSoften amount="50000"/>
                    </a14:imgEffect>
                  </a14:imgLayer>
                </a14:imgProps>
              </a:ext>
            </a:extLst>
          </a:blip>
          <a:srcRect r="8642"/>
          <a:stretch/>
        </p:blipFill>
        <p:spPr>
          <a:xfrm>
            <a:off x="373711" y="6162261"/>
            <a:ext cx="2248554" cy="1292755"/>
          </a:xfrm>
          <a:prstGeom prst="rect">
            <a:avLst/>
          </a:prstGeom>
        </p:spPr>
      </p:pic>
      <p:sp>
        <p:nvSpPr>
          <p:cNvPr id="16" name="Rectangle: Rounded Corners 2">
            <a:extLst>
              <a:ext uri="{FF2B5EF4-FFF2-40B4-BE49-F238E27FC236}">
                <a16:creationId xmlns:a16="http://schemas.microsoft.com/office/drawing/2014/main" id="{3DDFB8F7-1C88-6340-BFD0-9ABDAA89973B}"/>
              </a:ext>
            </a:extLst>
          </p:cNvPr>
          <p:cNvSpPr/>
          <p:nvPr/>
        </p:nvSpPr>
        <p:spPr>
          <a:xfrm>
            <a:off x="3021494" y="7833809"/>
            <a:ext cx="3500082" cy="1438573"/>
          </a:xfrm>
          <a:prstGeom prst="roundRect">
            <a:avLst>
              <a:gd name="adj" fmla="val 6522"/>
            </a:avLst>
          </a:prstGeom>
          <a:ln>
            <a:solidFill>
              <a:srgbClr val="38D4D6"/>
            </a:solidFill>
          </a:ln>
        </p:spPr>
        <p:txBody>
          <a:bodyPr wrap="square" lIns="90000" anchor="t">
            <a:spAutoFit/>
          </a:bodyPr>
          <a:lstStyle/>
          <a:p>
            <a:r>
              <a:rPr lang="en-US" sz="1200" dirty="0">
                <a:solidFill>
                  <a:srgbClr val="38D4D6"/>
                </a:solidFill>
                <a:latin typeface="Arial Rounded MT Bold" panose="020F0704030504030204" pitchFamily="34" charset="77"/>
              </a:rPr>
              <a:t>Higher tier students will be able to calculate what isotope remains and the decrease in count rate. That should be expressed as a fraction, a decimal, or a ratio. After 2 hours and 15 minutes the count rate for iodine 131 in this sample is 75 Bq per minute and there is 1/8 (0.125) of the sample left.</a:t>
            </a:r>
          </a:p>
        </p:txBody>
      </p:sp>
    </p:spTree>
    <p:extLst>
      <p:ext uri="{BB962C8B-B14F-4D97-AF65-F5344CB8AC3E}">
        <p14:creationId xmlns:p14="http://schemas.microsoft.com/office/powerpoint/2010/main" val="49811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E6B0FF2-A76E-AE4A-8518-AC052652829E}"/>
              </a:ext>
            </a:extLst>
          </p:cNvPr>
          <p:cNvSpPr/>
          <p:nvPr/>
        </p:nvSpPr>
        <p:spPr>
          <a:xfrm>
            <a:off x="1809000" y="1403499"/>
            <a:ext cx="3240000" cy="360000"/>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Rounded MT Bold" panose="020F0704030504030204" pitchFamily="34" charset="0"/>
              </a:rPr>
              <a:t>Practice</a:t>
            </a:r>
          </a:p>
        </p:txBody>
      </p:sp>
      <p:sp>
        <p:nvSpPr>
          <p:cNvPr id="3" name="Rectangle: Rounded Corners 2">
            <a:extLst>
              <a:ext uri="{FF2B5EF4-FFF2-40B4-BE49-F238E27FC236}">
                <a16:creationId xmlns:a16="http://schemas.microsoft.com/office/drawing/2014/main" id="{9F801C2E-655F-0F45-8D38-DAE6E26CBE53}"/>
              </a:ext>
            </a:extLst>
          </p:cNvPr>
          <p:cNvSpPr/>
          <p:nvPr/>
        </p:nvSpPr>
        <p:spPr>
          <a:xfrm>
            <a:off x="303860" y="3714726"/>
            <a:ext cx="3777518" cy="1328023"/>
          </a:xfrm>
          <a:prstGeom prst="roundRect">
            <a:avLst/>
          </a:prstGeom>
          <a:ln>
            <a:solidFill>
              <a:srgbClr val="38D4D6"/>
            </a:solidFill>
          </a:ln>
        </p:spPr>
        <p:txBody>
          <a:bodyPr wrap="square" anchor="t">
            <a:spAutoFit/>
          </a:bodyPr>
          <a:lstStyle/>
          <a:p>
            <a:pPr marL="228600" indent="-228600">
              <a:buFont typeface="+mj-lt"/>
              <a:buAutoNum type="arabicPeriod" startAt="3"/>
            </a:pPr>
            <a:r>
              <a:rPr lang="en-GB" sz="1200" dirty="0">
                <a:solidFill>
                  <a:srgbClr val="38D4D6"/>
                </a:solidFill>
                <a:latin typeface="Arial Rounded MT Bold" panose="020F0704030504030204" pitchFamily="34" charset="77"/>
              </a:rPr>
              <a:t>Xenon-133 is a radioactive gas used for diagnosing lung problems. In 15 days, its activity falls to 1/8 of its original value. What is its half-life</a:t>
            </a:r>
            <a:r>
              <a:rPr lang="en-US" sz="1200" dirty="0">
                <a:solidFill>
                  <a:srgbClr val="38D4D6"/>
                </a:solidFill>
                <a:latin typeface="Arial Rounded MT Bold" panose="020F0704030504030204" pitchFamily="34" charset="77"/>
              </a:rPr>
              <a:t>?</a:t>
            </a:r>
          </a:p>
          <a:p>
            <a:endParaRPr lang="en-US" sz="1200" dirty="0">
              <a:solidFill>
                <a:srgbClr val="38D4D6"/>
              </a:solidFill>
              <a:latin typeface="Arial Rounded MT Bold" panose="020F0704030504030204" pitchFamily="34" charset="77"/>
            </a:endParaRPr>
          </a:p>
          <a:p>
            <a:pPr lvl="1"/>
            <a:r>
              <a:rPr lang="en-US" sz="1200" dirty="0">
                <a:solidFill>
                  <a:srgbClr val="38D4D6"/>
                </a:solidFill>
                <a:latin typeface="Arial Rounded MT Bold" panose="020F0704030504030204" pitchFamily="34" charset="77"/>
              </a:rPr>
              <a:t>a)  2       b)  3       c)  4       d)  5</a:t>
            </a:r>
          </a:p>
        </p:txBody>
      </p:sp>
      <p:sp>
        <p:nvSpPr>
          <p:cNvPr id="4" name="Rectangle 3">
            <a:extLst>
              <a:ext uri="{FF2B5EF4-FFF2-40B4-BE49-F238E27FC236}">
                <a16:creationId xmlns:a16="http://schemas.microsoft.com/office/drawing/2014/main" id="{7AC53BC5-3727-0640-B419-48177D60B284}"/>
              </a:ext>
            </a:extLst>
          </p:cNvPr>
          <p:cNvSpPr/>
          <p:nvPr/>
        </p:nvSpPr>
        <p:spPr>
          <a:xfrm>
            <a:off x="2065403" y="4817323"/>
            <a:ext cx="4488426" cy="1384995"/>
          </a:xfrm>
          <a:prstGeom prst="rect">
            <a:avLst/>
          </a:prstGeom>
          <a:noFill/>
          <a:ln>
            <a:noFill/>
          </a:ln>
        </p:spPr>
        <p:txBody>
          <a:bodyPr wrap="square">
            <a:spAutoFit/>
          </a:bodyPr>
          <a:lstStyle/>
          <a:p>
            <a:endParaRPr lang="en-US" sz="1200" b="1" dirty="0">
              <a:solidFill>
                <a:srgbClr val="38D4D6"/>
              </a:solidFill>
              <a:latin typeface="Arial Rounded MT Bold" panose="020F0704030504030204" pitchFamily="34" charset="77"/>
            </a:endParaRPr>
          </a:p>
          <a:p>
            <a:pPr marL="228600" indent="-228600">
              <a:buFont typeface="+mj-lt"/>
              <a:buAutoNum type="arabicPeriod" startAt="4"/>
            </a:pPr>
            <a:r>
              <a:rPr lang="en-US" sz="1200" dirty="0">
                <a:solidFill>
                  <a:srgbClr val="38D4D6"/>
                </a:solidFill>
                <a:latin typeface="Arial Rounded MT Bold" panose="020F0704030504030204" pitchFamily="34" charset="77"/>
              </a:rPr>
              <a:t>Calculate the half-life of a strontium-90 whose activity falls from 5000 Bq to 625 Bq over 90 years. </a:t>
            </a:r>
            <a:r>
              <a:rPr lang="en-GB" sz="1600" b="1" dirty="0">
                <a:solidFill>
                  <a:srgbClr val="38D4D6"/>
                </a:solidFill>
                <a:latin typeface="Arial Rounded MT Bold" panose="020F0704030504030204" pitchFamily="34" charset="77"/>
              </a:rPr>
              <a:t>________________________________________________________________________________________________________________________</a:t>
            </a:r>
            <a:endParaRPr lang="en-US" sz="1600" b="1" dirty="0">
              <a:solidFill>
                <a:srgbClr val="38D4D6"/>
              </a:solidFill>
              <a:latin typeface="Arial Rounded MT Bold" panose="020F0704030504030204" pitchFamily="34" charset="77"/>
            </a:endParaRPr>
          </a:p>
        </p:txBody>
      </p:sp>
      <p:sp>
        <p:nvSpPr>
          <p:cNvPr id="5" name="TextBox 4">
            <a:extLst>
              <a:ext uri="{FF2B5EF4-FFF2-40B4-BE49-F238E27FC236}">
                <a16:creationId xmlns:a16="http://schemas.microsoft.com/office/drawing/2014/main" id="{9099E4AF-86EB-6142-A728-29EE0EDE163C}"/>
              </a:ext>
            </a:extLst>
          </p:cNvPr>
          <p:cNvSpPr txBox="1"/>
          <p:nvPr/>
        </p:nvSpPr>
        <p:spPr>
          <a:xfrm>
            <a:off x="1658214" y="7526365"/>
            <a:ext cx="5014694" cy="1815882"/>
          </a:xfrm>
          <a:prstGeom prst="rect">
            <a:avLst/>
          </a:prstGeom>
          <a:noFill/>
        </p:spPr>
        <p:txBody>
          <a:bodyPr wrap="square" rtlCol="0">
            <a:spAutoFit/>
          </a:bodyPr>
          <a:lstStyle/>
          <a:p>
            <a:pPr marL="228600" indent="-228600">
              <a:buFont typeface="+mj-lt"/>
              <a:buAutoNum type="arabicPeriod" startAt="6"/>
            </a:pPr>
            <a:r>
              <a:rPr lang="en-GB" sz="1200" dirty="0">
                <a:solidFill>
                  <a:srgbClr val="38D4D6"/>
                </a:solidFill>
                <a:latin typeface="Arial Rounded MT Bold" panose="020F0704030504030204" pitchFamily="34" charset="77"/>
              </a:rPr>
              <a:t>Bones from living animals contain carbon-14 which we use to carbon-date. The half-life of carbon-14 is 5730 years. How old is an antler with a count rate that has dropped from 208 to 52  counts per hour? </a:t>
            </a:r>
            <a:r>
              <a:rPr lang="en-GB"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_______________________________________________________________________________________________________________________________________ 	        _______________________________________</a:t>
            </a:r>
          </a:p>
        </p:txBody>
      </p:sp>
      <p:sp>
        <p:nvSpPr>
          <p:cNvPr id="6" name="Rectangle 5">
            <a:extLst>
              <a:ext uri="{FF2B5EF4-FFF2-40B4-BE49-F238E27FC236}">
                <a16:creationId xmlns:a16="http://schemas.microsoft.com/office/drawing/2014/main" id="{17716007-ABC9-2144-BE5D-636264F67543}"/>
              </a:ext>
            </a:extLst>
          </p:cNvPr>
          <p:cNvSpPr/>
          <p:nvPr/>
        </p:nvSpPr>
        <p:spPr>
          <a:xfrm>
            <a:off x="284309" y="6193805"/>
            <a:ext cx="6269520" cy="1384995"/>
          </a:xfrm>
          <a:prstGeom prst="rect">
            <a:avLst/>
          </a:prstGeom>
        </p:spPr>
        <p:txBody>
          <a:bodyPr wrap="square">
            <a:spAutoFit/>
          </a:bodyPr>
          <a:lstStyle/>
          <a:p>
            <a:pPr marL="228600" indent="-228600">
              <a:buFont typeface="+mj-lt"/>
              <a:buAutoNum type="arabicPeriod" startAt="5"/>
            </a:pPr>
            <a:r>
              <a:rPr lang="en-US" sz="1200" dirty="0">
                <a:solidFill>
                  <a:srgbClr val="38D4D6"/>
                </a:solidFill>
                <a:latin typeface="Arial Rounded MT Bold" panose="020F0704030504030204" pitchFamily="34" charset="77"/>
              </a:rPr>
              <a:t>A radioactive isotope of silver has a half-life of 20 minutes. A sample provides a count rate of 6400 counts per second at 9.20am. At what time will the count be 200 counts per second?</a:t>
            </a:r>
          </a:p>
          <a:p>
            <a:r>
              <a:rPr lang="en-US" sz="1600" b="1"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a:t>
            </a:r>
          </a:p>
        </p:txBody>
      </p:sp>
      <p:sp>
        <p:nvSpPr>
          <p:cNvPr id="7" name="Rectangle 6">
            <a:extLst>
              <a:ext uri="{FF2B5EF4-FFF2-40B4-BE49-F238E27FC236}">
                <a16:creationId xmlns:a16="http://schemas.microsoft.com/office/drawing/2014/main" id="{6880536C-BCFD-BF48-B408-E405D18CAB5C}"/>
              </a:ext>
            </a:extLst>
          </p:cNvPr>
          <p:cNvSpPr/>
          <p:nvPr/>
        </p:nvSpPr>
        <p:spPr>
          <a:xfrm>
            <a:off x="2065403" y="2781448"/>
            <a:ext cx="4488426" cy="892552"/>
          </a:xfrm>
          <a:prstGeom prst="rect">
            <a:avLst/>
          </a:prstGeom>
          <a:noFill/>
          <a:ln>
            <a:noFill/>
          </a:ln>
        </p:spPr>
        <p:txBody>
          <a:bodyPr wrap="square">
            <a:spAutoFit/>
          </a:bodyPr>
          <a:lstStyle/>
          <a:p>
            <a:pPr marL="228600" indent="-228600">
              <a:buFont typeface="+mj-lt"/>
              <a:buAutoNum type="arabicPeriod" startAt="4"/>
            </a:pPr>
            <a:endParaRPr lang="en-US" sz="1200" b="1" dirty="0">
              <a:solidFill>
                <a:srgbClr val="38D4D6"/>
              </a:solidFill>
              <a:latin typeface="Arial Rounded MT Bold" panose="020F0704030504030204" pitchFamily="34" charset="77"/>
            </a:endParaRPr>
          </a:p>
          <a:p>
            <a:pPr marL="228600" indent="-228600">
              <a:buFont typeface="+mj-lt"/>
              <a:buAutoNum type="arabicPeriod" startAt="2"/>
            </a:pPr>
            <a:r>
              <a:rPr lang="en-US" sz="1200" dirty="0">
                <a:solidFill>
                  <a:srgbClr val="38D4D6"/>
                </a:solidFill>
                <a:latin typeface="Arial Rounded MT Bold" panose="020F0704030504030204" pitchFamily="34" charset="77"/>
              </a:rPr>
              <a:t>True or false: the activity of a source will reduce to 1/16 after four half-lives. </a:t>
            </a:r>
            <a:r>
              <a:rPr lang="en-GB" sz="1600" b="1" dirty="0">
                <a:solidFill>
                  <a:srgbClr val="38D4D6"/>
                </a:solidFill>
                <a:latin typeface="Arial Rounded MT Bold" panose="020F0704030504030204" pitchFamily="34" charset="77"/>
              </a:rPr>
              <a:t>________________________________________</a:t>
            </a:r>
            <a:endParaRPr lang="en-US" sz="1600" b="1" dirty="0">
              <a:solidFill>
                <a:srgbClr val="38D4D6"/>
              </a:solidFill>
              <a:latin typeface="Arial Rounded MT Bold" panose="020F0704030504030204" pitchFamily="34" charset="77"/>
            </a:endParaRPr>
          </a:p>
        </p:txBody>
      </p:sp>
      <p:sp>
        <p:nvSpPr>
          <p:cNvPr id="8" name="Rectangle: Rounded Corners 2">
            <a:extLst>
              <a:ext uri="{FF2B5EF4-FFF2-40B4-BE49-F238E27FC236}">
                <a16:creationId xmlns:a16="http://schemas.microsoft.com/office/drawing/2014/main" id="{0001D134-5DF8-B744-B2B7-ADC90B528552}"/>
              </a:ext>
            </a:extLst>
          </p:cNvPr>
          <p:cNvSpPr/>
          <p:nvPr/>
        </p:nvSpPr>
        <p:spPr>
          <a:xfrm>
            <a:off x="280007" y="1829564"/>
            <a:ext cx="3777518" cy="1123712"/>
          </a:xfrm>
          <a:prstGeom prst="roundRect">
            <a:avLst/>
          </a:prstGeom>
          <a:ln>
            <a:solidFill>
              <a:srgbClr val="38D4D6"/>
            </a:solidFill>
          </a:ln>
        </p:spPr>
        <p:txBody>
          <a:bodyPr wrap="square" anchor="t">
            <a:spAutoFit/>
          </a:bodyPr>
          <a:lstStyle/>
          <a:p>
            <a:pPr marL="228600" indent="-228600">
              <a:buFont typeface="+mj-lt"/>
              <a:buAutoNum type="arabicPeriod"/>
            </a:pPr>
            <a:r>
              <a:rPr lang="en-US" sz="1200" dirty="0">
                <a:solidFill>
                  <a:srgbClr val="38D4D6"/>
                </a:solidFill>
                <a:latin typeface="Arial Rounded MT Bold" panose="020F0704030504030204" pitchFamily="34" charset="77"/>
              </a:rPr>
              <a:t>The radioactive isotope of sodium-25 has a half-life of one minute.  What fraction of it remains after 3 minutes?</a:t>
            </a:r>
          </a:p>
          <a:p>
            <a:endParaRPr lang="en-US" sz="1200" dirty="0">
              <a:solidFill>
                <a:srgbClr val="38D4D6"/>
              </a:solidFill>
              <a:latin typeface="Arial Rounded MT Bold" panose="020F0704030504030204" pitchFamily="34" charset="77"/>
            </a:endParaRPr>
          </a:p>
          <a:p>
            <a:pPr lvl="1"/>
            <a:r>
              <a:rPr lang="en-US" sz="1200" dirty="0">
                <a:solidFill>
                  <a:srgbClr val="38D4D6"/>
                </a:solidFill>
                <a:latin typeface="Arial Rounded MT Bold" panose="020F0704030504030204" pitchFamily="34" charset="77"/>
              </a:rPr>
              <a:t>a)  1/3       b)  1/4       c)  1/6       d)  1/8</a:t>
            </a:r>
          </a:p>
        </p:txBody>
      </p:sp>
      <p:pic>
        <p:nvPicPr>
          <p:cNvPr id="9" name="Picture 2" descr="Isotopes of Sodium: Sodium-24, Sodium-22, Sodium-23, Sodium-22m, Sodium-24m,  Sodium-18, Sodium-19, Sodium-20, Sodium-21, Sodium-25, Sodium by LLC Books  | 9781157194002 | Reviews, Description and More @ BetterWorldBooks.com">
            <a:extLst>
              <a:ext uri="{FF2B5EF4-FFF2-40B4-BE49-F238E27FC236}">
                <a16:creationId xmlns:a16="http://schemas.microsoft.com/office/drawing/2014/main" id="{17BEB793-E0B6-E64E-9F6B-3AB01E60E77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7089" b="47279"/>
          <a:stretch/>
        </p:blipFill>
        <p:spPr bwMode="auto">
          <a:xfrm>
            <a:off x="4406270" y="1802194"/>
            <a:ext cx="1695450" cy="11590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EB168572-D568-8E42-B7DA-7FCBF3E34E5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28881" b="26274"/>
          <a:stretch/>
        </p:blipFill>
        <p:spPr bwMode="auto">
          <a:xfrm>
            <a:off x="353525" y="3088463"/>
            <a:ext cx="1711878" cy="5757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F2620064-A535-9F4B-A870-2BA475AA67A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23177" y="3801951"/>
            <a:ext cx="2261637" cy="12721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a:extLst>
              <a:ext uri="{FF2B5EF4-FFF2-40B4-BE49-F238E27FC236}">
                <a16:creationId xmlns:a16="http://schemas.microsoft.com/office/drawing/2014/main" id="{1B7047AC-9F11-B440-BCC1-C3C27623100E}"/>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7503" y="5147587"/>
            <a:ext cx="1817900" cy="9767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88721AE-E279-2D4D-BEF0-DE50B919DD13}"/>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8334" y="7887833"/>
            <a:ext cx="1310953" cy="122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35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C9B4C6-CEF3-CB4F-9A99-64DA677B60C5}"/>
              </a:ext>
            </a:extLst>
          </p:cNvPr>
          <p:cNvSpPr txBox="1"/>
          <p:nvPr/>
        </p:nvSpPr>
        <p:spPr>
          <a:xfrm>
            <a:off x="459350" y="1769864"/>
            <a:ext cx="5939295" cy="2092881"/>
          </a:xfrm>
          <a:prstGeom prst="rect">
            <a:avLst/>
          </a:prstGeom>
          <a:noFill/>
        </p:spPr>
        <p:txBody>
          <a:bodyPr wrap="square" rtlCol="0">
            <a:spAutoFit/>
          </a:bodyPr>
          <a:lstStyle/>
          <a:p>
            <a:pPr marL="228600" lvl="0" indent="-228600">
              <a:buFont typeface="+mj-lt"/>
              <a:buAutoNum type="arabicPeriod" startAt="7"/>
            </a:pPr>
            <a:r>
              <a:rPr lang="en-GB" sz="1200" dirty="0">
                <a:solidFill>
                  <a:srgbClr val="38D4D6"/>
                </a:solidFill>
                <a:latin typeface="Arial Rounded MT Bold" panose="020F0704030504030204" pitchFamily="34" charset="77"/>
              </a:rPr>
              <a:t>Colbalt-60 is a source used for sterilising medical instruments. It has a half-life of 5.27 years.</a:t>
            </a:r>
          </a:p>
          <a:p>
            <a:pPr marL="685800" lvl="1" indent="-228600">
              <a:spcAft>
                <a:spcPts val="600"/>
              </a:spcAft>
              <a:buFont typeface="+mj-lt"/>
              <a:buAutoNum type="alphaLcParenR"/>
            </a:pPr>
            <a:r>
              <a:rPr lang="en-GB" sz="1200" dirty="0">
                <a:solidFill>
                  <a:srgbClr val="38D4D6"/>
                </a:solidFill>
                <a:latin typeface="Arial Rounded MT Bold" panose="020F0704030504030204" pitchFamily="34" charset="77"/>
              </a:rPr>
              <a:t>What percentage of the source remains after 10.54 years?</a:t>
            </a:r>
            <a:r>
              <a:rPr lang="en-GB" sz="1600" dirty="0">
                <a:solidFill>
                  <a:srgbClr val="38D4D6"/>
                </a:solidFill>
                <a:latin typeface="Arial Rounded MT Bold" panose="020F0704030504030204" pitchFamily="34" charset="77"/>
              </a:rPr>
              <a:t> </a:t>
            </a:r>
            <a:r>
              <a:rPr lang="en-GB" sz="1600" b="1" dirty="0">
                <a:solidFill>
                  <a:srgbClr val="38D4D6"/>
                </a:solidFill>
                <a:latin typeface="Arial Rounded MT Bold" panose="020F0704030504030204" pitchFamily="34" charset="77"/>
              </a:rPr>
              <a:t>__________________________________________________________________________________________________</a:t>
            </a:r>
            <a:endParaRPr lang="en-GB" sz="1200" b="1" dirty="0">
              <a:solidFill>
                <a:srgbClr val="38D4D6"/>
              </a:solidFill>
              <a:latin typeface="Arial Rounded MT Bold" panose="020F0704030504030204" pitchFamily="34" charset="77"/>
            </a:endParaRPr>
          </a:p>
          <a:p>
            <a:pPr marL="685800" lvl="1" indent="-228600">
              <a:spcAft>
                <a:spcPts val="600"/>
              </a:spcAft>
              <a:buFont typeface="+mj-lt"/>
              <a:buAutoNum type="alphaLcParenR"/>
            </a:pPr>
            <a:r>
              <a:rPr lang="en-GB" sz="1200" dirty="0">
                <a:solidFill>
                  <a:srgbClr val="38D4D6"/>
                </a:solidFill>
                <a:latin typeface="Arial Rounded MT Bold" panose="020F0704030504030204" pitchFamily="34" charset="77"/>
              </a:rPr>
              <a:t>After the activity of the sources drops too low to be used, the cobalt-60 must be disposed of safely. The source must be stored until its activity has dropped to be below 1/1000 of its activity today – that is:</a:t>
            </a:r>
          </a:p>
          <a:p>
            <a:pPr lvl="1">
              <a:spcAft>
                <a:spcPts val="600"/>
              </a:spcAft>
            </a:pPr>
            <a:r>
              <a:rPr lang="en-GB" sz="1200" dirty="0" err="1">
                <a:solidFill>
                  <a:srgbClr val="38D4D6"/>
                </a:solidFill>
                <a:latin typeface="Arial Rounded MT Bold" panose="020F0704030504030204" pitchFamily="34" charset="77"/>
              </a:rPr>
              <a:t>i</a:t>
            </a:r>
            <a:r>
              <a:rPr lang="en-GB" sz="1200" dirty="0">
                <a:solidFill>
                  <a:srgbClr val="38D4D6"/>
                </a:solidFill>
                <a:latin typeface="Arial Rounded MT Bold" panose="020F0704030504030204" pitchFamily="34" charset="77"/>
              </a:rPr>
              <a:t>) 1 half-life.   ii) 10 half-lives.   iii)  190 half-lives    iv) 1000 half-lives</a:t>
            </a:r>
          </a:p>
        </p:txBody>
      </p:sp>
      <p:sp>
        <p:nvSpPr>
          <p:cNvPr id="3" name="Rounded Rectangle 2">
            <a:extLst>
              <a:ext uri="{FF2B5EF4-FFF2-40B4-BE49-F238E27FC236}">
                <a16:creationId xmlns:a16="http://schemas.microsoft.com/office/drawing/2014/main" id="{0F3F5ABA-25A3-704E-949C-9F36FABD9570}"/>
              </a:ext>
            </a:extLst>
          </p:cNvPr>
          <p:cNvSpPr/>
          <p:nvPr/>
        </p:nvSpPr>
        <p:spPr>
          <a:xfrm>
            <a:off x="1809000" y="1416017"/>
            <a:ext cx="3240000" cy="361796"/>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Radioactive decay &amp; half-life</a:t>
            </a:r>
          </a:p>
        </p:txBody>
      </p:sp>
      <p:graphicFrame>
        <p:nvGraphicFramePr>
          <p:cNvPr id="4" name="Google Shape;117;p4">
            <a:extLst>
              <a:ext uri="{FF2B5EF4-FFF2-40B4-BE49-F238E27FC236}">
                <a16:creationId xmlns:a16="http://schemas.microsoft.com/office/drawing/2014/main" id="{CD3E9417-38F8-C541-9321-B962125E1EF4}"/>
              </a:ext>
            </a:extLst>
          </p:cNvPr>
          <p:cNvGraphicFramePr/>
          <p:nvPr>
            <p:extLst>
              <p:ext uri="{D42A27DB-BD31-4B8C-83A1-F6EECF244321}">
                <p14:modId xmlns:p14="http://schemas.microsoft.com/office/powerpoint/2010/main" val="1727724038"/>
              </p:ext>
            </p:extLst>
          </p:nvPr>
        </p:nvGraphicFramePr>
        <p:xfrm>
          <a:off x="536436" y="4373216"/>
          <a:ext cx="5776900" cy="1407130"/>
        </p:xfrm>
        <a:graphic>
          <a:graphicData uri="http://schemas.openxmlformats.org/drawingml/2006/table">
            <a:tbl>
              <a:tblPr firstRow="1" bandRow="1">
                <a:noFill/>
              </a:tblPr>
              <a:tblGrid>
                <a:gridCol w="1974544">
                  <a:extLst>
                    <a:ext uri="{9D8B030D-6E8A-4147-A177-3AD203B41FA5}">
                      <a16:colId xmlns:a16="http://schemas.microsoft.com/office/drawing/2014/main" val="20000"/>
                    </a:ext>
                  </a:extLst>
                </a:gridCol>
                <a:gridCol w="2266231">
                  <a:extLst>
                    <a:ext uri="{9D8B030D-6E8A-4147-A177-3AD203B41FA5}">
                      <a16:colId xmlns:a16="http://schemas.microsoft.com/office/drawing/2014/main" val="20001"/>
                    </a:ext>
                  </a:extLst>
                </a:gridCol>
                <a:gridCol w="1536125">
                  <a:extLst>
                    <a:ext uri="{9D8B030D-6E8A-4147-A177-3AD203B41FA5}">
                      <a16:colId xmlns:a16="http://schemas.microsoft.com/office/drawing/2014/main" val="130663134"/>
                    </a:ext>
                  </a:extLst>
                </a:gridCol>
              </a:tblGrid>
              <a:tr h="281121">
                <a:tc>
                  <a:txBody>
                    <a:bodyPr/>
                    <a:lstStyle/>
                    <a:p>
                      <a:pPr marL="0" marR="0" lvl="0" indent="0" algn="ctr" rtl="0">
                        <a:spcBef>
                          <a:spcPts val="0"/>
                        </a:spcBef>
                        <a:spcAft>
                          <a:spcPts val="0"/>
                        </a:spcAft>
                        <a:buNone/>
                      </a:pPr>
                      <a:r>
                        <a:rPr lang="en-GB" sz="1200" b="1" u="none" strike="noStrike" cap="none" dirty="0">
                          <a:solidFill>
                            <a:schemeClr val="bg1"/>
                          </a:solidFill>
                          <a:latin typeface="Arial Rounded"/>
                          <a:sym typeface="Arial Rounded"/>
                        </a:rPr>
                        <a:t>Isotope</a:t>
                      </a:r>
                      <a:endParaRPr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tc>
                  <a:txBody>
                    <a:bodyPr/>
                    <a:lstStyle/>
                    <a:p>
                      <a:pPr marL="0" marR="0" lvl="0" indent="0" algn="ctr" rtl="0">
                        <a:spcBef>
                          <a:spcPts val="0"/>
                        </a:spcBef>
                        <a:spcAft>
                          <a:spcPts val="0"/>
                        </a:spcAft>
                        <a:buNone/>
                      </a:pPr>
                      <a:r>
                        <a:rPr lang="en-GB" b="1" dirty="0">
                          <a:solidFill>
                            <a:schemeClr val="bg1"/>
                          </a:solidFill>
                        </a:rPr>
                        <a:t>Half-life</a:t>
                      </a:r>
                      <a:endParaRPr b="1"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tc>
                  <a:txBody>
                    <a:bodyPr/>
                    <a:lstStyle/>
                    <a:p>
                      <a:pPr marL="0" marR="0" lvl="0" indent="0" algn="ctr" rtl="0">
                        <a:spcBef>
                          <a:spcPts val="0"/>
                        </a:spcBef>
                        <a:spcAft>
                          <a:spcPts val="0"/>
                        </a:spcAft>
                        <a:buNone/>
                      </a:pPr>
                      <a:r>
                        <a:rPr lang="en-US" b="1" dirty="0">
                          <a:solidFill>
                            <a:schemeClr val="bg1"/>
                          </a:solidFill>
                        </a:rPr>
                        <a:t>Emissions</a:t>
                      </a:r>
                      <a:endParaRPr b="1"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extLst>
                  <a:ext uri="{0D108BD9-81ED-4DB2-BD59-A6C34878D82A}">
                    <a16:rowId xmlns:a16="http://schemas.microsoft.com/office/drawing/2014/main" val="10000"/>
                  </a:ext>
                </a:extLst>
              </a:tr>
              <a:tr h="36998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Radon - 220</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dirty="0">
                          <a:solidFill>
                            <a:srgbClr val="38D4D6"/>
                          </a:solidFill>
                          <a:latin typeface="Arial Rounded MT Bold" panose="020F0704030504030204" pitchFamily="34" charset="77"/>
                        </a:rPr>
                        <a:t>55 seconds</a:t>
                      </a:r>
                      <a:endParaRPr sz="1200" b="0" dirty="0">
                        <a:solidFill>
                          <a:srgbClr val="38D4D6"/>
                        </a:solidFill>
                        <a:latin typeface="Arial Rounded MT Bold" panose="020F0704030504030204" pitchFamily="34" charset="77"/>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dirty="0">
                          <a:solidFill>
                            <a:srgbClr val="38D4D6"/>
                          </a:solidFill>
                          <a:latin typeface="Arial Rounded MT Bold" panose="020F0704030504030204" pitchFamily="34" charset="77"/>
                        </a:rPr>
                        <a:t>Alpha</a:t>
                      </a:r>
                      <a:endParaRPr sz="1200" b="0" dirty="0">
                        <a:solidFill>
                          <a:srgbClr val="38D4D6"/>
                        </a:solidFill>
                        <a:latin typeface="Arial Rounded MT Bold" panose="020F0704030504030204" pitchFamily="34" charset="77"/>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998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Radon - 222</a:t>
                      </a:r>
                      <a:endParaRPr lang="en-US" sz="1200" b="0"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dirty="0">
                          <a:solidFill>
                            <a:srgbClr val="38D4D6"/>
                          </a:solidFill>
                          <a:latin typeface="Arial Rounded MT Bold" panose="020F0704030504030204" pitchFamily="34" charset="0"/>
                          <a:ea typeface="Arial Rounded"/>
                          <a:cs typeface="Arial Rounded"/>
                          <a:sym typeface="Arial Rounded"/>
                        </a:rPr>
                        <a:t>92 hours</a:t>
                      </a:r>
                      <a:endParaRPr sz="1200" b="0" dirty="0">
                        <a:solidFill>
                          <a:srgbClr val="38D4D6"/>
                        </a:solidFill>
                        <a:latin typeface="Arial Rounded MT Bold" panose="020F0704030504030204" pitchFamily="34" charset="0"/>
                        <a:ea typeface="Arial Rounded"/>
                        <a:cs typeface="Arial Rounded"/>
                        <a:sym typeface="Arial Rounded"/>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dirty="0">
                          <a:solidFill>
                            <a:srgbClr val="38D4D6"/>
                          </a:solidFill>
                          <a:latin typeface="Arial Rounded MT Bold" panose="020F0704030504030204" pitchFamily="34" charset="77"/>
                          <a:ea typeface="Arial Rounded"/>
                          <a:cs typeface="Arial Rounded"/>
                          <a:sym typeface="Arial Rounded"/>
                        </a:rPr>
                        <a:t>Alpha</a:t>
                      </a:r>
                      <a:endParaRPr sz="1200" b="0" dirty="0">
                        <a:solidFill>
                          <a:srgbClr val="38D4D6"/>
                        </a:solidFill>
                        <a:latin typeface="Arial Rounded MT Bold" panose="020F0704030504030204" pitchFamily="34" charset="77"/>
                        <a:ea typeface="Arial Rounded"/>
                        <a:cs typeface="Arial Rounded"/>
                        <a:sym typeface="Arial Rounded"/>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998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Radon - 226</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r>
                        <a:rPr lang="en-US" sz="1200" b="0" dirty="0">
                          <a:solidFill>
                            <a:srgbClr val="38D4D6"/>
                          </a:solidFill>
                          <a:latin typeface="Arial Rounded MT Bold" panose="020F0704030504030204" pitchFamily="34" charset="77"/>
                        </a:rPr>
                        <a:t>1602 years </a:t>
                      </a:r>
                      <a:endParaRPr sz="1200" b="0" dirty="0">
                        <a:solidFill>
                          <a:srgbClr val="38D4D6"/>
                        </a:solidFill>
                        <a:latin typeface="Arial Rounded MT Bold" panose="020F0704030504030204" pitchFamily="34" charset="77"/>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r>
                        <a:rPr lang="en-US" sz="1200" b="0" dirty="0">
                          <a:solidFill>
                            <a:srgbClr val="38D4D6"/>
                          </a:solidFill>
                          <a:latin typeface="Arial Rounded MT Bold" panose="020F0704030504030204" pitchFamily="34" charset="77"/>
                        </a:rPr>
                        <a:t>Alpha</a:t>
                      </a:r>
                      <a:endParaRPr sz="1200" b="0" dirty="0">
                        <a:solidFill>
                          <a:srgbClr val="38D4D6"/>
                        </a:solidFill>
                        <a:latin typeface="Arial Rounded MT Bold" panose="020F0704030504030204" pitchFamily="34" charset="77"/>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AC3BDE18-DF69-1241-BD5E-7F191A8FEA9C}"/>
              </a:ext>
            </a:extLst>
          </p:cNvPr>
          <p:cNvSpPr txBox="1"/>
          <p:nvPr/>
        </p:nvSpPr>
        <p:spPr>
          <a:xfrm>
            <a:off x="536436" y="3882445"/>
            <a:ext cx="5939295" cy="461665"/>
          </a:xfrm>
          <a:prstGeom prst="rect">
            <a:avLst/>
          </a:prstGeom>
          <a:noFill/>
        </p:spPr>
        <p:txBody>
          <a:bodyPr wrap="square" rtlCol="0">
            <a:spAutoFit/>
          </a:bodyPr>
          <a:lstStyle/>
          <a:p>
            <a:pPr marL="228600" lvl="0" indent="-228600">
              <a:buFont typeface="+mj-lt"/>
              <a:buAutoNum type="arabicPeriod" startAt="8"/>
            </a:pPr>
            <a:r>
              <a:rPr lang="en-GB" sz="1200" dirty="0">
                <a:solidFill>
                  <a:srgbClr val="38D4D6"/>
                </a:solidFill>
                <a:latin typeface="Arial Rounded MT Bold" panose="020F0704030504030204" pitchFamily="34" charset="77"/>
              </a:rPr>
              <a:t>These three radon isotopes are emitted from the walls of a room by the same rate.</a:t>
            </a:r>
          </a:p>
        </p:txBody>
      </p:sp>
      <p:sp>
        <p:nvSpPr>
          <p:cNvPr id="6" name="TextBox 5">
            <a:extLst>
              <a:ext uri="{FF2B5EF4-FFF2-40B4-BE49-F238E27FC236}">
                <a16:creationId xmlns:a16="http://schemas.microsoft.com/office/drawing/2014/main" id="{E90B7B44-CEB8-6C4E-9DE9-2E963349C6DB}"/>
              </a:ext>
            </a:extLst>
          </p:cNvPr>
          <p:cNvSpPr txBox="1"/>
          <p:nvPr/>
        </p:nvSpPr>
        <p:spPr>
          <a:xfrm>
            <a:off x="459351" y="5800310"/>
            <a:ext cx="5939295" cy="3585597"/>
          </a:xfrm>
          <a:prstGeom prst="rect">
            <a:avLst/>
          </a:prstGeom>
          <a:noFill/>
        </p:spPr>
        <p:txBody>
          <a:bodyPr wrap="square" rtlCol="0">
            <a:spAutoFit/>
          </a:bodyPr>
          <a:lstStyle/>
          <a:p>
            <a:pPr marL="742950" lvl="1" indent="-285750">
              <a:spcAft>
                <a:spcPts val="600"/>
              </a:spcAft>
              <a:buFont typeface="+mj-lt"/>
              <a:buAutoNum type="romanUcPeriod"/>
            </a:pPr>
            <a:r>
              <a:rPr lang="en-GB" sz="1200" dirty="0">
                <a:solidFill>
                  <a:srgbClr val="38D4D6"/>
                </a:solidFill>
                <a:latin typeface="Arial Rounded MT Bold" panose="020F0704030504030204" pitchFamily="34" charset="77"/>
              </a:rPr>
              <a:t>Which one is the fastest to decay?</a:t>
            </a:r>
            <a:r>
              <a:rPr lang="en-GB" sz="1600" dirty="0">
                <a:solidFill>
                  <a:srgbClr val="38D4D6"/>
                </a:solidFill>
                <a:latin typeface="Arial Rounded MT Bold" panose="020F0704030504030204" pitchFamily="34" charset="77"/>
              </a:rPr>
              <a:t>________________________</a:t>
            </a:r>
            <a:endParaRPr lang="en-GB" sz="1200" dirty="0">
              <a:solidFill>
                <a:srgbClr val="38D4D6"/>
              </a:solidFill>
              <a:latin typeface="Arial Rounded MT Bold" panose="020F0704030504030204" pitchFamily="34" charset="77"/>
            </a:endParaRPr>
          </a:p>
          <a:p>
            <a:pPr marL="742950" lvl="1" indent="-285750">
              <a:spcAft>
                <a:spcPts val="600"/>
              </a:spcAft>
              <a:buFont typeface="+mj-lt"/>
              <a:buAutoNum type="romanUcPeriod"/>
            </a:pPr>
            <a:r>
              <a:rPr lang="en-GB" sz="1200" dirty="0">
                <a:solidFill>
                  <a:srgbClr val="38D4D6"/>
                </a:solidFill>
                <a:latin typeface="Arial Rounded MT Bold" panose="020F0704030504030204" pitchFamily="34" charset="77"/>
              </a:rPr>
              <a:t>Which one are you least likely to breath in?  Explain your answer.</a:t>
            </a:r>
            <a:r>
              <a:rPr lang="en-GB" sz="1600" dirty="0">
                <a:solidFill>
                  <a:srgbClr val="38D4D6"/>
                </a:solidFill>
                <a:latin typeface="Arial Rounded MT Bold" panose="020F0704030504030204" pitchFamily="34" charset="77"/>
              </a:rPr>
              <a:t> </a:t>
            </a:r>
            <a:r>
              <a:rPr lang="en-GB" sz="1600" b="1"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a:t>
            </a:r>
            <a:endParaRPr lang="en-GB" sz="1200" b="1" dirty="0">
              <a:solidFill>
                <a:srgbClr val="38D4D6"/>
              </a:solidFill>
              <a:latin typeface="Arial Rounded MT Bold" panose="020F0704030504030204" pitchFamily="34" charset="77"/>
            </a:endParaRPr>
          </a:p>
          <a:p>
            <a:pPr marL="742950" lvl="1" indent="-285750">
              <a:spcAft>
                <a:spcPts val="600"/>
              </a:spcAft>
              <a:buFont typeface="+mj-lt"/>
              <a:buAutoNum type="romanUcPeriod"/>
            </a:pPr>
            <a:r>
              <a:rPr lang="en-GB" sz="1200" dirty="0">
                <a:solidFill>
                  <a:srgbClr val="38D4D6"/>
                </a:solidFill>
                <a:latin typeface="Arial Rounded MT Bold" panose="020F0704030504030204" pitchFamily="34" charset="77"/>
              </a:rPr>
              <a:t>Which one has a nuclei that is least likely to decay? </a:t>
            </a:r>
            <a:r>
              <a:rPr lang="en-GB" sz="1600" dirty="0">
                <a:solidFill>
                  <a:srgbClr val="38D4D6"/>
                </a:solidFill>
                <a:latin typeface="Arial Rounded MT Bold" panose="020F0704030504030204" pitchFamily="34" charset="77"/>
              </a:rPr>
              <a:t>__________________________________________________________________________________________________</a:t>
            </a:r>
            <a:endParaRPr lang="en-GB" sz="1200" dirty="0">
              <a:solidFill>
                <a:srgbClr val="38D4D6"/>
              </a:solidFill>
              <a:latin typeface="Arial Rounded MT Bold" panose="020F0704030504030204" pitchFamily="34" charset="77"/>
            </a:endParaRPr>
          </a:p>
          <a:p>
            <a:pPr marL="742950" lvl="1" indent="-285750">
              <a:spcAft>
                <a:spcPts val="600"/>
              </a:spcAft>
              <a:buFont typeface="+mj-lt"/>
              <a:buAutoNum type="romanUcPeriod"/>
            </a:pPr>
            <a:r>
              <a:rPr lang="en-GB" sz="1200" dirty="0">
                <a:solidFill>
                  <a:srgbClr val="38D4D6"/>
                </a:solidFill>
                <a:latin typeface="Arial Rounded MT Bold" panose="020F0704030504030204" pitchFamily="34" charset="77"/>
              </a:rPr>
              <a:t>Of the two that can be breathed in, which one is liable to be the most dangerous? Explain your reasoning.</a:t>
            </a:r>
            <a:r>
              <a:rPr lang="en-GB" sz="1200" b="1" dirty="0">
                <a:solidFill>
                  <a:srgbClr val="38D4D6"/>
                </a:solidFill>
                <a:latin typeface="Arial Rounded MT Bold" panose="020F0704030504030204" pitchFamily="34" charset="77"/>
              </a:rPr>
              <a:t> </a:t>
            </a:r>
            <a:r>
              <a:rPr lang="en-GB" sz="1600" b="1" dirty="0">
                <a:solidFill>
                  <a:srgbClr val="38D4D6"/>
                </a:solidFill>
                <a:latin typeface="Arial Rounded MT Bold" panose="020F0704030504030204" pitchFamily="34" charset="77"/>
              </a:rPr>
              <a:t>__________________________________________________________________________________________________ 	               ________________________________________</a:t>
            </a:r>
            <a:endParaRPr lang="en-GB" sz="1200" b="1" dirty="0">
              <a:solidFill>
                <a:srgbClr val="38D4D6"/>
              </a:solidFill>
              <a:latin typeface="Arial Rounded MT Bold" panose="020F0704030504030204" pitchFamily="34" charset="77"/>
            </a:endParaRPr>
          </a:p>
        </p:txBody>
      </p:sp>
    </p:spTree>
    <p:extLst>
      <p:ext uri="{BB962C8B-B14F-4D97-AF65-F5344CB8AC3E}">
        <p14:creationId xmlns:p14="http://schemas.microsoft.com/office/powerpoint/2010/main" val="1171511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1215</TotalTime>
  <Words>793</Words>
  <Application>Microsoft Macintosh PowerPoint</Application>
  <PresentationFormat>A4 Paper (210x297 mm)</PresentationFormat>
  <Paragraphs>50</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Arial Rounded</vt:lpstr>
      <vt:lpstr>Arial Rounded MT</vt:lpstr>
      <vt:lpstr>Arial Rounded MT Bold</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Sarah Mintey</cp:lastModifiedBy>
  <cp:revision>23</cp:revision>
  <dcterms:created xsi:type="dcterms:W3CDTF">2022-04-04T12:23:53Z</dcterms:created>
  <dcterms:modified xsi:type="dcterms:W3CDTF">2022-08-14T09:37:03Z</dcterms:modified>
</cp:coreProperties>
</file>