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E3C"/>
    <a:srgbClr val="807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20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680" y="16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78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37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77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12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11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6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16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40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68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39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6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83E52C-165D-42D4-A8A6-6CA17C9A392A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8126E-037E-47EA-98D7-98CF4A59C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65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D936E6-B3AF-D514-71EA-36223596B884}"/>
              </a:ext>
            </a:extLst>
          </p:cNvPr>
          <p:cNvSpPr/>
          <p:nvPr/>
        </p:nvSpPr>
        <p:spPr>
          <a:xfrm>
            <a:off x="-1" y="9619898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80A0B-E7A1-4E89-0CCC-E365B1109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-13209"/>
            <a:ext cx="6858000" cy="1332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8EC96-4482-D34C-C499-C4B125A43D77}"/>
              </a:ext>
            </a:extLst>
          </p:cNvPr>
          <p:cNvSpPr txBox="1"/>
          <p:nvPr/>
        </p:nvSpPr>
        <p:spPr>
          <a:xfrm>
            <a:off x="4417537" y="841627"/>
            <a:ext cx="150946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Science Week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59C40-42CD-F14A-29EC-97EE5FA3C497}"/>
              </a:ext>
            </a:extLst>
          </p:cNvPr>
          <p:cNvSpPr txBox="1"/>
          <p:nvPr/>
        </p:nvSpPr>
        <p:spPr>
          <a:xfrm>
            <a:off x="1006110" y="244858"/>
            <a:ext cx="5811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DE LIVE Lesson – The Mysteries of Insect Timekeeping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0069C-8D3F-F4BA-5AC6-31C71496D795}"/>
              </a:ext>
            </a:extLst>
          </p:cNvPr>
          <p:cNvSpPr txBox="1"/>
          <p:nvPr/>
        </p:nvSpPr>
        <p:spPr>
          <a:xfrm>
            <a:off x="3542718" y="440278"/>
            <a:ext cx="61189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You’ll be told when to complete each activity.</a:t>
            </a:r>
            <a:endParaRPr lang="en-GB" sz="11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33295-49A8-B465-E31C-03781600F559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536BDF9-87BD-1590-04D6-3B71D207413B}"/>
              </a:ext>
            </a:extLst>
          </p:cNvPr>
          <p:cNvSpPr/>
          <p:nvPr/>
        </p:nvSpPr>
        <p:spPr>
          <a:xfrm>
            <a:off x="187960" y="1444011"/>
            <a:ext cx="6482080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1: Mind map as many insects as you know</a:t>
            </a:r>
            <a:endParaRPr lang="en-GB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66987E-6ABB-0E50-4E7F-22696C38504A}"/>
              </a:ext>
            </a:extLst>
          </p:cNvPr>
          <p:cNvSpPr/>
          <p:nvPr/>
        </p:nvSpPr>
        <p:spPr>
          <a:xfrm>
            <a:off x="187960" y="1967547"/>
            <a:ext cx="6482080" cy="3100636"/>
          </a:xfrm>
          <a:prstGeom prst="roundRect">
            <a:avLst>
              <a:gd name="adj" fmla="val 8865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079DE083-F666-8737-7A9B-2C26DF984098}"/>
              </a:ext>
            </a:extLst>
          </p:cNvPr>
          <p:cNvSpPr/>
          <p:nvPr/>
        </p:nvSpPr>
        <p:spPr>
          <a:xfrm>
            <a:off x="187960" y="5250693"/>
            <a:ext cx="6482080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2: Label the locust</a:t>
            </a:r>
            <a:endParaRPr lang="en-GB" sz="1200" i="1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3" name="Picture 12" descr="A grasshopper on a white background&#10;&#10;Description automatically generated">
            <a:extLst>
              <a:ext uri="{FF2B5EF4-FFF2-40B4-BE49-F238E27FC236}">
                <a16:creationId xmlns:a16="http://schemas.microsoft.com/office/drawing/2014/main" id="{08E8462A-D428-3BB7-9677-DA375FB27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72" y="5864121"/>
            <a:ext cx="4141148" cy="2760437"/>
          </a:xfrm>
          <a:prstGeom prst="rect">
            <a:avLst/>
          </a:prstGeom>
        </p:spPr>
      </p:pic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B14196FD-B7DE-83AE-F9AC-F7F12E5A5F71}"/>
              </a:ext>
            </a:extLst>
          </p:cNvPr>
          <p:cNvSpPr/>
          <p:nvPr/>
        </p:nvSpPr>
        <p:spPr>
          <a:xfrm>
            <a:off x="187960" y="8461989"/>
            <a:ext cx="6482080" cy="1003733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Word bank: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DAD6E-03DF-5034-8BFC-7E1F29F1E054}"/>
              </a:ext>
            </a:extLst>
          </p:cNvPr>
          <p:cNvSpPr txBox="1"/>
          <p:nvPr/>
        </p:nvSpPr>
        <p:spPr>
          <a:xfrm>
            <a:off x="187960" y="8786909"/>
            <a:ext cx="648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head                 abdomen                 thorax                    wings            eye                  leg                    antenna</a:t>
            </a:r>
          </a:p>
        </p:txBody>
      </p:sp>
    </p:spTree>
    <p:extLst>
      <p:ext uri="{BB962C8B-B14F-4D97-AF65-F5344CB8AC3E}">
        <p14:creationId xmlns:p14="http://schemas.microsoft.com/office/powerpoint/2010/main" val="239979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F3CE3-1A27-2CA9-DA5D-533A7DA4C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5CEC21-AE62-3269-7B09-A8160615FF4E}"/>
              </a:ext>
            </a:extLst>
          </p:cNvPr>
          <p:cNvSpPr/>
          <p:nvPr/>
        </p:nvSpPr>
        <p:spPr>
          <a:xfrm>
            <a:off x="-1" y="9619898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E19A8-49B8-1331-E1CC-38BCB8119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-13209"/>
            <a:ext cx="6858000" cy="1332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A21D2-260D-DA75-AE50-D15962C1BC41}"/>
              </a:ext>
            </a:extLst>
          </p:cNvPr>
          <p:cNvSpPr txBox="1"/>
          <p:nvPr/>
        </p:nvSpPr>
        <p:spPr>
          <a:xfrm>
            <a:off x="4417537" y="841627"/>
            <a:ext cx="1509466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Science Week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C1845-4C62-B4B3-7EC9-FE010974D418}"/>
              </a:ext>
            </a:extLst>
          </p:cNvPr>
          <p:cNvSpPr txBox="1"/>
          <p:nvPr/>
        </p:nvSpPr>
        <p:spPr>
          <a:xfrm>
            <a:off x="1006110" y="244858"/>
            <a:ext cx="5811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DE LIVE Lesson – The Mysteries of Insect Timekeeping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273AA-2616-1AE9-9405-6F0EA9B30BA3}"/>
              </a:ext>
            </a:extLst>
          </p:cNvPr>
          <p:cNvSpPr txBox="1"/>
          <p:nvPr/>
        </p:nvSpPr>
        <p:spPr>
          <a:xfrm>
            <a:off x="3542718" y="440278"/>
            <a:ext cx="61189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You’ll be told when to complete each activity.</a:t>
            </a:r>
            <a:endParaRPr lang="en-GB" sz="11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7DFA3-EDBA-DC9D-C0C6-96EFD730855B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5AD8F71D-C3F9-23B5-7671-FA6B2E79FDE1}"/>
              </a:ext>
            </a:extLst>
          </p:cNvPr>
          <p:cNvSpPr/>
          <p:nvPr/>
        </p:nvSpPr>
        <p:spPr>
          <a:xfrm>
            <a:off x="148972" y="1419672"/>
            <a:ext cx="6560056" cy="60853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3: Order the stages of a beetle’s life cycle and write a sentence to describe what is happening </a:t>
            </a:r>
            <a:endParaRPr lang="en-GB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" name="Picture 2" descr="A group of pupa&#10;&#10;Description automatically generated">
            <a:extLst>
              <a:ext uri="{FF2B5EF4-FFF2-40B4-BE49-F238E27FC236}">
                <a16:creationId xmlns:a16="http://schemas.microsoft.com/office/drawing/2014/main" id="{2B1E6500-C950-187B-9DEE-4F5031E1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2" t="52700" r="33972"/>
          <a:stretch/>
        </p:blipFill>
        <p:spPr>
          <a:xfrm>
            <a:off x="148968" y="5458220"/>
            <a:ext cx="1359151" cy="958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16" name="Picture 15" descr="A group of pupa&#10;&#10;Description automatically generated">
            <a:extLst>
              <a:ext uri="{FF2B5EF4-FFF2-40B4-BE49-F238E27FC236}">
                <a16:creationId xmlns:a16="http://schemas.microsoft.com/office/drawing/2014/main" id="{3231A59A-02D1-4179-6B2B-5848FFCC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58234" r="69220" b="6240"/>
          <a:stretch/>
        </p:blipFill>
        <p:spPr>
          <a:xfrm>
            <a:off x="148969" y="2145758"/>
            <a:ext cx="1370381" cy="954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18" name="Picture 17" descr="A group of yellow eggs on a green surface&#10;&#10;Description automatically generated">
            <a:extLst>
              <a:ext uri="{FF2B5EF4-FFF2-40B4-BE49-F238E27FC236}">
                <a16:creationId xmlns:a16="http://schemas.microsoft.com/office/drawing/2014/main" id="{B8755603-3251-6369-5F95-F69AEB362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t="18439" r="21445" b="22627"/>
          <a:stretch/>
        </p:blipFill>
        <p:spPr>
          <a:xfrm>
            <a:off x="148968" y="3240271"/>
            <a:ext cx="1370381" cy="966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20" name="Picture 19" descr="A group of pupa&#10;&#10;Description automatically generated">
            <a:extLst>
              <a:ext uri="{FF2B5EF4-FFF2-40B4-BE49-F238E27FC236}">
                <a16:creationId xmlns:a16="http://schemas.microsoft.com/office/drawing/2014/main" id="{A67C290B-807D-5212-B955-C066F98FA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0" t="54447" r="264" b="3119"/>
          <a:stretch/>
        </p:blipFill>
        <p:spPr>
          <a:xfrm>
            <a:off x="148968" y="4346391"/>
            <a:ext cx="1370382" cy="972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6757130-1DE1-5376-B898-CFA14D661EB4}"/>
              </a:ext>
            </a:extLst>
          </p:cNvPr>
          <p:cNvCxnSpPr>
            <a:cxnSpLocks/>
          </p:cNvCxnSpPr>
          <p:nvPr/>
        </p:nvCxnSpPr>
        <p:spPr>
          <a:xfrm>
            <a:off x="1712973" y="2724262"/>
            <a:ext cx="664988" cy="0"/>
          </a:xfrm>
          <a:prstGeom prst="line">
            <a:avLst/>
          </a:prstGeom>
          <a:ln w="38100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CC67B25-41C9-E6BC-98B7-B31E53A60BFB}"/>
              </a:ext>
            </a:extLst>
          </p:cNvPr>
          <p:cNvSpPr txBox="1"/>
          <p:nvPr/>
        </p:nvSpPr>
        <p:spPr>
          <a:xfrm>
            <a:off x="2557849" y="2144329"/>
            <a:ext cx="4151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</a:t>
            </a:r>
          </a:p>
        </p:txBody>
      </p:sp>
      <p:sp>
        <p:nvSpPr>
          <p:cNvPr id="48" name="Rounded Rectangle 9">
            <a:extLst>
              <a:ext uri="{FF2B5EF4-FFF2-40B4-BE49-F238E27FC236}">
                <a16:creationId xmlns:a16="http://schemas.microsoft.com/office/drawing/2014/main" id="{849AA846-BF7C-8D7B-2329-00BA24E6BD0A}"/>
              </a:ext>
            </a:extLst>
          </p:cNvPr>
          <p:cNvSpPr/>
          <p:nvPr/>
        </p:nvSpPr>
        <p:spPr>
          <a:xfrm>
            <a:off x="148971" y="7013696"/>
            <a:ext cx="6560054" cy="393827"/>
          </a:xfrm>
          <a:prstGeom prst="roundRect">
            <a:avLst>
              <a:gd name="adj" fmla="val 2594"/>
            </a:avLst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Activity 4: Spot the difference</a:t>
            </a:r>
            <a:endParaRPr lang="en-GB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49" name="Rounded Rectangle 9">
            <a:extLst>
              <a:ext uri="{FF2B5EF4-FFF2-40B4-BE49-F238E27FC236}">
                <a16:creationId xmlns:a16="http://schemas.microsoft.com/office/drawing/2014/main" id="{454B3EEC-8B4F-D4B1-7CC8-26B9599D1D87}"/>
              </a:ext>
            </a:extLst>
          </p:cNvPr>
          <p:cNvSpPr/>
          <p:nvPr/>
        </p:nvSpPr>
        <p:spPr>
          <a:xfrm>
            <a:off x="42146" y="7492926"/>
            <a:ext cx="6560054" cy="393827"/>
          </a:xfrm>
          <a:prstGeom prst="roundRect">
            <a:avLst>
              <a:gd name="adj" fmla="val 2594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What are some similarities and differences between an insect, a millipede and a centipede?  </a:t>
            </a:r>
          </a:p>
        </p:txBody>
      </p:sp>
      <p:pic>
        <p:nvPicPr>
          <p:cNvPr id="50" name="Picture 49" descr="A close-up of a worm&#10;&#10;Description automatically generated">
            <a:extLst>
              <a:ext uri="{FF2B5EF4-FFF2-40B4-BE49-F238E27FC236}">
                <a16:creationId xmlns:a16="http://schemas.microsoft.com/office/drawing/2014/main" id="{3E992A84-2179-CB43-ADCC-9F498A634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6938" r="31038" b="16938"/>
          <a:stretch/>
        </p:blipFill>
        <p:spPr>
          <a:xfrm>
            <a:off x="2182324" y="8000483"/>
            <a:ext cx="2235213" cy="1524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51" name="Picture 50" descr="A hand holding a beetle&#10;&#10;Description automatically generated">
            <a:extLst>
              <a:ext uri="{FF2B5EF4-FFF2-40B4-BE49-F238E27FC236}">
                <a16:creationId xmlns:a16="http://schemas.microsoft.com/office/drawing/2014/main" id="{0AE874D9-3D1F-97FF-A00C-C3A8A8360B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47" t="19657" r="6661" b="35968"/>
          <a:stretch/>
        </p:blipFill>
        <p:spPr>
          <a:xfrm>
            <a:off x="148971" y="7998738"/>
            <a:ext cx="1850905" cy="1526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pic>
        <p:nvPicPr>
          <p:cNvPr id="53" name="Picture 52" descr="A centipede on a leaf&#10;&#10;Description automatically generated">
            <a:extLst>
              <a:ext uri="{FF2B5EF4-FFF2-40B4-BE49-F238E27FC236}">
                <a16:creationId xmlns:a16="http://schemas.microsoft.com/office/drawing/2014/main" id="{559FE9D0-5516-5916-4825-CAB14C8707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22072" r="14355" b="11970"/>
          <a:stretch/>
        </p:blipFill>
        <p:spPr>
          <a:xfrm>
            <a:off x="4606427" y="7998738"/>
            <a:ext cx="2102598" cy="1526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0E3C"/>
            </a:solidFill>
          </a:ln>
          <a:effectLst/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2ABFF0-BC28-F69F-87D4-00E022F9D5A6}"/>
              </a:ext>
            </a:extLst>
          </p:cNvPr>
          <p:cNvSpPr/>
          <p:nvPr/>
        </p:nvSpPr>
        <p:spPr>
          <a:xfrm>
            <a:off x="148966" y="6512560"/>
            <a:ext cx="6560056" cy="362881"/>
          </a:xfrm>
          <a:prstGeom prst="roundRect">
            <a:avLst/>
          </a:prstGeom>
          <a:noFill/>
          <a:ln w="28575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BE8B2-AD23-BFCA-5F81-39D0E524D5F3}"/>
              </a:ext>
            </a:extLst>
          </p:cNvPr>
          <p:cNvSpPr txBox="1"/>
          <p:nvPr/>
        </p:nvSpPr>
        <p:spPr>
          <a:xfrm>
            <a:off x="187808" y="6523219"/>
            <a:ext cx="6560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Word bank:            egg                 pupa             adult               larva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44A3BF-5DCE-55C6-5A0B-520F796669D7}"/>
              </a:ext>
            </a:extLst>
          </p:cNvPr>
          <p:cNvSpPr/>
          <p:nvPr/>
        </p:nvSpPr>
        <p:spPr>
          <a:xfrm>
            <a:off x="187808" y="2187648"/>
            <a:ext cx="310032" cy="303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59D8ECD-773A-5AE1-6E29-5810B08F26AA}"/>
              </a:ext>
            </a:extLst>
          </p:cNvPr>
          <p:cNvSpPr/>
          <p:nvPr/>
        </p:nvSpPr>
        <p:spPr>
          <a:xfrm>
            <a:off x="187808" y="3274890"/>
            <a:ext cx="310032" cy="303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9466484-79E1-1C82-1D36-5220B8D8621A}"/>
              </a:ext>
            </a:extLst>
          </p:cNvPr>
          <p:cNvSpPr/>
          <p:nvPr/>
        </p:nvSpPr>
        <p:spPr>
          <a:xfrm>
            <a:off x="187808" y="4376011"/>
            <a:ext cx="310032" cy="303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847105-7ED0-A6DC-DC1D-3CD176DBFB40}"/>
              </a:ext>
            </a:extLst>
          </p:cNvPr>
          <p:cNvSpPr/>
          <p:nvPr/>
        </p:nvSpPr>
        <p:spPr>
          <a:xfrm>
            <a:off x="187808" y="5489618"/>
            <a:ext cx="310032" cy="303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90044A-1301-5505-4D0B-5006FB7CD04C}"/>
              </a:ext>
            </a:extLst>
          </p:cNvPr>
          <p:cNvCxnSpPr>
            <a:cxnSpLocks/>
          </p:cNvCxnSpPr>
          <p:nvPr/>
        </p:nvCxnSpPr>
        <p:spPr>
          <a:xfrm>
            <a:off x="1712973" y="3685144"/>
            <a:ext cx="664988" cy="0"/>
          </a:xfrm>
          <a:prstGeom prst="line">
            <a:avLst/>
          </a:prstGeom>
          <a:ln w="38100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F08F24D-B20C-E26F-5472-4F48A09E17B8}"/>
              </a:ext>
            </a:extLst>
          </p:cNvPr>
          <p:cNvSpPr txBox="1"/>
          <p:nvPr/>
        </p:nvSpPr>
        <p:spPr>
          <a:xfrm>
            <a:off x="2557849" y="3105211"/>
            <a:ext cx="4151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71C4CA-622A-FDC5-B4FD-ACBAB1B239F5}"/>
              </a:ext>
            </a:extLst>
          </p:cNvPr>
          <p:cNvCxnSpPr>
            <a:cxnSpLocks/>
          </p:cNvCxnSpPr>
          <p:nvPr/>
        </p:nvCxnSpPr>
        <p:spPr>
          <a:xfrm>
            <a:off x="1712973" y="4731381"/>
            <a:ext cx="664988" cy="0"/>
          </a:xfrm>
          <a:prstGeom prst="line">
            <a:avLst/>
          </a:prstGeom>
          <a:ln w="38100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B3B70F-D936-756E-FE91-8F3A17E4A6A9}"/>
              </a:ext>
            </a:extLst>
          </p:cNvPr>
          <p:cNvSpPr txBox="1"/>
          <p:nvPr/>
        </p:nvSpPr>
        <p:spPr>
          <a:xfrm>
            <a:off x="2557849" y="4151448"/>
            <a:ext cx="4151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6CB911D-DEB9-DA92-2147-2020A94CD82A}"/>
              </a:ext>
            </a:extLst>
          </p:cNvPr>
          <p:cNvCxnSpPr>
            <a:cxnSpLocks/>
          </p:cNvCxnSpPr>
          <p:nvPr/>
        </p:nvCxnSpPr>
        <p:spPr>
          <a:xfrm>
            <a:off x="1712973" y="5895074"/>
            <a:ext cx="664988" cy="0"/>
          </a:xfrm>
          <a:prstGeom prst="line">
            <a:avLst/>
          </a:prstGeom>
          <a:ln w="38100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EE5A667-0B67-FBB4-5227-DEEE31E2A9FC}"/>
              </a:ext>
            </a:extLst>
          </p:cNvPr>
          <p:cNvSpPr txBox="1"/>
          <p:nvPr/>
        </p:nvSpPr>
        <p:spPr>
          <a:xfrm>
            <a:off x="2557849" y="5315141"/>
            <a:ext cx="4151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87630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142</Words>
  <Application>Microsoft Macintosh PowerPoint</Application>
  <PresentationFormat>A4 Paper (210x297 mm)</PresentationFormat>
  <Paragraphs>20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Arial Rounded MT Bold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Developing Experts</dc:creator>
  <cp:lastModifiedBy>Developing Experts</cp:lastModifiedBy>
  <cp:revision>3</cp:revision>
  <dcterms:created xsi:type="dcterms:W3CDTF">2024-02-15T10:51:55Z</dcterms:created>
  <dcterms:modified xsi:type="dcterms:W3CDTF">2024-02-17T11:24:43Z</dcterms:modified>
</cp:coreProperties>
</file>