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40" d="100"/>
          <a:sy n="140" d="100"/>
        </p:scale>
        <p:origin x="8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54C-71AE-4760-8066-83AA348FD346}" type="datetimeFigureOut">
              <a:rPr lang="en-GB" smtClean="0"/>
              <a:t>14/08/2022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97D-1328-46CD-88E5-323E1DC0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4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54C-71AE-4760-8066-83AA348FD346}" type="datetimeFigureOut">
              <a:rPr lang="en-GB" smtClean="0"/>
              <a:t>14/08/2022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97D-1328-46CD-88E5-323E1DC0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3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54C-71AE-4760-8066-83AA348FD346}" type="datetimeFigureOut">
              <a:rPr lang="en-GB" smtClean="0"/>
              <a:t>14/08/2022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97D-1328-46CD-88E5-323E1DC0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49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54C-71AE-4760-8066-83AA348FD346}" type="datetimeFigureOut">
              <a:rPr lang="en-GB" smtClean="0"/>
              <a:t>14/08/2022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97D-1328-46CD-88E5-323E1DC0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04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54C-71AE-4760-8066-83AA348FD346}" type="datetimeFigureOut">
              <a:rPr lang="en-GB" smtClean="0"/>
              <a:t>14/08/2022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97D-1328-46CD-88E5-323E1DC0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54C-71AE-4760-8066-83AA348FD346}" type="datetimeFigureOut">
              <a:rPr lang="en-GB" smtClean="0"/>
              <a:t>14/08/2022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97D-1328-46CD-88E5-323E1DC0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73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54C-71AE-4760-8066-83AA348FD346}" type="datetimeFigureOut">
              <a:rPr lang="en-GB" smtClean="0"/>
              <a:t>14/08/2022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97D-1328-46CD-88E5-323E1DC0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11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54C-71AE-4760-8066-83AA348FD346}" type="datetimeFigureOut">
              <a:rPr lang="en-GB" smtClean="0"/>
              <a:t>14/08/2022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97D-1328-46CD-88E5-323E1DC0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30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54C-71AE-4760-8066-83AA348FD346}" type="datetimeFigureOut">
              <a:rPr lang="en-GB" smtClean="0"/>
              <a:t>14/08/2022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97D-1328-46CD-88E5-323E1DC0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7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54C-71AE-4760-8066-83AA348FD346}" type="datetimeFigureOut">
              <a:rPr lang="en-GB" smtClean="0"/>
              <a:t>14/08/2022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97D-1328-46CD-88E5-323E1DC0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54C-71AE-4760-8066-83AA348FD346}" type="datetimeFigureOut">
              <a:rPr lang="en-GB" smtClean="0"/>
              <a:t>14/08/2022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97D-1328-46CD-88E5-323E1DC0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72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BF54C-71AE-4760-8066-83AA348FD346}" type="datetimeFigureOut">
              <a:rPr lang="en-GB" smtClean="0"/>
              <a:t>14/08/2022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AA97D-1328-46CD-88E5-323E1DC0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65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6068EB0-C658-3BE3-CA2A-7B6214B4B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l="2994" t="13736" r="3923"/>
          <a:stretch/>
        </p:blipFill>
        <p:spPr>
          <a:xfrm>
            <a:off x="1689" y="0"/>
            <a:ext cx="6854622" cy="138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89BE3D-E990-225A-C6CA-FE5210DE6556}"/>
              </a:ext>
            </a:extLst>
          </p:cNvPr>
          <p:cNvSpPr txBox="1"/>
          <p:nvPr/>
        </p:nvSpPr>
        <p:spPr>
          <a:xfrm>
            <a:off x="4440397" y="876273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Code: COP26_02_02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6FD5F-55EC-0ADE-6FD8-4F941BA73791}"/>
              </a:ext>
            </a:extLst>
          </p:cNvPr>
          <p:cNvSpPr txBox="1"/>
          <p:nvPr/>
        </p:nvSpPr>
        <p:spPr>
          <a:xfrm>
            <a:off x="1080111" y="178447"/>
            <a:ext cx="355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Explore what we can do to protect natural habitats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3144988-1E44-E67A-184E-E7AFCDD28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69" y="247415"/>
            <a:ext cx="2158601" cy="5704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A6BA05-3148-B91D-D68E-7E6A6FE599D3}"/>
              </a:ext>
            </a:extLst>
          </p:cNvPr>
          <p:cNvSpPr/>
          <p:nvPr/>
        </p:nvSpPr>
        <p:spPr>
          <a:xfrm>
            <a:off x="362" y="9636314"/>
            <a:ext cx="6856311" cy="274115"/>
          </a:xfrm>
          <a:prstGeom prst="rect">
            <a:avLst/>
          </a:prstGeom>
          <a:solidFill>
            <a:srgbClr val="54C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586DDD-0BE8-43D4-4FDC-3A1295944FF6}"/>
              </a:ext>
            </a:extLst>
          </p:cNvPr>
          <p:cNvSpPr txBox="1"/>
          <p:nvPr/>
        </p:nvSpPr>
        <p:spPr>
          <a:xfrm>
            <a:off x="3911821" y="9669124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86EBC5-72A2-6867-A0C6-328CE8758D5A}"/>
              </a:ext>
            </a:extLst>
          </p:cNvPr>
          <p:cNvSpPr/>
          <p:nvPr/>
        </p:nvSpPr>
        <p:spPr>
          <a:xfrm>
            <a:off x="18029" y="9343447"/>
            <a:ext cx="543164" cy="547038"/>
          </a:xfrm>
          <a:prstGeom prst="ellipse">
            <a:avLst/>
          </a:prstGeom>
          <a:solidFill>
            <a:srgbClr val="54C7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37E693-1912-00BB-1C6D-7A566D984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5356" y="9381617"/>
            <a:ext cx="263235" cy="499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4094C3-2194-6F0B-294E-F737EDFC1466}"/>
              </a:ext>
            </a:extLst>
          </p:cNvPr>
          <p:cNvSpPr txBox="1"/>
          <p:nvPr/>
        </p:nvSpPr>
        <p:spPr>
          <a:xfrm>
            <a:off x="188913" y="9455891"/>
            <a:ext cx="11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2E64BB-A934-6672-6538-C6EFE2A4B1D9}"/>
              </a:ext>
            </a:extLst>
          </p:cNvPr>
          <p:cNvSpPr txBox="1"/>
          <p:nvPr/>
        </p:nvSpPr>
        <p:spPr>
          <a:xfrm>
            <a:off x="18029" y="1337370"/>
            <a:ext cx="67774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Cut out the images and match with the correct eco-friendly action.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D5A4FE-31A9-7247-8785-90240FEA9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" b="7687"/>
          <a:stretch/>
        </p:blipFill>
        <p:spPr>
          <a:xfrm>
            <a:off x="188913" y="1848777"/>
            <a:ext cx="2027654" cy="1389600"/>
          </a:xfrm>
          <a:prstGeom prst="roundRect">
            <a:avLst>
              <a:gd name="adj" fmla="val 2301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  <a:prstDash val="dash"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6233EC-B106-8582-FDA4-3C6CDFC1B0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3" b="12393"/>
          <a:stretch/>
        </p:blipFill>
        <p:spPr>
          <a:xfrm>
            <a:off x="2414689" y="1864408"/>
            <a:ext cx="2027654" cy="1389600"/>
          </a:xfrm>
          <a:prstGeom prst="roundRect">
            <a:avLst>
              <a:gd name="adj" fmla="val 2301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  <a:prstDash val="dash"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FEE1E3-F992-4A65-E5F4-84EAC75408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7668" y="1587454"/>
            <a:ext cx="352462" cy="3524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6BF563-89DA-76A0-6796-E3E265BBC5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r="1361"/>
          <a:stretch/>
        </p:blipFill>
        <p:spPr>
          <a:xfrm>
            <a:off x="4638143" y="1872319"/>
            <a:ext cx="2027654" cy="1389600"/>
          </a:xfrm>
          <a:prstGeom prst="roundRect">
            <a:avLst>
              <a:gd name="adj" fmla="val 2301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  <a:prstDash val="dash"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13F36E-4733-CA51-2C32-F56FEED886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" b="607"/>
          <a:stretch/>
        </p:blipFill>
        <p:spPr>
          <a:xfrm>
            <a:off x="187752" y="3436231"/>
            <a:ext cx="2027654" cy="1389600"/>
          </a:xfrm>
          <a:prstGeom prst="roundRect">
            <a:avLst>
              <a:gd name="adj" fmla="val 2301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  <a:prstDash val="dash"/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27BE6A-E3F5-BD4A-89B1-55FCCE6322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b="2325"/>
          <a:stretch/>
        </p:blipFill>
        <p:spPr>
          <a:xfrm>
            <a:off x="2411206" y="3434431"/>
            <a:ext cx="2027654" cy="1389600"/>
          </a:xfrm>
          <a:prstGeom prst="roundRect">
            <a:avLst>
              <a:gd name="adj" fmla="val 2301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  <a:prstDash val="dash"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D2B718-363D-047C-2F00-6A185B0745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" b="3863"/>
          <a:stretch/>
        </p:blipFill>
        <p:spPr>
          <a:xfrm>
            <a:off x="4638143" y="3434431"/>
            <a:ext cx="2027654" cy="1389600"/>
          </a:xfrm>
          <a:prstGeom prst="roundRect">
            <a:avLst>
              <a:gd name="adj" fmla="val 2301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  <a:prstDash val="dash"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33F744-A2BC-0FE3-E4A8-AFD510CAF8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" b="607"/>
          <a:stretch/>
        </p:blipFill>
        <p:spPr>
          <a:xfrm>
            <a:off x="185430" y="6175112"/>
            <a:ext cx="2027654" cy="1389600"/>
          </a:xfrm>
          <a:prstGeom prst="roundRect">
            <a:avLst>
              <a:gd name="adj" fmla="val 2301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  <a:prstDash val="dash"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37A3852-CA43-26F9-5106-569DCA88B1D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562" t="3365" r="7318" b="34440"/>
          <a:stretch/>
        </p:blipFill>
        <p:spPr>
          <a:xfrm>
            <a:off x="185430" y="6175112"/>
            <a:ext cx="2027654" cy="13899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DB178D3-0592-1BA1-2C44-729180D0F5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" b="607"/>
          <a:stretch/>
        </p:blipFill>
        <p:spPr>
          <a:xfrm>
            <a:off x="4650523" y="6150324"/>
            <a:ext cx="2027654" cy="1389600"/>
          </a:xfrm>
          <a:prstGeom prst="roundRect">
            <a:avLst>
              <a:gd name="adj" fmla="val 2301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  <a:prstDash val="dash"/>
          </a:ln>
          <a:effectLst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FFADDE9-697C-21E8-BCAE-0361E14650D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562" t="3365" r="7318" b="34440"/>
          <a:stretch/>
        </p:blipFill>
        <p:spPr>
          <a:xfrm>
            <a:off x="4650523" y="6150324"/>
            <a:ext cx="2027654" cy="138990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DAE9DF1-6D26-F2A8-CF30-F2ADF482EB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" b="607"/>
          <a:stretch/>
        </p:blipFill>
        <p:spPr>
          <a:xfrm>
            <a:off x="221884" y="7839880"/>
            <a:ext cx="2027654" cy="1389600"/>
          </a:xfrm>
          <a:prstGeom prst="roundRect">
            <a:avLst>
              <a:gd name="adj" fmla="val 2301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  <a:prstDash val="dash"/>
          </a:ln>
          <a:effectLst/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DE58EBE-1A5B-2B69-9B17-C66BD8E6481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562" t="3365" r="7318" b="34440"/>
          <a:stretch/>
        </p:blipFill>
        <p:spPr>
          <a:xfrm>
            <a:off x="221884" y="7839880"/>
            <a:ext cx="2027654" cy="138990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1C64A0C-BC51-A3B3-3ED2-A962407E00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" b="607"/>
          <a:stretch/>
        </p:blipFill>
        <p:spPr>
          <a:xfrm>
            <a:off x="2455594" y="7820216"/>
            <a:ext cx="2027654" cy="1389600"/>
          </a:xfrm>
          <a:prstGeom prst="roundRect">
            <a:avLst>
              <a:gd name="adj" fmla="val 2301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  <a:prstDash val="dash"/>
          </a:ln>
          <a:effectLst/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6431786-4A89-4849-99A7-EA7832BD154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562" t="3365" r="7318" b="34440"/>
          <a:stretch/>
        </p:blipFill>
        <p:spPr>
          <a:xfrm>
            <a:off x="2455594" y="7820216"/>
            <a:ext cx="2027654" cy="13899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1F02A03-2471-47D5-00CE-3379F87780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" b="607"/>
          <a:stretch/>
        </p:blipFill>
        <p:spPr>
          <a:xfrm>
            <a:off x="4644916" y="7819908"/>
            <a:ext cx="2027654" cy="1389600"/>
          </a:xfrm>
          <a:prstGeom prst="roundRect">
            <a:avLst>
              <a:gd name="adj" fmla="val 2301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  <a:prstDash val="dash"/>
          </a:ln>
          <a:effectLst/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FB869DC-A35F-99A0-A1B8-2750787CAA5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562" t="3365" r="7318" b="34440"/>
          <a:stretch/>
        </p:blipFill>
        <p:spPr>
          <a:xfrm>
            <a:off x="4644916" y="7819908"/>
            <a:ext cx="2027654" cy="138990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CE3B544-CF67-01FD-082A-FFA6DDCCFA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" b="607"/>
          <a:stretch/>
        </p:blipFill>
        <p:spPr>
          <a:xfrm>
            <a:off x="2407328" y="6171743"/>
            <a:ext cx="2027654" cy="1389600"/>
          </a:xfrm>
          <a:prstGeom prst="roundRect">
            <a:avLst>
              <a:gd name="adj" fmla="val 2301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  <a:prstDash val="dash"/>
          </a:ln>
          <a:effectLst/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90B51FF-1525-00FC-BE38-9280DEAA21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8157" y="5836714"/>
            <a:ext cx="373557" cy="37355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0A6A09B-15AB-B3CC-530D-E69DB9627A7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562" t="3365" r="7318" b="34440"/>
          <a:stretch/>
        </p:blipFill>
        <p:spPr>
          <a:xfrm>
            <a:off x="2407328" y="6171743"/>
            <a:ext cx="2027654" cy="138990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3A342DE-66A7-C986-D16A-4FCE03BE07A7}"/>
              </a:ext>
            </a:extLst>
          </p:cNvPr>
          <p:cNvSpPr txBox="1"/>
          <p:nvPr/>
        </p:nvSpPr>
        <p:spPr>
          <a:xfrm>
            <a:off x="155356" y="5063985"/>
            <a:ext cx="651721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Cut out the eco-friendly action and match with the correct picture.</a:t>
            </a:r>
          </a:p>
          <a:p>
            <a:pPr algn="ctr"/>
            <a:r>
              <a:rPr lang="en-US" sz="16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Stick them onto a sheet of paper in their pairs.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3727FA-51BA-E966-DA5D-E594F871C6C1}"/>
              </a:ext>
            </a:extLst>
          </p:cNvPr>
          <p:cNvSpPr txBox="1"/>
          <p:nvPr/>
        </p:nvSpPr>
        <p:spPr>
          <a:xfrm>
            <a:off x="185430" y="6451763"/>
            <a:ext cx="20276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Plant trees, flowers and bushes.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28E9DFF-CD2C-665C-C93F-4DC34651D70D}"/>
              </a:ext>
            </a:extLst>
          </p:cNvPr>
          <p:cNvSpPr txBox="1"/>
          <p:nvPr/>
        </p:nvSpPr>
        <p:spPr>
          <a:xfrm>
            <a:off x="2421264" y="6463860"/>
            <a:ext cx="20276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Use environmentally friendly compost.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06B7936-311C-43F6-07EC-C7D89C7371F2}"/>
              </a:ext>
            </a:extLst>
          </p:cNvPr>
          <p:cNvSpPr txBox="1"/>
          <p:nvPr/>
        </p:nvSpPr>
        <p:spPr>
          <a:xfrm>
            <a:off x="4629226" y="6491026"/>
            <a:ext cx="20276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Build bee hotels, bird boxes and ponds for nature.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6C6B7FC-55CD-3FFF-52B7-C0B65B30669F}"/>
              </a:ext>
            </a:extLst>
          </p:cNvPr>
          <p:cNvSpPr txBox="1"/>
          <p:nvPr/>
        </p:nvSpPr>
        <p:spPr>
          <a:xfrm>
            <a:off x="246994" y="8225758"/>
            <a:ext cx="202765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Reduce, reuse and recycle.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6C00E2A-CFA9-A91A-FC81-6FFB042E6280}"/>
              </a:ext>
            </a:extLst>
          </p:cNvPr>
          <p:cNvSpPr txBox="1"/>
          <p:nvPr/>
        </p:nvSpPr>
        <p:spPr>
          <a:xfrm>
            <a:off x="2374488" y="7872560"/>
            <a:ext cx="202765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Repair items instead of throwing them out and buying new ones.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57FF3F0-9FC1-EA70-A4A1-BC247B78B9F7}"/>
              </a:ext>
            </a:extLst>
          </p:cNvPr>
          <p:cNvSpPr txBox="1"/>
          <p:nvPr/>
        </p:nvSpPr>
        <p:spPr>
          <a:xfrm>
            <a:off x="4614195" y="8411866"/>
            <a:ext cx="2027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Save water.</a:t>
            </a:r>
          </a:p>
        </p:txBody>
      </p:sp>
    </p:spTree>
    <p:extLst>
      <p:ext uri="{BB962C8B-B14F-4D97-AF65-F5344CB8AC3E}">
        <p14:creationId xmlns:p14="http://schemas.microsoft.com/office/powerpoint/2010/main" val="276097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6068EB0-C658-3BE3-CA2A-7B6214B4B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l="2994" t="13736" r="3923"/>
          <a:stretch/>
        </p:blipFill>
        <p:spPr>
          <a:xfrm>
            <a:off x="1689" y="0"/>
            <a:ext cx="6854622" cy="138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89BE3D-E990-225A-C6CA-FE5210DE6556}"/>
              </a:ext>
            </a:extLst>
          </p:cNvPr>
          <p:cNvSpPr txBox="1"/>
          <p:nvPr/>
        </p:nvSpPr>
        <p:spPr>
          <a:xfrm>
            <a:off x="4440397" y="876273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Code: COP26_02_02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6FD5F-55EC-0ADE-6FD8-4F941BA73791}"/>
              </a:ext>
            </a:extLst>
          </p:cNvPr>
          <p:cNvSpPr txBox="1"/>
          <p:nvPr/>
        </p:nvSpPr>
        <p:spPr>
          <a:xfrm>
            <a:off x="1057511" y="183061"/>
            <a:ext cx="355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Explore what we can do to protect natural habitats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3144988-1E44-E67A-184E-E7AFCDD28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86" y="239349"/>
            <a:ext cx="2155604" cy="5696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060520-B77B-F40C-A116-FC5BC7929440}"/>
              </a:ext>
            </a:extLst>
          </p:cNvPr>
          <p:cNvSpPr txBox="1"/>
          <p:nvPr/>
        </p:nvSpPr>
        <p:spPr>
          <a:xfrm>
            <a:off x="3911821" y="9669124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1C69D-679F-D34F-2272-71F404A5C654}"/>
              </a:ext>
            </a:extLst>
          </p:cNvPr>
          <p:cNvSpPr txBox="1"/>
          <p:nvPr/>
        </p:nvSpPr>
        <p:spPr>
          <a:xfrm>
            <a:off x="188913" y="9455891"/>
            <a:ext cx="11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67462-369E-F575-C46A-64989F3DD6C2}"/>
              </a:ext>
            </a:extLst>
          </p:cNvPr>
          <p:cNvSpPr/>
          <p:nvPr/>
        </p:nvSpPr>
        <p:spPr>
          <a:xfrm>
            <a:off x="-1892" y="9610453"/>
            <a:ext cx="6856311" cy="274115"/>
          </a:xfrm>
          <a:prstGeom prst="rect">
            <a:avLst/>
          </a:prstGeom>
          <a:solidFill>
            <a:srgbClr val="54C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44CD8-9E97-EB1D-612B-B9F9583AAF80}"/>
              </a:ext>
            </a:extLst>
          </p:cNvPr>
          <p:cNvSpPr txBox="1"/>
          <p:nvPr/>
        </p:nvSpPr>
        <p:spPr>
          <a:xfrm>
            <a:off x="3909567" y="9643263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30C160-1257-CAC0-9AF8-A58ED2EBEC77}"/>
              </a:ext>
            </a:extLst>
          </p:cNvPr>
          <p:cNvSpPr/>
          <p:nvPr/>
        </p:nvSpPr>
        <p:spPr>
          <a:xfrm>
            <a:off x="15775" y="9317586"/>
            <a:ext cx="543164" cy="547038"/>
          </a:xfrm>
          <a:prstGeom prst="ellipse">
            <a:avLst/>
          </a:prstGeom>
          <a:solidFill>
            <a:srgbClr val="54C7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D2CF08-C513-B2A7-72E0-5B0890D5E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3102" y="9355756"/>
            <a:ext cx="263235" cy="499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34DCD-18E3-B428-7A4E-1B3727CF9CA4}"/>
              </a:ext>
            </a:extLst>
          </p:cNvPr>
          <p:cNvSpPr txBox="1"/>
          <p:nvPr/>
        </p:nvSpPr>
        <p:spPr>
          <a:xfrm>
            <a:off x="186659" y="9430030"/>
            <a:ext cx="11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4</a:t>
            </a: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B0DBD55C-DD16-8E5F-9718-7C94E7C28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771292"/>
              </p:ext>
            </p:extLst>
          </p:nvPr>
        </p:nvGraphicFramePr>
        <p:xfrm>
          <a:off x="153102" y="2323016"/>
          <a:ext cx="6547288" cy="691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745">
                  <a:extLst>
                    <a:ext uri="{9D8B030D-6E8A-4147-A177-3AD203B41FA5}">
                      <a16:colId xmlns:a16="http://schemas.microsoft.com/office/drawing/2014/main" val="1475281946"/>
                    </a:ext>
                  </a:extLst>
                </a:gridCol>
                <a:gridCol w="4251543">
                  <a:extLst>
                    <a:ext uri="{9D8B030D-6E8A-4147-A177-3AD203B41FA5}">
                      <a16:colId xmlns:a16="http://schemas.microsoft.com/office/drawing/2014/main" val="1012696998"/>
                    </a:ext>
                  </a:extLst>
                </a:gridCol>
              </a:tblGrid>
              <a:tr h="118405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Plant trees, flowers and bushes.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noProof="0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346561"/>
                  </a:ext>
                </a:extLst>
              </a:tr>
              <a:tr h="120236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Use environmentally friendly compost.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240023"/>
                  </a:ext>
                </a:extLst>
              </a:tr>
              <a:tr h="116063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Build bee hotels, bird boxes and ponds for nature.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832230"/>
                  </a:ext>
                </a:extLst>
              </a:tr>
              <a:tr h="118982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Reduce, reuse and recycle.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888429"/>
                  </a:ext>
                </a:extLst>
              </a:tr>
              <a:tr h="113470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Repair items instead of throwing them out and buying new ones.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172025"/>
                  </a:ext>
                </a:extLst>
              </a:tr>
              <a:tr h="103923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Save water.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77026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9F7F08E-9B6F-EA03-CDF8-79E372B5F7CF}"/>
              </a:ext>
            </a:extLst>
          </p:cNvPr>
          <p:cNvSpPr txBox="1"/>
          <p:nvPr/>
        </p:nvSpPr>
        <p:spPr>
          <a:xfrm>
            <a:off x="106004" y="1377900"/>
            <a:ext cx="664051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Challenge Task: Think about how you could do these actions at home or in school. Fill the table with your answers and suggestions.</a:t>
            </a:r>
          </a:p>
        </p:txBody>
      </p:sp>
    </p:spTree>
    <p:extLst>
      <p:ext uri="{BB962C8B-B14F-4D97-AF65-F5344CB8AC3E}">
        <p14:creationId xmlns:p14="http://schemas.microsoft.com/office/powerpoint/2010/main" val="1686486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203</Words>
  <Application>Microsoft Office PowerPoint</Application>
  <PresentationFormat>A4 Paper (210x297 mm)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Lane</dc:creator>
  <cp:lastModifiedBy>Developing Experts</cp:lastModifiedBy>
  <cp:revision>2</cp:revision>
  <dcterms:created xsi:type="dcterms:W3CDTF">2022-08-11T13:11:48Z</dcterms:created>
  <dcterms:modified xsi:type="dcterms:W3CDTF">2022-08-14T18:08:49Z</dcterms:modified>
</cp:coreProperties>
</file>