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74" r:id="rId2"/>
    <p:sldId id="275" r:id="rId3"/>
  </p:sldIdLst>
  <p:sldSz cx="6858000" cy="9906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7" userDrawn="1">
          <p15:clr>
            <a:srgbClr val="A4A3A4"/>
          </p15:clr>
        </p15:guide>
        <p15:guide id="2" pos="119" userDrawn="1">
          <p15:clr>
            <a:srgbClr val="A4A3A4"/>
          </p15:clr>
        </p15:guide>
        <p15:guide id="3" pos="4201" userDrawn="1">
          <p15:clr>
            <a:srgbClr val="A4A3A4"/>
          </p15:clr>
        </p15:guide>
        <p15:guide id="4" orient="horz" pos="595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C7CC"/>
    <a:srgbClr val="807E80"/>
    <a:srgbClr val="33CCCC"/>
    <a:srgbClr val="7DEBEB"/>
    <a:srgbClr val="7CE0DE"/>
    <a:srgbClr val="29FAFF"/>
    <a:srgbClr val="69FBFF"/>
    <a:srgbClr val="00C6CB"/>
    <a:srgbClr val="00A7AB"/>
    <a:srgbClr val="00D1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55"/>
    <p:restoredTop sz="95846"/>
  </p:normalViewPr>
  <p:slideViewPr>
    <p:cSldViewPr snapToGrid="0" snapToObjects="1">
      <p:cViewPr varScale="1">
        <p:scale>
          <a:sx n="75" d="100"/>
          <a:sy n="75" d="100"/>
        </p:scale>
        <p:origin x="1184" y="160"/>
      </p:cViewPr>
      <p:guideLst>
        <p:guide orient="horz" pos="897"/>
        <p:guide pos="119"/>
        <p:guide pos="4201"/>
        <p:guide orient="horz" pos="59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268FC-2825-4F6C-8891-42CDD914C3B3}" type="datetimeFigureOut">
              <a:rPr lang="en-GB" smtClean="0"/>
              <a:t>12/10/2022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1279525"/>
            <a:ext cx="23907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CB3B4-AFA7-461B-BBDC-B26BBDA4B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078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64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96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26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48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24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69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49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11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63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63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E4842-C518-9741-BB7B-A105FBC0FC1C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15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50F6990-B8E6-1841-29EE-3F2D018496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r="1930" b="55598"/>
          <a:stretch/>
        </p:blipFill>
        <p:spPr>
          <a:xfrm>
            <a:off x="-1" y="9621475"/>
            <a:ext cx="6858002" cy="284525"/>
          </a:xfrm>
          <a:prstGeom prst="rect">
            <a:avLst/>
          </a:prstGeom>
        </p:spPr>
      </p:pic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FAC7815A-BD4A-0D38-82FA-7E3386A0BD8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CA0EE72D-C9D7-D448-903B-E6F91E5817C9}"/>
              </a:ext>
            </a:extLst>
          </p:cNvPr>
          <p:cNvSpPr txBox="1"/>
          <p:nvPr/>
        </p:nvSpPr>
        <p:spPr>
          <a:xfrm>
            <a:off x="3820205" y="9661418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2BA1913-C891-D244-8735-304621ADAD14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N22_KS3_03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852C0D-0E9F-2441-81D1-87A1F755D317}"/>
              </a:ext>
            </a:extLst>
          </p:cNvPr>
          <p:cNvSpPr txBox="1"/>
          <p:nvPr/>
        </p:nvSpPr>
        <p:spPr>
          <a:xfrm>
            <a:off x="1042998" y="215435"/>
            <a:ext cx="4703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Discover how Anglian Water’s sewage works are being converted into “green” energy</a:t>
            </a:r>
          </a:p>
          <a:p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1812C2BF-FE8A-996F-824E-C475BB48AC06}"/>
              </a:ext>
            </a:extLst>
          </p:cNvPr>
          <p:cNvSpPr/>
          <p:nvPr/>
        </p:nvSpPr>
        <p:spPr>
          <a:xfrm>
            <a:off x="189724" y="1456019"/>
            <a:ext cx="6478552" cy="556886"/>
          </a:xfrm>
          <a:prstGeom prst="roundRect">
            <a:avLst>
              <a:gd name="adj" fmla="val 4891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33CCCC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60CE4D-544B-5123-40B9-C2C68EBD044F}"/>
              </a:ext>
            </a:extLst>
          </p:cNvPr>
          <p:cNvSpPr txBox="1"/>
          <p:nvPr/>
        </p:nvSpPr>
        <p:spPr>
          <a:xfrm>
            <a:off x="1992227" y="1492261"/>
            <a:ext cx="287354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Preparation:</a:t>
            </a:r>
          </a:p>
          <a:p>
            <a:pPr algn="ctr"/>
            <a:r>
              <a:rPr lang="en-US" sz="1200" i="1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Prepare your survey questions here.</a:t>
            </a:r>
          </a:p>
          <a:p>
            <a:endParaRPr 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9000F4F-4795-F915-AF73-234C600E5D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435709"/>
              </p:ext>
            </p:extLst>
          </p:nvPr>
        </p:nvGraphicFramePr>
        <p:xfrm>
          <a:off x="189724" y="2187965"/>
          <a:ext cx="6478551" cy="7215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2023">
                  <a:extLst>
                    <a:ext uri="{9D8B030D-6E8A-4147-A177-3AD203B41FA5}">
                      <a16:colId xmlns:a16="http://schemas.microsoft.com/office/drawing/2014/main" val="1987193564"/>
                    </a:ext>
                  </a:extLst>
                </a:gridCol>
                <a:gridCol w="5606528">
                  <a:extLst>
                    <a:ext uri="{9D8B030D-6E8A-4147-A177-3AD203B41FA5}">
                      <a16:colId xmlns:a16="http://schemas.microsoft.com/office/drawing/2014/main" val="2249143805"/>
                    </a:ext>
                  </a:extLst>
                </a:gridCol>
              </a:tblGrid>
              <a:tr h="464467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Question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1016515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1.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dirty="0">
                          <a:solidFill>
                            <a:srgbClr val="807E80"/>
                          </a:solidFill>
                          <a:effectLst/>
                          <a:latin typeface="Arial Rounded MT Bold" panose="020F0704030504030204" pitchFamily="34" charset="77"/>
                          <a:ea typeface="+mn-ea"/>
                          <a:cs typeface="+mn-cs"/>
                        </a:rPr>
                        <a:t>What do you think about ‘Poo Power’?</a:t>
                      </a:r>
                      <a:endParaRPr lang="en-US" sz="1200" b="1" dirty="0">
                        <a:solidFill>
                          <a:srgbClr val="807E8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604428"/>
                  </a:ext>
                </a:extLst>
              </a:tr>
              <a:tr h="667657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2.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dirty="0">
                          <a:solidFill>
                            <a:srgbClr val="807E80"/>
                          </a:solidFill>
                          <a:effectLst/>
                          <a:latin typeface="Arial Rounded MT Bold" panose="020F0704030504030204" pitchFamily="34" charset="77"/>
                          <a:ea typeface="+mn-ea"/>
                          <a:cs typeface="+mn-cs"/>
                        </a:rPr>
                        <a:t>What are your concerns about ‘Poo Power’?</a:t>
                      </a:r>
                      <a:endParaRPr lang="en-US" sz="1200" dirty="0"/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36828"/>
                  </a:ext>
                </a:extLst>
              </a:tr>
              <a:tr h="696686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3.</a:t>
                      </a:r>
                      <a:endParaRPr lang="en-US" sz="1200" b="0" dirty="0"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dirty="0">
                          <a:solidFill>
                            <a:srgbClr val="807E80"/>
                          </a:solidFill>
                          <a:effectLst/>
                          <a:latin typeface="Arial Rounded MT Bold" panose="020F0704030504030204" pitchFamily="34" charset="77"/>
                          <a:ea typeface="+mn-ea"/>
                          <a:cs typeface="+mn-cs"/>
                        </a:rPr>
                        <a:t>Do you welcome the idea of ‘Poo Power’?</a:t>
                      </a:r>
                      <a:endParaRPr lang="en-US" sz="1200" b="1" dirty="0"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899751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4.</a:t>
                      </a:r>
                      <a:endParaRPr lang="en-US" sz="1200" b="0" dirty="0"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2888568"/>
                  </a:ext>
                </a:extLst>
              </a:tr>
              <a:tr h="667657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5.</a:t>
                      </a:r>
                      <a:endParaRPr lang="en-US" sz="1200" b="0" dirty="0"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28449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6.</a:t>
                      </a:r>
                      <a:endParaRPr lang="en-US" sz="1200" b="0" dirty="0"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6722587"/>
                  </a:ext>
                </a:extLst>
              </a:tr>
              <a:tr h="682171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7.</a:t>
                      </a:r>
                      <a:endParaRPr lang="en-US" sz="1200" b="0" dirty="0"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9896255"/>
                  </a:ext>
                </a:extLst>
              </a:tr>
              <a:tr h="66765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8.</a:t>
                      </a:r>
                      <a:endParaRPr lang="en-US" sz="1200" b="0" dirty="0"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3993735"/>
                  </a:ext>
                </a:extLst>
              </a:tr>
              <a:tr h="66765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0172868"/>
                  </a:ext>
                </a:extLst>
              </a:tr>
              <a:tr h="582451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Arial Rounded MT Bold" panose="020F0704030504030204" pitchFamily="34" charset="77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476958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9212C908-AB43-FBB2-3E29-94BF0AF95DC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71104" y="283777"/>
            <a:ext cx="1109482" cy="4616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737720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50F6990-B8E6-1841-29EE-3F2D018496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r="1930" b="55598"/>
          <a:stretch/>
        </p:blipFill>
        <p:spPr>
          <a:xfrm>
            <a:off x="-1" y="9621475"/>
            <a:ext cx="6858002" cy="284525"/>
          </a:xfrm>
          <a:prstGeom prst="rect">
            <a:avLst/>
          </a:prstGeom>
        </p:spPr>
      </p:pic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FAC7815A-BD4A-0D38-82FA-7E3386A0BD8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CA0EE72D-C9D7-D448-903B-E6F91E5817C9}"/>
              </a:ext>
            </a:extLst>
          </p:cNvPr>
          <p:cNvSpPr txBox="1"/>
          <p:nvPr/>
        </p:nvSpPr>
        <p:spPr>
          <a:xfrm>
            <a:off x="3820205" y="9661418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2BA1913-C891-D244-8735-304621ADAD14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N22_KS3_03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852C0D-0E9F-2441-81D1-87A1F755D317}"/>
              </a:ext>
            </a:extLst>
          </p:cNvPr>
          <p:cNvSpPr txBox="1"/>
          <p:nvPr/>
        </p:nvSpPr>
        <p:spPr>
          <a:xfrm>
            <a:off x="1042998" y="215435"/>
            <a:ext cx="4703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Discover how Anglian Water’s sewage works are being converted into “green” energy</a:t>
            </a:r>
          </a:p>
          <a:p>
            <a:endParaRPr lang="en-US" sz="1200" dirty="0">
              <a:solidFill>
                <a:schemeClr val="bg1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1812C2BF-FE8A-996F-824E-C475BB48AC06}"/>
              </a:ext>
            </a:extLst>
          </p:cNvPr>
          <p:cNvSpPr/>
          <p:nvPr/>
        </p:nvSpPr>
        <p:spPr>
          <a:xfrm>
            <a:off x="202034" y="1389600"/>
            <a:ext cx="6478552" cy="556886"/>
          </a:xfrm>
          <a:prstGeom prst="roundRect">
            <a:avLst>
              <a:gd name="adj" fmla="val 4891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33CCCC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60CE4D-544B-5123-40B9-C2C68EBD044F}"/>
              </a:ext>
            </a:extLst>
          </p:cNvPr>
          <p:cNvSpPr txBox="1"/>
          <p:nvPr/>
        </p:nvSpPr>
        <p:spPr>
          <a:xfrm>
            <a:off x="2201195" y="1412536"/>
            <a:ext cx="245560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Your report:</a:t>
            </a:r>
          </a:p>
          <a:p>
            <a:pPr algn="ctr"/>
            <a:r>
              <a:rPr lang="en-US" sz="1200" i="1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Summarise your findings here.</a:t>
            </a:r>
          </a:p>
          <a:p>
            <a:endParaRPr lang="en-US" dirty="0"/>
          </a:p>
        </p:txBody>
      </p:sp>
      <p:sp>
        <p:nvSpPr>
          <p:cNvPr id="3" name="Rounded Rectangle 8">
            <a:extLst>
              <a:ext uri="{FF2B5EF4-FFF2-40B4-BE49-F238E27FC236}">
                <a16:creationId xmlns:a16="http://schemas.microsoft.com/office/drawing/2014/main" id="{A3096B49-0FE4-201E-C345-963A88D45A11}"/>
              </a:ext>
            </a:extLst>
          </p:cNvPr>
          <p:cNvSpPr/>
          <p:nvPr/>
        </p:nvSpPr>
        <p:spPr>
          <a:xfrm>
            <a:off x="202027" y="7726311"/>
            <a:ext cx="6491673" cy="1698077"/>
          </a:xfrm>
          <a:prstGeom prst="roundRect">
            <a:avLst>
              <a:gd name="adj" fmla="val 1533"/>
            </a:avLst>
          </a:prstGeom>
          <a:noFill/>
          <a:ln w="28575">
            <a:solidFill>
              <a:srgbClr val="5BD5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Your analysis:</a:t>
            </a:r>
          </a:p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What did you find out? What are people’s attitudes towards ‘Poo Power’?</a:t>
            </a:r>
            <a:b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</a:br>
            <a:r>
              <a:rPr lang="en-US" sz="18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 _______________________________________________________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DC6E176C-95EC-CF81-B2DF-E692F069D636}"/>
              </a:ext>
            </a:extLst>
          </p:cNvPr>
          <p:cNvSpPr/>
          <p:nvPr/>
        </p:nvSpPr>
        <p:spPr>
          <a:xfrm>
            <a:off x="202027" y="2105719"/>
            <a:ext cx="2835768" cy="5423503"/>
          </a:xfrm>
          <a:prstGeom prst="roundRect">
            <a:avLst>
              <a:gd name="adj" fmla="val 4891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>
              <a:solidFill>
                <a:srgbClr val="33CCCC"/>
              </a:solidFill>
              <a:latin typeface="Arial Rounded MT Bold" panose="020F0704030504030204" pitchFamily="34" charset="7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E3E1834-4089-3AEF-A610-53120A660FA5}"/>
              </a:ext>
            </a:extLst>
          </p:cNvPr>
          <p:cNvSpPr txBox="1"/>
          <p:nvPr/>
        </p:nvSpPr>
        <p:spPr>
          <a:xfrm>
            <a:off x="202027" y="2126295"/>
            <a:ext cx="2835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Note your survey results here. </a:t>
            </a:r>
            <a:endParaRPr lang="en-US" sz="12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C021B2B-0CF9-5CB8-0372-DAD565404D1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46699" y="2105720"/>
            <a:ext cx="3409274" cy="54235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55C7CC"/>
            </a:solidFill>
          </a:ln>
          <a:effectLst/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D88913E-76EB-B9C1-DB50-6067B9856A2E}"/>
              </a:ext>
            </a:extLst>
          </p:cNvPr>
          <p:cNvSpPr txBox="1"/>
          <p:nvPr/>
        </p:nvSpPr>
        <p:spPr>
          <a:xfrm>
            <a:off x="3246699" y="2103680"/>
            <a:ext cx="3409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Use this box for any tables/graphs of your results</a:t>
            </a:r>
            <a:endParaRPr lang="en-US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D3713A5-40FF-B305-70E1-4AC352968332}"/>
              </a:ext>
            </a:extLst>
          </p:cNvPr>
          <p:cNvSpPr txBox="1"/>
          <p:nvPr/>
        </p:nvSpPr>
        <p:spPr>
          <a:xfrm>
            <a:off x="202026" y="2221826"/>
            <a:ext cx="2835767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 _________________________________________________________________________________________________________________________________________________________________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81FEE4D-0B6C-BB44-31C9-6D79A0BB316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71104" y="283777"/>
            <a:ext cx="1109482" cy="4616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938256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3683</TotalTime>
  <Words>159</Words>
  <Application>Microsoft Macintosh PowerPoint</Application>
  <PresentationFormat>A4 Paper (210x297 mm)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Developing Experts</cp:lastModifiedBy>
  <cp:revision>37</cp:revision>
  <cp:lastPrinted>2022-07-08T20:17:44Z</cp:lastPrinted>
  <dcterms:created xsi:type="dcterms:W3CDTF">2022-04-04T08:08:59Z</dcterms:created>
  <dcterms:modified xsi:type="dcterms:W3CDTF">2022-10-12T12:42:23Z</dcterms:modified>
</cp:coreProperties>
</file>