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86" r:id="rId2"/>
    <p:sldId id="387" r:id="rId3"/>
    <p:sldId id="325" r:id="rId4"/>
    <p:sldId id="385" r:id="rId5"/>
    <p:sldId id="377" r:id="rId6"/>
    <p:sldId id="388" r:id="rId7"/>
    <p:sldId id="389" r:id="rId8"/>
    <p:sldId id="379" r:id="rId9"/>
    <p:sldId id="393" r:id="rId10"/>
    <p:sldId id="390" r:id="rId11"/>
    <p:sldId id="392" r:id="rId12"/>
    <p:sldId id="3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p:restoredTop sz="94615"/>
  </p:normalViewPr>
  <p:slideViewPr>
    <p:cSldViewPr snapToGrid="0" snapToObjects="1">
      <p:cViewPr varScale="1">
        <p:scale>
          <a:sx n="106" d="100"/>
          <a:sy n="106"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8086-93AE-384F-BAE6-8699CA8042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DDB1EFB-87BC-2C44-B929-5838363FC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89E84F4-0681-184E-8D1E-4C1D8FABEFAB}"/>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5" name="Footer Placeholder 4">
            <a:extLst>
              <a:ext uri="{FF2B5EF4-FFF2-40B4-BE49-F238E27FC236}">
                <a16:creationId xmlns:a16="http://schemas.microsoft.com/office/drawing/2014/main" id="{07B374D4-2C63-7B46-8C11-E1D1AF88A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C27ED-F046-234F-B78A-AF840050B951}"/>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92363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6C88-6772-8440-B56A-C7688354BB0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0BD027-38D8-274C-BA7C-46166764795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ED44A1-CDF3-D94B-B2ED-FD649472E3E8}"/>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5" name="Footer Placeholder 4">
            <a:extLst>
              <a:ext uri="{FF2B5EF4-FFF2-40B4-BE49-F238E27FC236}">
                <a16:creationId xmlns:a16="http://schemas.microsoft.com/office/drawing/2014/main" id="{783712E7-0B75-8243-B7C1-A18DC4E3E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B7736-DE67-EC40-AA40-C675A87E1CF5}"/>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161831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62520-922E-0245-96FD-BFE07C3788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5D3DEF-195F-0947-A7BC-2AD31F22E1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833B6D-D51C-B848-AECA-26AB73C91202}"/>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5" name="Footer Placeholder 4">
            <a:extLst>
              <a:ext uri="{FF2B5EF4-FFF2-40B4-BE49-F238E27FC236}">
                <a16:creationId xmlns:a16="http://schemas.microsoft.com/office/drawing/2014/main" id="{61D60273-CCEF-2D48-98B8-D5A6C9E29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0D2DA-1F1A-E84C-8317-349CF8DF6B0B}"/>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102927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138B-6458-AE48-8A97-2CC5104D8B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516282-ED28-804F-B3E6-10617D5292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3663B9-3425-D141-8668-08C0DECBB827}"/>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5" name="Footer Placeholder 4">
            <a:extLst>
              <a:ext uri="{FF2B5EF4-FFF2-40B4-BE49-F238E27FC236}">
                <a16:creationId xmlns:a16="http://schemas.microsoft.com/office/drawing/2014/main" id="{1C2CFFF4-7972-EB45-8C91-99A2D0402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2D21D-7A45-3C4B-A761-41279C2AC549}"/>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340455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FD80-CA55-9D40-82C9-7086AD7F23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10A3F3-C32F-414A-8F28-7CDF4330E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C1B50DD-D83B-A74C-907C-E8D65B192C68}"/>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5" name="Footer Placeholder 4">
            <a:extLst>
              <a:ext uri="{FF2B5EF4-FFF2-40B4-BE49-F238E27FC236}">
                <a16:creationId xmlns:a16="http://schemas.microsoft.com/office/drawing/2014/main" id="{6A13A41D-032A-9D46-A263-A3B684A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A7DB8-5323-A040-832B-5AE290A3F5D5}"/>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338088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6F09-50C9-8540-A689-B8A6185973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7ABC14-8DD5-3F46-9FC3-9422933190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2E697D-82B1-3140-B5F3-279CA59D4C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5CF581-448E-6F42-926F-26012625D0BB}"/>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6" name="Footer Placeholder 5">
            <a:extLst>
              <a:ext uri="{FF2B5EF4-FFF2-40B4-BE49-F238E27FC236}">
                <a16:creationId xmlns:a16="http://schemas.microsoft.com/office/drawing/2014/main" id="{D1D2AC83-9CE5-4A4A-96EC-D37EC93C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794B4-7128-BC4F-A6D5-A90056696745}"/>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361562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4AE5-96F0-E347-BDA7-4170C8973A0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D3A494-DF80-CD48-9BA8-F5EE96996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5189FD-8D50-CD40-8AA9-0F0081FF33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31A6AB-4204-B74B-A34F-75DD85D08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FD6169-77D5-3A42-881B-3EAAB1B166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7D5B61-BBBE-7F4A-A63E-097B6A0A3C01}"/>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8" name="Footer Placeholder 7">
            <a:extLst>
              <a:ext uri="{FF2B5EF4-FFF2-40B4-BE49-F238E27FC236}">
                <a16:creationId xmlns:a16="http://schemas.microsoft.com/office/drawing/2014/main" id="{D495E33E-FC28-2644-9FB8-347615D46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A22A7-1396-A846-8C80-F865BDC2E35B}"/>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213873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F30-C9DA-9A40-8971-DE80969CA5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4E74589-C06A-5D43-A601-8AFA2C4E273D}"/>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4" name="Footer Placeholder 3">
            <a:extLst>
              <a:ext uri="{FF2B5EF4-FFF2-40B4-BE49-F238E27FC236}">
                <a16:creationId xmlns:a16="http://schemas.microsoft.com/office/drawing/2014/main" id="{D326C751-235B-664E-A4BF-647B059267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8E0EE-9572-D04E-845F-F449459D75CE}"/>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229415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CF61A-F889-8D42-A134-D6D2EC4CE269}"/>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3" name="Footer Placeholder 2">
            <a:extLst>
              <a:ext uri="{FF2B5EF4-FFF2-40B4-BE49-F238E27FC236}">
                <a16:creationId xmlns:a16="http://schemas.microsoft.com/office/drawing/2014/main" id="{C9DE1E1D-E482-4340-93F0-53EFCAF600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01C0E7-8567-4641-83C7-E47F2E98AC14}"/>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175145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98E-FBB9-064B-BD59-3C8E8832AB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7D6F23-1E4C-3C43-A13C-FC3E9843D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47356A-6072-5447-9555-9296CF409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2ED4B2-6955-BC4C-82E3-4A043711D487}"/>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6" name="Footer Placeholder 5">
            <a:extLst>
              <a:ext uri="{FF2B5EF4-FFF2-40B4-BE49-F238E27FC236}">
                <a16:creationId xmlns:a16="http://schemas.microsoft.com/office/drawing/2014/main" id="{1E8D0B47-9331-8D4C-A6A7-AB929AF19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53B24-6FD9-E74E-AC2C-933F719CD667}"/>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68312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CBF9-2BE7-F445-A35F-B0AB5FE8FA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03EF0A9-AA6F-B940-A952-F67A4F72A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05A038-AADB-C441-BCF0-5A5BC9EDD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92F755-D761-0949-BBCB-0B1BC5F0F596}"/>
              </a:ext>
            </a:extLst>
          </p:cNvPr>
          <p:cNvSpPr>
            <a:spLocks noGrp="1"/>
          </p:cNvSpPr>
          <p:nvPr>
            <p:ph type="dt" sz="half" idx="10"/>
          </p:nvPr>
        </p:nvSpPr>
        <p:spPr/>
        <p:txBody>
          <a:bodyPr/>
          <a:lstStyle/>
          <a:p>
            <a:fld id="{47BB70FC-996F-854F-8D47-C2992F01BB31}" type="datetimeFigureOut">
              <a:rPr lang="en-US" smtClean="0"/>
              <a:t>8/25/22</a:t>
            </a:fld>
            <a:endParaRPr lang="en-US"/>
          </a:p>
        </p:txBody>
      </p:sp>
      <p:sp>
        <p:nvSpPr>
          <p:cNvPr id="6" name="Footer Placeholder 5">
            <a:extLst>
              <a:ext uri="{FF2B5EF4-FFF2-40B4-BE49-F238E27FC236}">
                <a16:creationId xmlns:a16="http://schemas.microsoft.com/office/drawing/2014/main" id="{0208F6D5-0A4D-2D46-AC77-387BCE6A3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AA554-B0CE-6041-BBDE-EE41B4428241}"/>
              </a:ext>
            </a:extLst>
          </p:cNvPr>
          <p:cNvSpPr>
            <a:spLocks noGrp="1"/>
          </p:cNvSpPr>
          <p:nvPr>
            <p:ph type="sldNum" sz="quarter" idx="12"/>
          </p:nvPr>
        </p:nvSpPr>
        <p:spPr/>
        <p:txBody>
          <a:bodyPr/>
          <a:lstStyle/>
          <a:p>
            <a:fld id="{20053152-77E7-064C-9989-EED024391772}" type="slidenum">
              <a:rPr lang="en-US" smtClean="0"/>
              <a:t>‹#›</a:t>
            </a:fld>
            <a:endParaRPr lang="en-US"/>
          </a:p>
        </p:txBody>
      </p:sp>
    </p:spTree>
    <p:extLst>
      <p:ext uri="{BB962C8B-B14F-4D97-AF65-F5344CB8AC3E}">
        <p14:creationId xmlns:p14="http://schemas.microsoft.com/office/powerpoint/2010/main" val="261738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0DD13-06C7-1F49-9064-767781F0E5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3019EB-6F2B-6D49-AAAA-27ECD5364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7E2173-4395-FA46-BB47-A5C62DC36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70FC-996F-854F-8D47-C2992F01BB31}" type="datetimeFigureOut">
              <a:rPr lang="en-US" smtClean="0"/>
              <a:t>8/25/22</a:t>
            </a:fld>
            <a:endParaRPr lang="en-US"/>
          </a:p>
        </p:txBody>
      </p:sp>
      <p:sp>
        <p:nvSpPr>
          <p:cNvPr id="5" name="Footer Placeholder 4">
            <a:extLst>
              <a:ext uri="{FF2B5EF4-FFF2-40B4-BE49-F238E27FC236}">
                <a16:creationId xmlns:a16="http://schemas.microsoft.com/office/drawing/2014/main" id="{C922C91C-A50F-F847-A3B8-F7B8FF9B0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6DE7F9-E660-EB4B-8C51-7218132B6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53152-77E7-064C-9989-EED024391772}" type="slidenum">
              <a:rPr lang="en-US" smtClean="0"/>
              <a:t>‹#›</a:t>
            </a:fld>
            <a:endParaRPr lang="en-US"/>
          </a:p>
        </p:txBody>
      </p:sp>
    </p:spTree>
    <p:extLst>
      <p:ext uri="{BB962C8B-B14F-4D97-AF65-F5344CB8AC3E}">
        <p14:creationId xmlns:p14="http://schemas.microsoft.com/office/powerpoint/2010/main" val="102200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Laboratory pyrophoricity test - Analytice">
            <a:extLst>
              <a:ext uri="{FF2B5EF4-FFF2-40B4-BE49-F238E27FC236}">
                <a16:creationId xmlns:a16="http://schemas.microsoft.com/office/drawing/2014/main" id="{109AE37C-A32B-3D4A-B478-EFE1B505B2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56" b="29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93D0B4-5A79-1248-97B6-03B38678CFF9}"/>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solidFill>
                <a:latin typeface="CordiaUPC" panose="020B0304020202020204" pitchFamily="34" charset="-34"/>
                <a:cs typeface="CordiaUPC" panose="020B0304020202020204" pitchFamily="34" charset="-34"/>
              </a:rPr>
              <a:t>Developing Experts All rights reserved © 2021</a:t>
            </a:r>
          </a:p>
        </p:txBody>
      </p:sp>
    </p:spTree>
    <p:extLst>
      <p:ext uri="{BB962C8B-B14F-4D97-AF65-F5344CB8AC3E}">
        <p14:creationId xmlns:p14="http://schemas.microsoft.com/office/powerpoint/2010/main" val="416247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06BD205-BC12-5341-B790-6EB2BDC4B842}"/>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lumMod val="50000"/>
                  </a:schemeClr>
                </a:solidFill>
                <a:latin typeface="CordiaUPC" panose="020B0304020202020204" pitchFamily="34" charset="-34"/>
                <a:cs typeface="CordiaUPC" panose="020B0304020202020204" pitchFamily="34" charset="-34"/>
              </a:rPr>
              <a:t>Developing Experts All rights reserved © 2021</a:t>
            </a:r>
          </a:p>
        </p:txBody>
      </p:sp>
      <p:sp>
        <p:nvSpPr>
          <p:cNvPr id="22" name="TextBox 21">
            <a:extLst>
              <a:ext uri="{FF2B5EF4-FFF2-40B4-BE49-F238E27FC236}">
                <a16:creationId xmlns:a16="http://schemas.microsoft.com/office/drawing/2014/main" id="{3DA377FB-7AE6-1043-822A-BA053308B32A}"/>
              </a:ext>
            </a:extLst>
          </p:cNvPr>
          <p:cNvSpPr txBox="1"/>
          <p:nvPr/>
        </p:nvSpPr>
        <p:spPr>
          <a:xfrm>
            <a:off x="706435" y="3655596"/>
            <a:ext cx="1820379" cy="1200329"/>
          </a:xfrm>
          <a:prstGeom prst="rect">
            <a:avLst/>
          </a:prstGeom>
          <a:noFill/>
        </p:spPr>
        <p:txBody>
          <a:bodyPr wrap="square" rtlCol="0">
            <a:spAutoFit/>
          </a:bodyPr>
          <a:lstStyle/>
          <a:p>
            <a:pPr algn="ctr"/>
            <a:r>
              <a:rPr lang="en-US" sz="2400" dirty="0"/>
              <a:t>specific heat capacity (J/kg/°C)</a:t>
            </a:r>
          </a:p>
        </p:txBody>
      </p:sp>
      <p:sp>
        <p:nvSpPr>
          <p:cNvPr id="2" name="Rectangle 1">
            <a:extLst>
              <a:ext uri="{FF2B5EF4-FFF2-40B4-BE49-F238E27FC236}">
                <a16:creationId xmlns:a16="http://schemas.microsoft.com/office/drawing/2014/main" id="{4A81B948-F1F6-5244-9E14-92A9A003B7AB}"/>
              </a:ext>
            </a:extLst>
          </p:cNvPr>
          <p:cNvSpPr/>
          <p:nvPr/>
        </p:nvSpPr>
        <p:spPr>
          <a:xfrm>
            <a:off x="1404868" y="2946602"/>
            <a:ext cx="423514" cy="769441"/>
          </a:xfrm>
          <a:prstGeom prst="rect">
            <a:avLst/>
          </a:prstGeom>
        </p:spPr>
        <p:txBody>
          <a:bodyPr wrap="none">
            <a:spAutoFit/>
          </a:bodyPr>
          <a:lstStyle/>
          <a:p>
            <a:r>
              <a:rPr lang="en-US" sz="4400" dirty="0"/>
              <a:t>c</a:t>
            </a:r>
          </a:p>
        </p:txBody>
      </p:sp>
      <p:sp>
        <p:nvSpPr>
          <p:cNvPr id="3" name="Rectangle 2">
            <a:extLst>
              <a:ext uri="{FF2B5EF4-FFF2-40B4-BE49-F238E27FC236}">
                <a16:creationId xmlns:a16="http://schemas.microsoft.com/office/drawing/2014/main" id="{69ACA1CC-7FD7-8544-BEE3-CAEBA5A46D3F}"/>
              </a:ext>
            </a:extLst>
          </p:cNvPr>
          <p:cNvSpPr/>
          <p:nvPr/>
        </p:nvSpPr>
        <p:spPr>
          <a:xfrm>
            <a:off x="2284344" y="2946603"/>
            <a:ext cx="465192" cy="769441"/>
          </a:xfrm>
          <a:prstGeom prst="rect">
            <a:avLst/>
          </a:prstGeom>
        </p:spPr>
        <p:txBody>
          <a:bodyPr wrap="none">
            <a:spAutoFit/>
          </a:bodyPr>
          <a:lstStyle/>
          <a:p>
            <a:r>
              <a:rPr lang="en-US" sz="4400" dirty="0"/>
              <a:t>=</a:t>
            </a:r>
          </a:p>
        </p:txBody>
      </p:sp>
      <p:sp>
        <p:nvSpPr>
          <p:cNvPr id="25" name="Rectangle 24">
            <a:extLst>
              <a:ext uri="{FF2B5EF4-FFF2-40B4-BE49-F238E27FC236}">
                <a16:creationId xmlns:a16="http://schemas.microsoft.com/office/drawing/2014/main" id="{32085A2F-CE73-214D-A4C1-D0EC39C51D5C}"/>
              </a:ext>
            </a:extLst>
          </p:cNvPr>
          <p:cNvSpPr/>
          <p:nvPr/>
        </p:nvSpPr>
        <p:spPr>
          <a:xfrm>
            <a:off x="3172959" y="2580440"/>
            <a:ext cx="1752403" cy="769441"/>
          </a:xfrm>
          <a:prstGeom prst="rect">
            <a:avLst/>
          </a:prstGeom>
        </p:spPr>
        <p:txBody>
          <a:bodyPr wrap="none">
            <a:spAutoFit/>
          </a:bodyPr>
          <a:lstStyle/>
          <a:p>
            <a:r>
              <a:rPr lang="en-GB" sz="4400" dirty="0"/>
              <a:t>87,258</a:t>
            </a:r>
            <a:endParaRPr lang="en-US" sz="4400" dirty="0"/>
          </a:p>
        </p:txBody>
      </p:sp>
      <p:cxnSp>
        <p:nvCxnSpPr>
          <p:cNvPr id="26" name="Straight Connector 25">
            <a:extLst>
              <a:ext uri="{FF2B5EF4-FFF2-40B4-BE49-F238E27FC236}">
                <a16:creationId xmlns:a16="http://schemas.microsoft.com/office/drawing/2014/main" id="{D38B23DE-8CB5-3E41-B60C-8D55A9E65869}"/>
              </a:ext>
            </a:extLst>
          </p:cNvPr>
          <p:cNvCxnSpPr>
            <a:cxnSpLocks/>
          </p:cNvCxnSpPr>
          <p:nvPr/>
        </p:nvCxnSpPr>
        <p:spPr>
          <a:xfrm>
            <a:off x="2849745" y="3331324"/>
            <a:ext cx="259998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DFEEFB6-58F6-364A-9545-A620C915EC1D}"/>
              </a:ext>
            </a:extLst>
          </p:cNvPr>
          <p:cNvSpPr/>
          <p:nvPr/>
        </p:nvSpPr>
        <p:spPr>
          <a:xfrm>
            <a:off x="2690911" y="3378309"/>
            <a:ext cx="2630848" cy="769441"/>
          </a:xfrm>
          <a:prstGeom prst="rect">
            <a:avLst/>
          </a:prstGeom>
        </p:spPr>
        <p:txBody>
          <a:bodyPr wrap="none">
            <a:spAutoFit/>
          </a:bodyPr>
          <a:lstStyle/>
          <a:p>
            <a:r>
              <a:rPr lang="en-US" sz="4400" dirty="0"/>
              <a:t>0.95  </a:t>
            </a:r>
            <a:r>
              <a:rPr lang="en-GB" sz="4400" dirty="0"/>
              <a:t>×</a:t>
            </a:r>
            <a:r>
              <a:rPr lang="en-US" sz="4400" dirty="0"/>
              <a:t>  </a:t>
            </a:r>
            <a:r>
              <a:rPr lang="en-GB" sz="4400" dirty="0"/>
              <a:t>55</a:t>
            </a:r>
            <a:endParaRPr lang="en-US" sz="4400" dirty="0"/>
          </a:p>
        </p:txBody>
      </p:sp>
      <p:sp>
        <p:nvSpPr>
          <p:cNvPr id="27" name="TextBox 26">
            <a:extLst>
              <a:ext uri="{FF2B5EF4-FFF2-40B4-BE49-F238E27FC236}">
                <a16:creationId xmlns:a16="http://schemas.microsoft.com/office/drawing/2014/main" id="{8F4BEE2A-A37D-8744-914A-D1C153FD12E1}"/>
              </a:ext>
            </a:extLst>
          </p:cNvPr>
          <p:cNvSpPr txBox="1"/>
          <p:nvPr/>
        </p:nvSpPr>
        <p:spPr>
          <a:xfrm>
            <a:off x="2441188" y="4619717"/>
            <a:ext cx="1574800" cy="830997"/>
          </a:xfrm>
          <a:prstGeom prst="rect">
            <a:avLst/>
          </a:prstGeom>
          <a:noFill/>
        </p:spPr>
        <p:txBody>
          <a:bodyPr wrap="square" rtlCol="0">
            <a:spAutoFit/>
          </a:bodyPr>
          <a:lstStyle/>
          <a:p>
            <a:pPr algn="ctr"/>
            <a:r>
              <a:rPr lang="en-US" sz="2400" dirty="0"/>
              <a:t>mass</a:t>
            </a:r>
          </a:p>
          <a:p>
            <a:pPr algn="ctr"/>
            <a:r>
              <a:rPr lang="en-US" sz="2400" dirty="0"/>
              <a:t>(kg)</a:t>
            </a:r>
          </a:p>
        </p:txBody>
      </p:sp>
      <p:sp>
        <p:nvSpPr>
          <p:cNvPr id="28" name="Down Arrow 27">
            <a:extLst>
              <a:ext uri="{FF2B5EF4-FFF2-40B4-BE49-F238E27FC236}">
                <a16:creationId xmlns:a16="http://schemas.microsoft.com/office/drawing/2014/main" id="{D53C51DA-5823-F54B-A59B-DD6BD70365E5}"/>
              </a:ext>
            </a:extLst>
          </p:cNvPr>
          <p:cNvSpPr/>
          <p:nvPr/>
        </p:nvSpPr>
        <p:spPr>
          <a:xfrm rot="10800000">
            <a:off x="3004721" y="4026522"/>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1280C62-76DD-5F4E-86C3-7374163B487E}"/>
              </a:ext>
            </a:extLst>
          </p:cNvPr>
          <p:cNvSpPr txBox="1"/>
          <p:nvPr/>
        </p:nvSpPr>
        <p:spPr>
          <a:xfrm>
            <a:off x="3728235" y="4599587"/>
            <a:ext cx="2089064" cy="830997"/>
          </a:xfrm>
          <a:prstGeom prst="rect">
            <a:avLst/>
          </a:prstGeom>
          <a:noFill/>
        </p:spPr>
        <p:txBody>
          <a:bodyPr wrap="square" rtlCol="0">
            <a:spAutoFit/>
          </a:bodyPr>
          <a:lstStyle/>
          <a:p>
            <a:pPr algn="ctr"/>
            <a:r>
              <a:rPr lang="en-US" sz="2400" dirty="0"/>
              <a:t>temperature change (°C)</a:t>
            </a:r>
          </a:p>
        </p:txBody>
      </p:sp>
      <p:sp>
        <p:nvSpPr>
          <p:cNvPr id="31" name="Down Arrow 30">
            <a:extLst>
              <a:ext uri="{FF2B5EF4-FFF2-40B4-BE49-F238E27FC236}">
                <a16:creationId xmlns:a16="http://schemas.microsoft.com/office/drawing/2014/main" id="{2B225B36-2AFE-B44A-9DBB-AB43A67E1E20}"/>
              </a:ext>
            </a:extLst>
          </p:cNvPr>
          <p:cNvSpPr/>
          <p:nvPr/>
        </p:nvSpPr>
        <p:spPr>
          <a:xfrm rot="10800000">
            <a:off x="4540139" y="3998358"/>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52F659-A9F7-9645-B098-88FBF9DD283A}"/>
              </a:ext>
            </a:extLst>
          </p:cNvPr>
          <p:cNvSpPr/>
          <p:nvPr/>
        </p:nvSpPr>
        <p:spPr>
          <a:xfrm>
            <a:off x="706435" y="642586"/>
            <a:ext cx="10664041" cy="1200329"/>
          </a:xfrm>
          <a:prstGeom prst="rect">
            <a:avLst/>
          </a:prstGeom>
        </p:spPr>
        <p:txBody>
          <a:bodyPr wrap="square">
            <a:spAutoFit/>
          </a:bodyPr>
          <a:lstStyle/>
          <a:p>
            <a:pPr algn="ctr"/>
            <a:r>
              <a:rPr lang="en-GB" sz="2400" dirty="0">
                <a:solidFill>
                  <a:srgbClr val="333333"/>
                </a:solidFill>
                <a:latin typeface="proxima-soft"/>
              </a:rPr>
              <a:t>0.95 kilograms of oil was heated from 20 degrees Celsius to 75 degrees Celsius. 87,258 joules of electrical energy passed into the immersion heater. </a:t>
            </a:r>
          </a:p>
          <a:p>
            <a:pPr algn="ctr"/>
            <a:r>
              <a:rPr lang="en-GB" sz="2400" dirty="0">
                <a:solidFill>
                  <a:srgbClr val="333333"/>
                </a:solidFill>
                <a:latin typeface="proxima-soft"/>
              </a:rPr>
              <a:t>Calculate the specific heat capacity of the oil.</a:t>
            </a:r>
            <a:endParaRPr lang="en-US" sz="2400" dirty="0"/>
          </a:p>
        </p:txBody>
      </p:sp>
      <p:sp>
        <p:nvSpPr>
          <p:cNvPr id="35" name="Rectangle 34">
            <a:extLst>
              <a:ext uri="{FF2B5EF4-FFF2-40B4-BE49-F238E27FC236}">
                <a16:creationId xmlns:a16="http://schemas.microsoft.com/office/drawing/2014/main" id="{910E30D8-2C4C-1C4F-B693-EC94572A4CD3}"/>
              </a:ext>
            </a:extLst>
          </p:cNvPr>
          <p:cNvSpPr/>
          <p:nvPr/>
        </p:nvSpPr>
        <p:spPr>
          <a:xfrm>
            <a:off x="5852055" y="2948664"/>
            <a:ext cx="465192" cy="769441"/>
          </a:xfrm>
          <a:prstGeom prst="rect">
            <a:avLst/>
          </a:prstGeom>
        </p:spPr>
        <p:txBody>
          <a:bodyPr wrap="none">
            <a:spAutoFit/>
          </a:bodyPr>
          <a:lstStyle/>
          <a:p>
            <a:r>
              <a:rPr lang="en-US" sz="4400" dirty="0"/>
              <a:t>=</a:t>
            </a:r>
          </a:p>
        </p:txBody>
      </p:sp>
      <p:sp>
        <p:nvSpPr>
          <p:cNvPr id="36" name="Rectangle 35">
            <a:extLst>
              <a:ext uri="{FF2B5EF4-FFF2-40B4-BE49-F238E27FC236}">
                <a16:creationId xmlns:a16="http://schemas.microsoft.com/office/drawing/2014/main" id="{EE2B433D-7C3B-F340-AED1-45C59DB594DE}"/>
              </a:ext>
            </a:extLst>
          </p:cNvPr>
          <p:cNvSpPr/>
          <p:nvPr/>
        </p:nvSpPr>
        <p:spPr>
          <a:xfrm>
            <a:off x="6271425" y="2946602"/>
            <a:ext cx="3588739" cy="769441"/>
          </a:xfrm>
          <a:prstGeom prst="rect">
            <a:avLst/>
          </a:prstGeom>
        </p:spPr>
        <p:txBody>
          <a:bodyPr wrap="none">
            <a:spAutoFit/>
          </a:bodyPr>
          <a:lstStyle/>
          <a:p>
            <a:r>
              <a:rPr lang="en-GB" sz="4400" dirty="0"/>
              <a:t>1,670 </a:t>
            </a:r>
            <a:r>
              <a:rPr lang="en-US" sz="4400" dirty="0"/>
              <a:t>(J/kg/°C)</a:t>
            </a:r>
          </a:p>
        </p:txBody>
      </p:sp>
    </p:spTree>
    <p:extLst>
      <p:ext uri="{BB962C8B-B14F-4D97-AF65-F5344CB8AC3E}">
        <p14:creationId xmlns:p14="http://schemas.microsoft.com/office/powerpoint/2010/main" val="196351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FE01B-960E-3D47-9335-BCA651A9AE63}"/>
              </a:ext>
            </a:extLst>
          </p:cNvPr>
          <p:cNvSpPr/>
          <p:nvPr/>
        </p:nvSpPr>
        <p:spPr>
          <a:xfrm>
            <a:off x="813224" y="576075"/>
            <a:ext cx="5931875" cy="1110788"/>
          </a:xfrm>
          <a:prstGeom prst="rect">
            <a:avLst/>
          </a:prstGeom>
        </p:spPr>
        <p:txBody>
          <a:bodyPr vert="horz" lIns="91440" tIns="45720" rIns="91440" bIns="45720" rtlCol="0" anchor="ctr">
            <a:normAutofit/>
          </a:bodyPr>
          <a:lstStyle/>
          <a:p>
            <a:r>
              <a:rPr lang="en-GB" sz="3200" b="1" dirty="0">
                <a:solidFill>
                  <a:srgbClr val="00B0F0"/>
                </a:solidFill>
              </a:rPr>
              <a:t>Sources of inaccuracy</a:t>
            </a:r>
          </a:p>
          <a:p>
            <a:endParaRPr lang="en-GB" sz="3200" b="1" dirty="0">
              <a:solidFill>
                <a:srgbClr val="00B0F0"/>
              </a:solidFill>
            </a:endParaRPr>
          </a:p>
        </p:txBody>
      </p:sp>
      <p:sp>
        <p:nvSpPr>
          <p:cNvPr id="5" name="Rectangle 4">
            <a:extLst>
              <a:ext uri="{FF2B5EF4-FFF2-40B4-BE49-F238E27FC236}">
                <a16:creationId xmlns:a16="http://schemas.microsoft.com/office/drawing/2014/main" id="{7F20ACC6-DC5B-0D42-94D3-7CBBFAFB0830}"/>
              </a:ext>
            </a:extLst>
          </p:cNvPr>
          <p:cNvSpPr/>
          <p:nvPr/>
        </p:nvSpPr>
        <p:spPr>
          <a:xfrm>
            <a:off x="2054706" y="2408760"/>
            <a:ext cx="3352393" cy="1200329"/>
          </a:xfrm>
          <a:prstGeom prst="rect">
            <a:avLst/>
          </a:prstGeom>
        </p:spPr>
        <p:txBody>
          <a:bodyPr wrap="square">
            <a:spAutoFit/>
          </a:bodyPr>
          <a:lstStyle/>
          <a:p>
            <a:pPr algn="ctr"/>
            <a:r>
              <a:rPr lang="en-GB" sz="2400" dirty="0">
                <a:solidFill>
                  <a:srgbClr val="333333"/>
                </a:solidFill>
              </a:rPr>
              <a:t>Thermal energy </a:t>
            </a:r>
            <a:r>
              <a:rPr lang="en-GB" sz="2400" b="1" dirty="0">
                <a:solidFill>
                  <a:srgbClr val="00B0F0"/>
                </a:solidFill>
              </a:rPr>
              <a:t>passing out of the beaker and </a:t>
            </a:r>
            <a:r>
              <a:rPr lang="en-GB" sz="2400" dirty="0">
                <a:solidFill>
                  <a:srgbClr val="333333"/>
                </a:solidFill>
              </a:rPr>
              <a:t>into the air.</a:t>
            </a:r>
            <a:endParaRPr lang="en-US" sz="2400" dirty="0"/>
          </a:p>
        </p:txBody>
      </p:sp>
      <p:sp>
        <p:nvSpPr>
          <p:cNvPr id="6" name="Rectangle 5">
            <a:extLst>
              <a:ext uri="{FF2B5EF4-FFF2-40B4-BE49-F238E27FC236}">
                <a16:creationId xmlns:a16="http://schemas.microsoft.com/office/drawing/2014/main" id="{B2C10169-73C2-0940-8B2D-EAAB9FB291DC}"/>
              </a:ext>
            </a:extLst>
          </p:cNvPr>
          <p:cNvSpPr/>
          <p:nvPr/>
        </p:nvSpPr>
        <p:spPr>
          <a:xfrm>
            <a:off x="7017855" y="2408760"/>
            <a:ext cx="2994563" cy="1200329"/>
          </a:xfrm>
          <a:prstGeom prst="rect">
            <a:avLst/>
          </a:prstGeom>
        </p:spPr>
        <p:txBody>
          <a:bodyPr wrap="square">
            <a:spAutoFit/>
          </a:bodyPr>
          <a:lstStyle/>
          <a:p>
            <a:pPr algn="ctr"/>
            <a:r>
              <a:rPr lang="en-GB" sz="2400" b="1" dirty="0">
                <a:solidFill>
                  <a:srgbClr val="00B0F0"/>
                </a:solidFill>
              </a:rPr>
              <a:t>Insulate</a:t>
            </a:r>
            <a:r>
              <a:rPr lang="en-GB" sz="2400" dirty="0">
                <a:solidFill>
                  <a:srgbClr val="333333"/>
                </a:solidFill>
              </a:rPr>
              <a:t> the beaker with a material that has a low conductivity. </a:t>
            </a:r>
            <a:endParaRPr lang="en-US" sz="2400" dirty="0"/>
          </a:p>
        </p:txBody>
      </p:sp>
      <p:sp>
        <p:nvSpPr>
          <p:cNvPr id="7" name="Rectangle 6">
            <a:extLst>
              <a:ext uri="{FF2B5EF4-FFF2-40B4-BE49-F238E27FC236}">
                <a16:creationId xmlns:a16="http://schemas.microsoft.com/office/drawing/2014/main" id="{11B0B9F8-F30F-FC44-8701-D0C2B861246E}"/>
              </a:ext>
            </a:extLst>
          </p:cNvPr>
          <p:cNvSpPr/>
          <p:nvPr/>
        </p:nvSpPr>
        <p:spPr>
          <a:xfrm>
            <a:off x="2196193" y="4150897"/>
            <a:ext cx="3210905" cy="1569660"/>
          </a:xfrm>
          <a:prstGeom prst="rect">
            <a:avLst/>
          </a:prstGeom>
        </p:spPr>
        <p:txBody>
          <a:bodyPr wrap="square">
            <a:spAutoFit/>
          </a:bodyPr>
          <a:lstStyle/>
          <a:p>
            <a:pPr algn="ctr"/>
            <a:r>
              <a:rPr lang="en-GB" sz="2400" b="1" dirty="0">
                <a:solidFill>
                  <a:srgbClr val="00B0F0"/>
                </a:solidFill>
              </a:rPr>
              <a:t>Not all of the thermal energy </a:t>
            </a:r>
            <a:r>
              <a:rPr lang="en-GB" sz="2400" dirty="0">
                <a:solidFill>
                  <a:srgbClr val="333333"/>
                </a:solidFill>
              </a:rPr>
              <a:t>from the immersion heater passes into the oil.</a:t>
            </a:r>
            <a:endParaRPr lang="en-US" sz="2400" dirty="0"/>
          </a:p>
        </p:txBody>
      </p:sp>
      <p:sp>
        <p:nvSpPr>
          <p:cNvPr id="8" name="Rectangle 7">
            <a:extLst>
              <a:ext uri="{FF2B5EF4-FFF2-40B4-BE49-F238E27FC236}">
                <a16:creationId xmlns:a16="http://schemas.microsoft.com/office/drawing/2014/main" id="{D3DBDB07-27CA-6144-8C48-FA9FC1270033}"/>
              </a:ext>
            </a:extLst>
          </p:cNvPr>
          <p:cNvSpPr/>
          <p:nvPr/>
        </p:nvSpPr>
        <p:spPr>
          <a:xfrm>
            <a:off x="7157011" y="4335562"/>
            <a:ext cx="2855407" cy="1200329"/>
          </a:xfrm>
          <a:prstGeom prst="rect">
            <a:avLst/>
          </a:prstGeom>
        </p:spPr>
        <p:txBody>
          <a:bodyPr wrap="square">
            <a:spAutoFit/>
          </a:bodyPr>
          <a:lstStyle/>
          <a:p>
            <a:pPr algn="ctr"/>
            <a:r>
              <a:rPr lang="en-GB" sz="2400" dirty="0">
                <a:solidFill>
                  <a:srgbClr val="333333"/>
                </a:solidFill>
              </a:rPr>
              <a:t>Ensure that the immersion heater is fully </a:t>
            </a:r>
            <a:r>
              <a:rPr lang="en-GB" sz="2400" b="1" dirty="0">
                <a:solidFill>
                  <a:srgbClr val="00B0F0"/>
                </a:solidFill>
              </a:rPr>
              <a:t>submerged</a:t>
            </a:r>
            <a:r>
              <a:rPr lang="en-GB" sz="2400" dirty="0">
                <a:solidFill>
                  <a:srgbClr val="333333"/>
                </a:solidFill>
              </a:rPr>
              <a:t>.</a:t>
            </a:r>
            <a:endParaRPr lang="en-US" sz="2400" dirty="0"/>
          </a:p>
        </p:txBody>
      </p:sp>
      <p:sp>
        <p:nvSpPr>
          <p:cNvPr id="11" name="TextBox 10">
            <a:extLst>
              <a:ext uri="{FF2B5EF4-FFF2-40B4-BE49-F238E27FC236}">
                <a16:creationId xmlns:a16="http://schemas.microsoft.com/office/drawing/2014/main" id="{59013A1D-4CF8-1F41-BED9-856BB8EE2839}"/>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lumMod val="50000"/>
                  </a:schemeClr>
                </a:solidFill>
                <a:latin typeface="CordiaUPC" panose="020B0304020202020204" pitchFamily="34" charset="-34"/>
                <a:cs typeface="CordiaUPC" panose="020B0304020202020204" pitchFamily="34" charset="-34"/>
              </a:rPr>
              <a:t>Developing Experts All rights reserved © 2021</a:t>
            </a:r>
          </a:p>
        </p:txBody>
      </p:sp>
      <p:sp>
        <p:nvSpPr>
          <p:cNvPr id="2" name="TextBox 1">
            <a:extLst>
              <a:ext uri="{FF2B5EF4-FFF2-40B4-BE49-F238E27FC236}">
                <a16:creationId xmlns:a16="http://schemas.microsoft.com/office/drawing/2014/main" id="{F1C37EED-97CE-E9D5-56C5-B9D9BDFE59EF}"/>
              </a:ext>
            </a:extLst>
          </p:cNvPr>
          <p:cNvSpPr txBox="1"/>
          <p:nvPr/>
        </p:nvSpPr>
        <p:spPr>
          <a:xfrm>
            <a:off x="2334462" y="1687075"/>
            <a:ext cx="2792880" cy="461665"/>
          </a:xfrm>
          <a:prstGeom prst="rect">
            <a:avLst/>
          </a:prstGeom>
          <a:noFill/>
        </p:spPr>
        <p:txBody>
          <a:bodyPr wrap="none" rtlCol="0">
            <a:spAutoFit/>
          </a:bodyPr>
          <a:lstStyle/>
          <a:p>
            <a:r>
              <a:rPr lang="en-US" sz="2400" b="1" dirty="0"/>
              <a:t>Source of inaccuracy</a:t>
            </a:r>
          </a:p>
        </p:txBody>
      </p:sp>
      <p:sp>
        <p:nvSpPr>
          <p:cNvPr id="3" name="TextBox 2">
            <a:extLst>
              <a:ext uri="{FF2B5EF4-FFF2-40B4-BE49-F238E27FC236}">
                <a16:creationId xmlns:a16="http://schemas.microsoft.com/office/drawing/2014/main" id="{DDBB0378-F942-6DE6-DF0F-275C83EF5737}"/>
              </a:ext>
            </a:extLst>
          </p:cNvPr>
          <p:cNvSpPr txBox="1"/>
          <p:nvPr/>
        </p:nvSpPr>
        <p:spPr>
          <a:xfrm>
            <a:off x="8034876" y="1676192"/>
            <a:ext cx="1249060" cy="461665"/>
          </a:xfrm>
          <a:prstGeom prst="rect">
            <a:avLst/>
          </a:prstGeom>
          <a:noFill/>
        </p:spPr>
        <p:txBody>
          <a:bodyPr wrap="none" rtlCol="0">
            <a:spAutoFit/>
          </a:bodyPr>
          <a:lstStyle/>
          <a:p>
            <a:r>
              <a:rPr lang="en-US" sz="2400" b="1" dirty="0"/>
              <a:t>Solution</a:t>
            </a:r>
          </a:p>
        </p:txBody>
      </p:sp>
    </p:spTree>
    <p:extLst>
      <p:ext uri="{BB962C8B-B14F-4D97-AF65-F5344CB8AC3E}">
        <p14:creationId xmlns:p14="http://schemas.microsoft.com/office/powerpoint/2010/main" val="55829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FE01B-960E-3D47-9335-BCA651A9AE63}"/>
              </a:ext>
            </a:extLst>
          </p:cNvPr>
          <p:cNvSpPr/>
          <p:nvPr/>
        </p:nvSpPr>
        <p:spPr>
          <a:xfrm>
            <a:off x="813224" y="576075"/>
            <a:ext cx="5931875" cy="1110788"/>
          </a:xfrm>
          <a:prstGeom prst="rect">
            <a:avLst/>
          </a:prstGeom>
        </p:spPr>
        <p:txBody>
          <a:bodyPr vert="horz" lIns="91440" tIns="45720" rIns="91440" bIns="45720" rtlCol="0" anchor="ctr">
            <a:normAutofit/>
          </a:bodyPr>
          <a:lstStyle/>
          <a:p>
            <a:r>
              <a:rPr lang="en-GB" sz="3200" b="1" dirty="0">
                <a:solidFill>
                  <a:srgbClr val="00B0F0"/>
                </a:solidFill>
              </a:rPr>
              <a:t>Sources of inaccuracy</a:t>
            </a:r>
          </a:p>
          <a:p>
            <a:endParaRPr lang="en-GB" sz="3200" b="1" dirty="0">
              <a:solidFill>
                <a:srgbClr val="00B0F0"/>
              </a:solidFill>
            </a:endParaRPr>
          </a:p>
        </p:txBody>
      </p:sp>
      <p:sp>
        <p:nvSpPr>
          <p:cNvPr id="9" name="Rectangle 8">
            <a:extLst>
              <a:ext uri="{FF2B5EF4-FFF2-40B4-BE49-F238E27FC236}">
                <a16:creationId xmlns:a16="http://schemas.microsoft.com/office/drawing/2014/main" id="{78039694-9170-BE46-B238-D25929AA07E7}"/>
              </a:ext>
            </a:extLst>
          </p:cNvPr>
          <p:cNvSpPr/>
          <p:nvPr/>
        </p:nvSpPr>
        <p:spPr>
          <a:xfrm>
            <a:off x="2194164" y="2918242"/>
            <a:ext cx="3069416" cy="830997"/>
          </a:xfrm>
          <a:prstGeom prst="rect">
            <a:avLst/>
          </a:prstGeom>
        </p:spPr>
        <p:txBody>
          <a:bodyPr wrap="square">
            <a:spAutoFit/>
          </a:bodyPr>
          <a:lstStyle/>
          <a:p>
            <a:pPr algn="ctr"/>
            <a:r>
              <a:rPr lang="en-GB" sz="2400" b="1" dirty="0">
                <a:solidFill>
                  <a:srgbClr val="00B0F0"/>
                </a:solidFill>
                <a:latin typeface="proxima-soft"/>
              </a:rPr>
              <a:t>Incorrectly reading </a:t>
            </a:r>
            <a:r>
              <a:rPr lang="en-GB" sz="2400" dirty="0">
                <a:latin typeface="proxima-soft"/>
              </a:rPr>
              <a:t>the thermometer. </a:t>
            </a:r>
            <a:endParaRPr lang="en-US" sz="2400" dirty="0"/>
          </a:p>
        </p:txBody>
      </p:sp>
      <p:sp>
        <p:nvSpPr>
          <p:cNvPr id="10" name="Rectangle 9">
            <a:extLst>
              <a:ext uri="{FF2B5EF4-FFF2-40B4-BE49-F238E27FC236}">
                <a16:creationId xmlns:a16="http://schemas.microsoft.com/office/drawing/2014/main" id="{E3A9E836-059B-4947-960B-9A1678B8F96C}"/>
              </a:ext>
            </a:extLst>
          </p:cNvPr>
          <p:cNvSpPr/>
          <p:nvPr/>
        </p:nvSpPr>
        <p:spPr>
          <a:xfrm>
            <a:off x="7333417" y="2895131"/>
            <a:ext cx="2855407" cy="830997"/>
          </a:xfrm>
          <a:prstGeom prst="rect">
            <a:avLst/>
          </a:prstGeom>
        </p:spPr>
        <p:txBody>
          <a:bodyPr wrap="square">
            <a:spAutoFit/>
          </a:bodyPr>
          <a:lstStyle/>
          <a:p>
            <a:pPr algn="ctr"/>
            <a:r>
              <a:rPr lang="en-GB" sz="2400" dirty="0">
                <a:solidFill>
                  <a:srgbClr val="333333"/>
                </a:solidFill>
                <a:latin typeface="proxima-soft"/>
              </a:rPr>
              <a:t>Use an </a:t>
            </a:r>
            <a:r>
              <a:rPr lang="en-GB" sz="2400" b="1" dirty="0">
                <a:solidFill>
                  <a:srgbClr val="00B0F0"/>
                </a:solidFill>
                <a:latin typeface="proxima-soft"/>
              </a:rPr>
              <a:t>electronic temperature probe.</a:t>
            </a:r>
            <a:endParaRPr lang="en-US" sz="2400" b="1" dirty="0">
              <a:solidFill>
                <a:srgbClr val="00B0F0"/>
              </a:solidFill>
            </a:endParaRPr>
          </a:p>
        </p:txBody>
      </p:sp>
      <p:sp>
        <p:nvSpPr>
          <p:cNvPr id="11" name="TextBox 10">
            <a:extLst>
              <a:ext uri="{FF2B5EF4-FFF2-40B4-BE49-F238E27FC236}">
                <a16:creationId xmlns:a16="http://schemas.microsoft.com/office/drawing/2014/main" id="{59013A1D-4CF8-1F41-BED9-856BB8EE2839}"/>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lumMod val="50000"/>
                  </a:schemeClr>
                </a:solidFill>
                <a:latin typeface="CordiaUPC" panose="020B0304020202020204" pitchFamily="34" charset="-34"/>
                <a:cs typeface="CordiaUPC" panose="020B0304020202020204" pitchFamily="34" charset="-34"/>
              </a:rPr>
              <a:t>Developing Experts All rights reserved © 2021</a:t>
            </a:r>
          </a:p>
        </p:txBody>
      </p:sp>
      <p:sp>
        <p:nvSpPr>
          <p:cNvPr id="12" name="TextBox 11">
            <a:extLst>
              <a:ext uri="{FF2B5EF4-FFF2-40B4-BE49-F238E27FC236}">
                <a16:creationId xmlns:a16="http://schemas.microsoft.com/office/drawing/2014/main" id="{F9F2D4F9-0E08-3E10-54CE-4621CD1EFDDC}"/>
              </a:ext>
            </a:extLst>
          </p:cNvPr>
          <p:cNvSpPr txBox="1"/>
          <p:nvPr/>
        </p:nvSpPr>
        <p:spPr>
          <a:xfrm>
            <a:off x="2334462" y="1687075"/>
            <a:ext cx="2792880" cy="461665"/>
          </a:xfrm>
          <a:prstGeom prst="rect">
            <a:avLst/>
          </a:prstGeom>
          <a:noFill/>
        </p:spPr>
        <p:txBody>
          <a:bodyPr wrap="none" rtlCol="0">
            <a:spAutoFit/>
          </a:bodyPr>
          <a:lstStyle/>
          <a:p>
            <a:r>
              <a:rPr lang="en-US" sz="2400" b="1" dirty="0"/>
              <a:t>Source of inaccuracy</a:t>
            </a:r>
          </a:p>
        </p:txBody>
      </p:sp>
      <p:sp>
        <p:nvSpPr>
          <p:cNvPr id="13" name="TextBox 12">
            <a:extLst>
              <a:ext uri="{FF2B5EF4-FFF2-40B4-BE49-F238E27FC236}">
                <a16:creationId xmlns:a16="http://schemas.microsoft.com/office/drawing/2014/main" id="{7D8132C6-A6FE-97F7-D288-4F90DBB5F0AA}"/>
              </a:ext>
            </a:extLst>
          </p:cNvPr>
          <p:cNvSpPr txBox="1"/>
          <p:nvPr/>
        </p:nvSpPr>
        <p:spPr>
          <a:xfrm>
            <a:off x="8034876" y="1676192"/>
            <a:ext cx="1249060" cy="461665"/>
          </a:xfrm>
          <a:prstGeom prst="rect">
            <a:avLst/>
          </a:prstGeom>
          <a:noFill/>
        </p:spPr>
        <p:txBody>
          <a:bodyPr wrap="none" rtlCol="0">
            <a:spAutoFit/>
          </a:bodyPr>
          <a:lstStyle/>
          <a:p>
            <a:r>
              <a:rPr lang="en-US" sz="2400" b="1" dirty="0"/>
              <a:t>Solution</a:t>
            </a:r>
          </a:p>
        </p:txBody>
      </p:sp>
      <p:sp>
        <p:nvSpPr>
          <p:cNvPr id="14" name="Rectangle 13">
            <a:extLst>
              <a:ext uri="{FF2B5EF4-FFF2-40B4-BE49-F238E27FC236}">
                <a16:creationId xmlns:a16="http://schemas.microsoft.com/office/drawing/2014/main" id="{2ECA65DE-39C8-9FFB-1E9E-1B6A2004BDCB}"/>
              </a:ext>
            </a:extLst>
          </p:cNvPr>
          <p:cNvSpPr/>
          <p:nvPr/>
        </p:nvSpPr>
        <p:spPr>
          <a:xfrm>
            <a:off x="2194164" y="4350811"/>
            <a:ext cx="3069416" cy="1200329"/>
          </a:xfrm>
          <a:prstGeom prst="rect">
            <a:avLst/>
          </a:prstGeom>
        </p:spPr>
        <p:txBody>
          <a:bodyPr wrap="square">
            <a:spAutoFit/>
          </a:bodyPr>
          <a:lstStyle/>
          <a:p>
            <a:pPr algn="ctr"/>
            <a:r>
              <a:rPr lang="en-GB" sz="2400" b="1" dirty="0">
                <a:solidFill>
                  <a:srgbClr val="00B0F0"/>
                </a:solidFill>
                <a:latin typeface="proxima-soft"/>
              </a:rPr>
              <a:t>Thermal energy </a:t>
            </a:r>
            <a:r>
              <a:rPr lang="en-GB" sz="2400" dirty="0">
                <a:latin typeface="proxima-soft"/>
              </a:rPr>
              <a:t>not spreading evenly through the oil.</a:t>
            </a:r>
            <a:endParaRPr lang="en-US" sz="2400" dirty="0"/>
          </a:p>
        </p:txBody>
      </p:sp>
      <p:sp>
        <p:nvSpPr>
          <p:cNvPr id="15" name="Rectangle 14">
            <a:extLst>
              <a:ext uri="{FF2B5EF4-FFF2-40B4-BE49-F238E27FC236}">
                <a16:creationId xmlns:a16="http://schemas.microsoft.com/office/drawing/2014/main" id="{1C6372D5-CADD-F45F-6F98-E7E3C0826B69}"/>
              </a:ext>
            </a:extLst>
          </p:cNvPr>
          <p:cNvSpPr/>
          <p:nvPr/>
        </p:nvSpPr>
        <p:spPr>
          <a:xfrm>
            <a:off x="7333417" y="4327700"/>
            <a:ext cx="2855407" cy="461665"/>
          </a:xfrm>
          <a:prstGeom prst="rect">
            <a:avLst/>
          </a:prstGeom>
        </p:spPr>
        <p:txBody>
          <a:bodyPr wrap="square">
            <a:spAutoFit/>
          </a:bodyPr>
          <a:lstStyle/>
          <a:p>
            <a:pPr algn="ctr"/>
            <a:r>
              <a:rPr lang="en-GB" sz="2400" b="1" dirty="0">
                <a:solidFill>
                  <a:srgbClr val="00B0F0"/>
                </a:solidFill>
                <a:latin typeface="proxima-soft"/>
              </a:rPr>
              <a:t>Stir</a:t>
            </a:r>
            <a:r>
              <a:rPr lang="en-GB" sz="2400" dirty="0">
                <a:solidFill>
                  <a:srgbClr val="333333"/>
                </a:solidFill>
                <a:latin typeface="proxima-soft"/>
              </a:rPr>
              <a:t> the oil.</a:t>
            </a:r>
            <a:endParaRPr lang="en-US" sz="2400" b="1" dirty="0">
              <a:solidFill>
                <a:srgbClr val="00B0F0"/>
              </a:solidFill>
            </a:endParaRPr>
          </a:p>
        </p:txBody>
      </p:sp>
    </p:spTree>
    <p:extLst>
      <p:ext uri="{BB962C8B-B14F-4D97-AF65-F5344CB8AC3E}">
        <p14:creationId xmlns:p14="http://schemas.microsoft.com/office/powerpoint/2010/main" val="30810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boratory pyrophoricity test - Analytice">
            <a:extLst>
              <a:ext uri="{FF2B5EF4-FFF2-40B4-BE49-F238E27FC236}">
                <a16:creationId xmlns:a16="http://schemas.microsoft.com/office/drawing/2014/main" id="{109AE37C-A32B-3D4A-B478-EFE1B505B2F7}"/>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5456" b="29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93D0B4-5A79-1248-97B6-03B38678CFF9}"/>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solidFill>
                <a:latin typeface="CordiaUPC" panose="020B0304020202020204" pitchFamily="34" charset="-34"/>
                <a:cs typeface="CordiaUPC" panose="020B0304020202020204" pitchFamily="34" charset="-34"/>
              </a:rPr>
              <a:t>Developing Experts All rights reserved © 2021</a:t>
            </a:r>
          </a:p>
        </p:txBody>
      </p:sp>
      <p:sp>
        <p:nvSpPr>
          <p:cNvPr id="2" name="TextBox 1">
            <a:extLst>
              <a:ext uri="{FF2B5EF4-FFF2-40B4-BE49-F238E27FC236}">
                <a16:creationId xmlns:a16="http://schemas.microsoft.com/office/drawing/2014/main" id="{49D20860-A89D-1649-B666-0A1E78C07C78}"/>
              </a:ext>
            </a:extLst>
          </p:cNvPr>
          <p:cNvSpPr txBox="1"/>
          <p:nvPr/>
        </p:nvSpPr>
        <p:spPr>
          <a:xfrm>
            <a:off x="838953" y="-4962"/>
            <a:ext cx="10514094" cy="6740307"/>
          </a:xfrm>
          <a:prstGeom prst="rect">
            <a:avLst/>
          </a:prstGeom>
          <a:noFill/>
        </p:spPr>
        <p:txBody>
          <a:bodyPr wrap="square" rtlCol="0">
            <a:spAutoFit/>
          </a:bodyPr>
          <a:lstStyle/>
          <a:p>
            <a:r>
              <a:rPr lang="en-GB" sz="2400" dirty="0"/>
              <a:t>The specific heat capacity of a substance is the amount of energy required to raise the temperature of one kilogram of that substance by one degree Celsius. So, a higher specific heat means that more energy is required to raise its temperature. Here are three examples:</a:t>
            </a:r>
            <a:br>
              <a:rPr lang="en-GB" sz="2400" dirty="0"/>
            </a:br>
            <a:br>
              <a:rPr lang="en-GB" sz="2400" dirty="0"/>
            </a:br>
            <a:r>
              <a:rPr lang="en-GB" sz="2400" dirty="0"/>
              <a:t>1)  Pots and pans used for cooking food and boiling water are made from materials with a low specific heat capacity, such as copper and aluminium. It does not take much energy to raise their temperature. </a:t>
            </a:r>
            <a:br>
              <a:rPr lang="en-GB" sz="2400" dirty="0"/>
            </a:br>
            <a:br>
              <a:rPr lang="en-GB" sz="2400" dirty="0"/>
            </a:br>
            <a:r>
              <a:rPr lang="en-GB" sz="2400" dirty="0"/>
              <a:t>2)  Materials of high specific heat capacity make good insulators. For example, wood has a high specific heat capacity. Wooden houses will keep the inside cooler during summer. Builders can choose building materials appropriately depending on the location and altitude. That allows architects to build warmer houses or cooler houses.</a:t>
            </a:r>
            <a:br>
              <a:rPr lang="en-GB" sz="2400" dirty="0"/>
            </a:br>
            <a:br>
              <a:rPr lang="en-GB" sz="2400" dirty="0"/>
            </a:br>
            <a:r>
              <a:rPr lang="en-GB" sz="2400" dirty="0"/>
              <a:t>3)  The handles of utensils at home are made from materials which have very high specific heat.  They act as thermal insulators. The insulating capability or conductivity is also dependent on specific heat.</a:t>
            </a:r>
            <a:endParaRPr lang="en-US" sz="2400" dirty="0"/>
          </a:p>
        </p:txBody>
      </p:sp>
    </p:spTree>
    <p:extLst>
      <p:ext uri="{BB962C8B-B14F-4D97-AF65-F5344CB8AC3E}">
        <p14:creationId xmlns:p14="http://schemas.microsoft.com/office/powerpoint/2010/main" val="105557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35BF30-68FC-EE46-8EB9-18943815F33E}"/>
              </a:ext>
            </a:extLst>
          </p:cNvPr>
          <p:cNvSpPr/>
          <p:nvPr/>
        </p:nvSpPr>
        <p:spPr>
          <a:xfrm>
            <a:off x="838200" y="365125"/>
            <a:ext cx="4763947" cy="1899912"/>
          </a:xfrm>
          <a:prstGeom prst="rect">
            <a:avLst/>
          </a:prstGeom>
        </p:spPr>
        <p:txBody>
          <a:bodyPr vert="horz" lIns="91440" tIns="45720" rIns="91440" bIns="45720" rtlCol="0" anchor="ctr">
            <a:normAutofit/>
          </a:bodyPr>
          <a:lstStyle/>
          <a:p>
            <a:r>
              <a:rPr lang="en-GB" sz="3200" b="1" dirty="0">
                <a:solidFill>
                  <a:srgbClr val="00B0F0"/>
                </a:solidFill>
              </a:rPr>
              <a:t>Explore specific heat capacity</a:t>
            </a:r>
          </a:p>
          <a:p>
            <a:endParaRPr lang="en-GB" sz="3200" b="1" dirty="0">
              <a:solidFill>
                <a:srgbClr val="00B0F0"/>
              </a:solidFill>
            </a:endParaRPr>
          </a:p>
        </p:txBody>
      </p:sp>
      <p:sp>
        <p:nvSpPr>
          <p:cNvPr id="5" name="TextBox 4">
            <a:extLst>
              <a:ext uri="{FF2B5EF4-FFF2-40B4-BE49-F238E27FC236}">
                <a16:creationId xmlns:a16="http://schemas.microsoft.com/office/drawing/2014/main" id="{0958699A-4715-0145-9E5D-DA08DD5A148F}"/>
              </a:ext>
            </a:extLst>
          </p:cNvPr>
          <p:cNvSpPr txBox="1"/>
          <p:nvPr/>
        </p:nvSpPr>
        <p:spPr>
          <a:xfrm>
            <a:off x="522946" y="2265037"/>
            <a:ext cx="4431019" cy="3742762"/>
          </a:xfrm>
          <a:prstGeom prst="rect">
            <a:avLst/>
          </a:prstGeom>
        </p:spPr>
        <p:txBody>
          <a:bodyPr vert="horz" lIns="91440" tIns="45720" rIns="91440" bIns="45720" rtlCol="0">
            <a:normAutofit fontScale="85000" lnSpcReduction="20000"/>
          </a:bodyPr>
          <a:lstStyle/>
          <a:p>
            <a:pPr marL="342900">
              <a:lnSpc>
                <a:spcPct val="90000"/>
              </a:lnSpc>
              <a:spcAft>
                <a:spcPts val="600"/>
              </a:spcAft>
            </a:pPr>
            <a:r>
              <a:rPr lang="en-US" sz="2400" dirty="0"/>
              <a:t>Describe the method used to determine the </a:t>
            </a:r>
            <a:r>
              <a:rPr lang="en-GB" sz="2400" b="1" dirty="0">
                <a:solidFill>
                  <a:srgbClr val="00B0F0"/>
                </a:solidFill>
              </a:rPr>
              <a:t>specific heat capacity</a:t>
            </a:r>
            <a:r>
              <a:rPr lang="en-US" sz="2400" dirty="0"/>
              <a:t> of a substance</a:t>
            </a:r>
          </a:p>
          <a:p>
            <a:pPr marL="342900">
              <a:lnSpc>
                <a:spcPct val="90000"/>
              </a:lnSpc>
              <a:spcAft>
                <a:spcPts val="600"/>
              </a:spcAft>
            </a:pPr>
            <a:br>
              <a:rPr lang="en-US" sz="2400" dirty="0"/>
            </a:br>
            <a:r>
              <a:rPr lang="en-US" sz="2400" dirty="0"/>
              <a:t>Calculate the </a:t>
            </a:r>
            <a:r>
              <a:rPr lang="en-GB" sz="2400" dirty="0"/>
              <a:t>specific heat capacity </a:t>
            </a:r>
            <a:r>
              <a:rPr lang="en-US" sz="2400" dirty="0"/>
              <a:t>of a substance from </a:t>
            </a:r>
            <a:r>
              <a:rPr lang="en-GB" sz="2400" b="1" dirty="0">
                <a:solidFill>
                  <a:srgbClr val="00B0F0"/>
                </a:solidFill>
              </a:rPr>
              <a:t>experimental data</a:t>
            </a:r>
            <a:br>
              <a:rPr lang="en-US" sz="2400" dirty="0"/>
            </a:br>
            <a:endParaRPr lang="en-US" sz="2400" dirty="0"/>
          </a:p>
          <a:p>
            <a:pPr marL="342900">
              <a:lnSpc>
                <a:spcPct val="90000"/>
              </a:lnSpc>
              <a:spcAft>
                <a:spcPts val="600"/>
              </a:spcAft>
            </a:pPr>
            <a:r>
              <a:rPr lang="en-GB" sz="2400" b="1" dirty="0">
                <a:solidFill>
                  <a:srgbClr val="00B0F0"/>
                </a:solidFill>
              </a:rPr>
              <a:t>Evaluate sources of error </a:t>
            </a:r>
            <a:r>
              <a:rPr lang="en-US" sz="2400" dirty="0"/>
              <a:t>in the practical procedure</a:t>
            </a:r>
          </a:p>
          <a:p>
            <a:pPr marL="342900">
              <a:lnSpc>
                <a:spcPct val="90000"/>
              </a:lnSpc>
              <a:spcAft>
                <a:spcPts val="600"/>
              </a:spcAft>
            </a:pPr>
            <a:br>
              <a:rPr lang="en-US" sz="2400" dirty="0"/>
            </a:br>
            <a:r>
              <a:rPr lang="en-US" sz="2400" dirty="0"/>
              <a:t>Research and explain an </a:t>
            </a:r>
            <a:r>
              <a:rPr lang="en-GB" sz="2400" b="1" dirty="0">
                <a:solidFill>
                  <a:srgbClr val="00B0F0"/>
                </a:solidFill>
              </a:rPr>
              <a:t>alternative method </a:t>
            </a:r>
            <a:r>
              <a:rPr lang="en-US" sz="2400" dirty="0"/>
              <a:t>for calculating specific heat capacity to reduce errors</a:t>
            </a:r>
          </a:p>
          <a:p>
            <a:pPr marL="342900">
              <a:lnSpc>
                <a:spcPct val="90000"/>
              </a:lnSpc>
              <a:spcAft>
                <a:spcPts val="600"/>
              </a:spcAft>
            </a:pPr>
            <a:br>
              <a:rPr lang="en-US" sz="2400" b="1" dirty="0">
                <a:solidFill>
                  <a:srgbClr val="00B0F0"/>
                </a:solidFill>
              </a:rPr>
            </a:br>
            <a:endParaRPr lang="en-US" sz="2400" b="1" dirty="0">
              <a:solidFill>
                <a:srgbClr val="00B0F0"/>
              </a:solidFill>
            </a:endParaRPr>
          </a:p>
        </p:txBody>
      </p:sp>
      <p:pic>
        <p:nvPicPr>
          <p:cNvPr id="2050" name="Picture 2" descr="Specific Heat Capacity Definition">
            <a:extLst>
              <a:ext uri="{FF2B5EF4-FFF2-40B4-BE49-F238E27FC236}">
                <a16:creationId xmlns:a16="http://schemas.microsoft.com/office/drawing/2014/main" id="{99F6E7AB-CCB1-4F4F-9B4F-EB0EC020D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09" r="26026"/>
          <a:stretch/>
        </p:blipFill>
        <p:spPr bwMode="auto">
          <a:xfrm>
            <a:off x="5920446" y="0"/>
            <a:ext cx="6271554"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2BF589-3462-E044-BBDF-2041B0AEC75F}"/>
              </a:ext>
            </a:extLst>
          </p:cNvPr>
          <p:cNvSpPr txBox="1"/>
          <p:nvPr/>
        </p:nvSpPr>
        <p:spPr>
          <a:xfrm>
            <a:off x="4855957" y="6596390"/>
            <a:ext cx="2177199" cy="261610"/>
          </a:xfrm>
          <a:prstGeom prst="rect">
            <a:avLst/>
          </a:prstGeom>
          <a:noFill/>
        </p:spPr>
        <p:txBody>
          <a:bodyPr wrap="square" rtlCol="0">
            <a:spAutoFit/>
          </a:bodyPr>
          <a:lstStyle/>
          <a:p>
            <a:pPr>
              <a:spcAft>
                <a:spcPts val="600"/>
              </a:spcAft>
            </a:pPr>
            <a:r>
              <a:rPr lang="en-US" sz="1100" dirty="0">
                <a:solidFill>
                  <a:schemeClr val="bg1">
                    <a:lumMod val="50000"/>
                  </a:schemeClr>
                </a:solidFill>
                <a:latin typeface="CordiaUPC" panose="020B0304020202020204" pitchFamily="34" charset="-34"/>
                <a:cs typeface="CordiaUPC" panose="020B0304020202020204" pitchFamily="34" charset="-34"/>
              </a:rPr>
              <a:t>Developing Experts All rights reserved © 2021</a:t>
            </a:r>
          </a:p>
        </p:txBody>
      </p:sp>
    </p:spTree>
    <p:extLst>
      <p:ext uri="{BB962C8B-B14F-4D97-AF65-F5344CB8AC3E}">
        <p14:creationId xmlns:p14="http://schemas.microsoft.com/office/powerpoint/2010/main" val="59045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6A2D0F-B86A-F346-A616-BD54A8D68270}"/>
              </a:ext>
            </a:extLst>
          </p:cNvPr>
          <p:cNvSpPr/>
          <p:nvPr/>
        </p:nvSpPr>
        <p:spPr>
          <a:xfrm>
            <a:off x="950616" y="671265"/>
            <a:ext cx="10295907" cy="1569660"/>
          </a:xfrm>
          <a:prstGeom prst="rect">
            <a:avLst/>
          </a:prstGeom>
        </p:spPr>
        <p:txBody>
          <a:bodyPr wrap="square">
            <a:spAutoFit/>
          </a:bodyPr>
          <a:lstStyle/>
          <a:p>
            <a:pPr algn="ctr"/>
            <a:r>
              <a:rPr lang="en-GB" sz="3200" dirty="0">
                <a:solidFill>
                  <a:srgbClr val="333333"/>
                </a:solidFill>
                <a:latin typeface="proxima-soft"/>
              </a:rPr>
              <a:t>The </a:t>
            </a:r>
            <a:r>
              <a:rPr lang="en-GB" sz="3200" b="1" dirty="0">
                <a:solidFill>
                  <a:srgbClr val="00B0F0"/>
                </a:solidFill>
                <a:latin typeface="proxima-soft"/>
              </a:rPr>
              <a:t>specific heat capacity </a:t>
            </a:r>
            <a:r>
              <a:rPr lang="en-GB" sz="3200" dirty="0">
                <a:solidFill>
                  <a:srgbClr val="333333"/>
                </a:solidFill>
                <a:latin typeface="proxima-soft"/>
              </a:rPr>
              <a:t>of a substance is the </a:t>
            </a:r>
            <a:r>
              <a:rPr lang="en-GB" sz="3200" b="1" dirty="0">
                <a:solidFill>
                  <a:srgbClr val="00B0F0"/>
                </a:solidFill>
                <a:latin typeface="proxima-soft"/>
              </a:rPr>
              <a:t>amount of energy</a:t>
            </a:r>
            <a:r>
              <a:rPr lang="en-GB" sz="3200" dirty="0">
                <a:solidFill>
                  <a:srgbClr val="333333"/>
                </a:solidFill>
                <a:latin typeface="proxima-soft"/>
              </a:rPr>
              <a:t> required to raise the temperature of </a:t>
            </a:r>
            <a:r>
              <a:rPr lang="en-GB" sz="3200" b="1" dirty="0">
                <a:solidFill>
                  <a:srgbClr val="00B0F0"/>
                </a:solidFill>
                <a:latin typeface="proxima-soft"/>
              </a:rPr>
              <a:t>one kilogram </a:t>
            </a:r>
            <a:r>
              <a:rPr lang="en-GB" sz="3200" dirty="0">
                <a:solidFill>
                  <a:srgbClr val="333333"/>
                </a:solidFill>
                <a:latin typeface="proxima-soft"/>
              </a:rPr>
              <a:t>of the substance by </a:t>
            </a:r>
            <a:r>
              <a:rPr lang="en-GB" sz="3200" b="1" dirty="0">
                <a:solidFill>
                  <a:srgbClr val="00B0F0"/>
                </a:solidFill>
                <a:latin typeface="proxima-soft"/>
              </a:rPr>
              <a:t>one degree </a:t>
            </a:r>
            <a:r>
              <a:rPr lang="en-GB" sz="3200" dirty="0">
                <a:solidFill>
                  <a:srgbClr val="333333"/>
                </a:solidFill>
                <a:latin typeface="proxima-soft"/>
              </a:rPr>
              <a:t>Celsius.</a:t>
            </a:r>
            <a:endParaRPr lang="en-US" sz="3200" dirty="0"/>
          </a:p>
        </p:txBody>
      </p:sp>
      <p:grpSp>
        <p:nvGrpSpPr>
          <p:cNvPr id="24" name="Group 23">
            <a:extLst>
              <a:ext uri="{FF2B5EF4-FFF2-40B4-BE49-F238E27FC236}">
                <a16:creationId xmlns:a16="http://schemas.microsoft.com/office/drawing/2014/main" id="{320EDCDC-B10E-B247-B40B-319633E1632E}"/>
              </a:ext>
            </a:extLst>
          </p:cNvPr>
          <p:cNvGrpSpPr/>
          <p:nvPr/>
        </p:nvGrpSpPr>
        <p:grpSpPr>
          <a:xfrm>
            <a:off x="614900" y="2829755"/>
            <a:ext cx="10962198" cy="3547119"/>
            <a:chOff x="948046" y="3150389"/>
            <a:chExt cx="10962198" cy="3547119"/>
          </a:xfrm>
        </p:grpSpPr>
        <p:pic>
          <p:nvPicPr>
            <p:cNvPr id="7" name="Picture 2" descr="A Cyberphysics Page">
              <a:extLst>
                <a:ext uri="{FF2B5EF4-FFF2-40B4-BE49-F238E27FC236}">
                  <a16:creationId xmlns:a16="http://schemas.microsoft.com/office/drawing/2014/main" id="{506B9D86-321D-FD40-898C-92DF204717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95" t="-2495" r="-4167" b="-2099"/>
            <a:stretch/>
          </p:blipFill>
          <p:spPr bwMode="auto">
            <a:xfrm>
              <a:off x="948046" y="3271930"/>
              <a:ext cx="9960192" cy="29521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A36D70D-095D-B440-B360-3590CF9FD7FF}"/>
                </a:ext>
              </a:extLst>
            </p:cNvPr>
            <p:cNvSpPr/>
            <p:nvPr/>
          </p:nvSpPr>
          <p:spPr>
            <a:xfrm>
              <a:off x="1283762" y="4504639"/>
              <a:ext cx="2966484" cy="965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AB7D32-B278-E542-AC6E-146FDC80320B}"/>
                </a:ext>
              </a:extLst>
            </p:cNvPr>
            <p:cNvSpPr txBox="1"/>
            <p:nvPr/>
          </p:nvSpPr>
          <p:spPr>
            <a:xfrm>
              <a:off x="1283762" y="5008747"/>
              <a:ext cx="2493888" cy="461665"/>
            </a:xfrm>
            <a:prstGeom prst="rect">
              <a:avLst/>
            </a:prstGeom>
            <a:noFill/>
          </p:spPr>
          <p:txBody>
            <a:bodyPr wrap="none" rtlCol="0">
              <a:spAutoFit/>
            </a:bodyPr>
            <a:lstStyle/>
            <a:p>
              <a:r>
                <a:rPr lang="en-US" sz="2400" dirty="0"/>
                <a:t>12 V power supply</a:t>
              </a:r>
            </a:p>
          </p:txBody>
        </p:sp>
        <p:sp>
          <p:nvSpPr>
            <p:cNvPr id="10" name="Rectangle 9">
              <a:extLst>
                <a:ext uri="{FF2B5EF4-FFF2-40B4-BE49-F238E27FC236}">
                  <a16:creationId xmlns:a16="http://schemas.microsoft.com/office/drawing/2014/main" id="{07473AF3-1AF4-F546-B176-595B3923663E}"/>
                </a:ext>
              </a:extLst>
            </p:cNvPr>
            <p:cNvSpPr/>
            <p:nvPr/>
          </p:nvSpPr>
          <p:spPr>
            <a:xfrm>
              <a:off x="3708721" y="4311498"/>
              <a:ext cx="2966484" cy="965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496C2-D77E-9844-BED3-9F6D7BBDF833}"/>
                </a:ext>
              </a:extLst>
            </p:cNvPr>
            <p:cNvSpPr txBox="1"/>
            <p:nvPr/>
          </p:nvSpPr>
          <p:spPr>
            <a:xfrm>
              <a:off x="4250246" y="4914224"/>
              <a:ext cx="1588705" cy="461665"/>
            </a:xfrm>
            <a:prstGeom prst="rect">
              <a:avLst/>
            </a:prstGeom>
            <a:noFill/>
          </p:spPr>
          <p:txBody>
            <a:bodyPr wrap="none" rtlCol="0">
              <a:spAutoFit/>
            </a:bodyPr>
            <a:lstStyle/>
            <a:p>
              <a:r>
                <a:rPr lang="en-US" sz="2400" dirty="0"/>
                <a:t>Joulemeter</a:t>
              </a:r>
            </a:p>
          </p:txBody>
        </p:sp>
        <p:sp>
          <p:nvSpPr>
            <p:cNvPr id="12" name="Rectangle 11">
              <a:extLst>
                <a:ext uri="{FF2B5EF4-FFF2-40B4-BE49-F238E27FC236}">
                  <a16:creationId xmlns:a16="http://schemas.microsoft.com/office/drawing/2014/main" id="{F5A26DE3-F122-5E44-98BC-F345DA72C8D7}"/>
                </a:ext>
              </a:extLst>
            </p:cNvPr>
            <p:cNvSpPr/>
            <p:nvPr/>
          </p:nvSpPr>
          <p:spPr>
            <a:xfrm>
              <a:off x="4044436" y="5324662"/>
              <a:ext cx="2343781" cy="56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3D9CDC0-A29D-6C4B-B404-86B154741E7C}"/>
                </a:ext>
              </a:extLst>
            </p:cNvPr>
            <p:cNvSpPr txBox="1"/>
            <p:nvPr/>
          </p:nvSpPr>
          <p:spPr>
            <a:xfrm>
              <a:off x="4198653" y="5432813"/>
              <a:ext cx="2232342" cy="461665"/>
            </a:xfrm>
            <a:prstGeom prst="rect">
              <a:avLst/>
            </a:prstGeom>
            <a:noFill/>
          </p:spPr>
          <p:txBody>
            <a:bodyPr wrap="none" rtlCol="0">
              <a:spAutoFit/>
            </a:bodyPr>
            <a:lstStyle/>
            <a:p>
              <a:r>
                <a:rPr lang="en-US" sz="2400" dirty="0"/>
                <a:t>heating element</a:t>
              </a:r>
            </a:p>
          </p:txBody>
        </p:sp>
        <p:sp>
          <p:nvSpPr>
            <p:cNvPr id="14" name="Rectangle 13">
              <a:extLst>
                <a:ext uri="{FF2B5EF4-FFF2-40B4-BE49-F238E27FC236}">
                  <a16:creationId xmlns:a16="http://schemas.microsoft.com/office/drawing/2014/main" id="{BCAE7176-D447-2142-B401-A0BDB00C7A6F}"/>
                </a:ext>
              </a:extLst>
            </p:cNvPr>
            <p:cNvSpPr/>
            <p:nvPr/>
          </p:nvSpPr>
          <p:spPr>
            <a:xfrm>
              <a:off x="6095999" y="5980722"/>
              <a:ext cx="2966484" cy="716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79132A3-9959-984C-AE8B-02513ED06BCD}"/>
                </a:ext>
              </a:extLst>
            </p:cNvPr>
            <p:cNvSpPr txBox="1"/>
            <p:nvPr/>
          </p:nvSpPr>
          <p:spPr>
            <a:xfrm>
              <a:off x="5779447" y="6045704"/>
              <a:ext cx="1791516" cy="461665"/>
            </a:xfrm>
            <a:prstGeom prst="rect">
              <a:avLst/>
            </a:prstGeom>
            <a:noFill/>
          </p:spPr>
          <p:txBody>
            <a:bodyPr wrap="none" rtlCol="0">
              <a:spAutoFit/>
            </a:bodyPr>
            <a:lstStyle/>
            <a:p>
              <a:r>
                <a:rPr lang="en-US" sz="2400" dirty="0"/>
                <a:t>copper block</a:t>
              </a:r>
            </a:p>
          </p:txBody>
        </p:sp>
        <p:sp>
          <p:nvSpPr>
            <p:cNvPr id="16" name="Rectangle 15">
              <a:extLst>
                <a:ext uri="{FF2B5EF4-FFF2-40B4-BE49-F238E27FC236}">
                  <a16:creationId xmlns:a16="http://schemas.microsoft.com/office/drawing/2014/main" id="{AE796940-56C9-684B-A1A3-267E413946E1}"/>
                </a:ext>
              </a:extLst>
            </p:cNvPr>
            <p:cNvSpPr/>
            <p:nvPr/>
          </p:nvSpPr>
          <p:spPr>
            <a:xfrm>
              <a:off x="8943760" y="3150389"/>
              <a:ext cx="2966484" cy="965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636ADAB-365F-3E4D-BAE1-BDB14F5F3559}"/>
                </a:ext>
              </a:extLst>
            </p:cNvPr>
            <p:cNvSpPr txBox="1"/>
            <p:nvPr/>
          </p:nvSpPr>
          <p:spPr>
            <a:xfrm>
              <a:off x="9823329" y="3683615"/>
              <a:ext cx="1875642" cy="461665"/>
            </a:xfrm>
            <a:prstGeom prst="rect">
              <a:avLst/>
            </a:prstGeom>
            <a:noFill/>
          </p:spPr>
          <p:txBody>
            <a:bodyPr wrap="none" rtlCol="0">
              <a:spAutoFit/>
            </a:bodyPr>
            <a:lstStyle/>
            <a:p>
              <a:r>
                <a:rPr lang="en-US" sz="2400" dirty="0"/>
                <a:t>thermometer</a:t>
              </a:r>
            </a:p>
          </p:txBody>
        </p:sp>
        <p:sp>
          <p:nvSpPr>
            <p:cNvPr id="18" name="Down Arrow 17">
              <a:extLst>
                <a:ext uri="{FF2B5EF4-FFF2-40B4-BE49-F238E27FC236}">
                  <a16:creationId xmlns:a16="http://schemas.microsoft.com/office/drawing/2014/main" id="{A5C2F756-D37B-134E-BF08-C6D4511328C2}"/>
                </a:ext>
              </a:extLst>
            </p:cNvPr>
            <p:cNvSpPr/>
            <p:nvPr/>
          </p:nvSpPr>
          <p:spPr>
            <a:xfrm rot="10800000">
              <a:off x="4836805" y="4285643"/>
              <a:ext cx="401873" cy="635523"/>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a:extLst>
                <a:ext uri="{FF2B5EF4-FFF2-40B4-BE49-F238E27FC236}">
                  <a16:creationId xmlns:a16="http://schemas.microsoft.com/office/drawing/2014/main" id="{E6A8D473-DCD8-0B43-B60A-8BD28E05F64B}"/>
                </a:ext>
              </a:extLst>
            </p:cNvPr>
            <p:cNvSpPr/>
            <p:nvPr/>
          </p:nvSpPr>
          <p:spPr>
            <a:xfrm rot="10800000">
              <a:off x="2354915" y="4464747"/>
              <a:ext cx="401873" cy="635523"/>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a:extLst>
                <a:ext uri="{FF2B5EF4-FFF2-40B4-BE49-F238E27FC236}">
                  <a16:creationId xmlns:a16="http://schemas.microsoft.com/office/drawing/2014/main" id="{8D4275DB-3BDB-9547-9CDE-6DF6F98E92FF}"/>
                </a:ext>
              </a:extLst>
            </p:cNvPr>
            <p:cNvSpPr/>
            <p:nvPr/>
          </p:nvSpPr>
          <p:spPr>
            <a:xfrm rot="14821201">
              <a:off x="6939519" y="4554703"/>
              <a:ext cx="401873" cy="154431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a:extLst>
                <a:ext uri="{FF2B5EF4-FFF2-40B4-BE49-F238E27FC236}">
                  <a16:creationId xmlns:a16="http://schemas.microsoft.com/office/drawing/2014/main" id="{731AB7CE-6F5D-934B-B674-C36E70B19CBA}"/>
                </a:ext>
              </a:extLst>
            </p:cNvPr>
            <p:cNvSpPr/>
            <p:nvPr/>
          </p:nvSpPr>
          <p:spPr>
            <a:xfrm rot="12801301">
              <a:off x="7633861" y="5271583"/>
              <a:ext cx="401873" cy="97456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a:extLst>
                <a:ext uri="{FF2B5EF4-FFF2-40B4-BE49-F238E27FC236}">
                  <a16:creationId xmlns:a16="http://schemas.microsoft.com/office/drawing/2014/main" id="{8B965BC0-7CB8-C34A-BE1B-67553A8758B9}"/>
                </a:ext>
              </a:extLst>
            </p:cNvPr>
            <p:cNvSpPr/>
            <p:nvPr/>
          </p:nvSpPr>
          <p:spPr>
            <a:xfrm rot="5400000">
              <a:off x="9098927" y="3450914"/>
              <a:ext cx="401873" cy="97456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6" name="Picture 25">
            <a:extLst>
              <a:ext uri="{FF2B5EF4-FFF2-40B4-BE49-F238E27FC236}">
                <a16:creationId xmlns:a16="http://schemas.microsoft.com/office/drawing/2014/main" id="{48C3ABCD-652F-5F40-9F59-CF54281751F6}"/>
              </a:ext>
            </a:extLst>
          </p:cNvPr>
          <p:cNvPicPr>
            <a:picLocks noChangeAspect="1"/>
          </p:cNvPicPr>
          <p:nvPr/>
        </p:nvPicPr>
        <p:blipFill>
          <a:blip r:embed="rId3"/>
          <a:stretch>
            <a:fillRect/>
          </a:stretch>
        </p:blipFill>
        <p:spPr>
          <a:xfrm>
            <a:off x="5003800" y="6536336"/>
            <a:ext cx="2184400" cy="317500"/>
          </a:xfrm>
          <a:prstGeom prst="rect">
            <a:avLst/>
          </a:prstGeom>
        </p:spPr>
      </p:pic>
      <p:sp>
        <p:nvSpPr>
          <p:cNvPr id="2" name="Down Arrow 1">
            <a:extLst>
              <a:ext uri="{FF2B5EF4-FFF2-40B4-BE49-F238E27FC236}">
                <a16:creationId xmlns:a16="http://schemas.microsoft.com/office/drawing/2014/main" id="{803D8A34-10AF-CBBE-B1AA-0D60F4D0D4F3}"/>
              </a:ext>
            </a:extLst>
          </p:cNvPr>
          <p:cNvSpPr/>
          <p:nvPr/>
        </p:nvSpPr>
        <p:spPr>
          <a:xfrm rot="5400000">
            <a:off x="8747295" y="4768908"/>
            <a:ext cx="401873" cy="97456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BB89092-FC74-3D19-AEF3-B1B63A0912CE}"/>
              </a:ext>
            </a:extLst>
          </p:cNvPr>
          <p:cNvSpPr txBox="1"/>
          <p:nvPr/>
        </p:nvSpPr>
        <p:spPr>
          <a:xfrm>
            <a:off x="9490183" y="4976568"/>
            <a:ext cx="487634" cy="461665"/>
          </a:xfrm>
          <a:prstGeom prst="rect">
            <a:avLst/>
          </a:prstGeom>
          <a:noFill/>
        </p:spPr>
        <p:txBody>
          <a:bodyPr wrap="none" rtlCol="0">
            <a:spAutoFit/>
          </a:bodyPr>
          <a:lstStyle/>
          <a:p>
            <a:r>
              <a:rPr lang="en-US" sz="2400" dirty="0"/>
              <a:t>oil</a:t>
            </a:r>
          </a:p>
        </p:txBody>
      </p:sp>
    </p:spTree>
    <p:extLst>
      <p:ext uri="{BB962C8B-B14F-4D97-AF65-F5344CB8AC3E}">
        <p14:creationId xmlns:p14="http://schemas.microsoft.com/office/powerpoint/2010/main" val="321496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igh Precision Balance Scale Digital Balance Lab Scales 5kg 0.01g:  Amazon.co.uk: Business, Industry &amp; Science">
            <a:extLst>
              <a:ext uri="{FF2B5EF4-FFF2-40B4-BE49-F238E27FC236}">
                <a16:creationId xmlns:a16="http://schemas.microsoft.com/office/drawing/2014/main" id="{935FFE98-B2C2-714E-86E5-CB7BB403D6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745" y="1566334"/>
            <a:ext cx="5291666" cy="5291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26405F7-4C8E-7A46-85E6-2AB0579E2217}"/>
              </a:ext>
            </a:extLst>
          </p:cNvPr>
          <p:cNvSpPr/>
          <p:nvPr/>
        </p:nvSpPr>
        <p:spPr>
          <a:xfrm>
            <a:off x="11012541" y="1467546"/>
            <a:ext cx="1165778" cy="965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black, jar, beaker&#10;&#10;Description automatically generated">
            <a:extLst>
              <a:ext uri="{FF2B5EF4-FFF2-40B4-BE49-F238E27FC236}">
                <a16:creationId xmlns:a16="http://schemas.microsoft.com/office/drawing/2014/main" id="{73273CE5-7E87-D346-B399-0DF0F15BC81A}"/>
              </a:ext>
            </a:extLst>
          </p:cNvPr>
          <p:cNvPicPr>
            <a:picLocks noChangeAspect="1"/>
          </p:cNvPicPr>
          <p:nvPr/>
        </p:nvPicPr>
        <p:blipFill rotWithShape="1">
          <a:blip r:embed="rId3"/>
          <a:srcRect l="6446"/>
          <a:stretch/>
        </p:blipFill>
        <p:spPr>
          <a:xfrm>
            <a:off x="2153665" y="546265"/>
            <a:ext cx="2648495" cy="3090259"/>
          </a:xfrm>
          <a:prstGeom prst="rect">
            <a:avLst/>
          </a:prstGeom>
        </p:spPr>
      </p:pic>
      <p:pic>
        <p:nvPicPr>
          <p:cNvPr id="1030" name="Picture 6" descr="Vinegar Cruet Dispenser Glass kitchen Cooking 500ML Oil Bottle for Soy  Sauce Oil &amp; Vinegar Dispensers Home &amp; Garden">
            <a:extLst>
              <a:ext uri="{FF2B5EF4-FFF2-40B4-BE49-F238E27FC236}">
                <a16:creationId xmlns:a16="http://schemas.microsoft.com/office/drawing/2014/main" id="{B71C54EA-DA32-B249-B9DF-DABDF2791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477" y="838575"/>
            <a:ext cx="5180850" cy="51808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0D52EBF-E560-F245-9C15-EAFF0D29B82F}"/>
              </a:ext>
            </a:extLst>
          </p:cNvPr>
          <p:cNvSpPr/>
          <p:nvPr/>
        </p:nvSpPr>
        <p:spPr>
          <a:xfrm>
            <a:off x="4958334" y="1950432"/>
            <a:ext cx="2914903" cy="2062103"/>
          </a:xfrm>
          <a:prstGeom prst="rect">
            <a:avLst/>
          </a:prstGeom>
        </p:spPr>
        <p:txBody>
          <a:bodyPr wrap="square">
            <a:spAutoFit/>
          </a:bodyPr>
          <a:lstStyle/>
          <a:p>
            <a:pPr algn="ctr"/>
            <a:r>
              <a:rPr lang="en-GB" sz="3200" dirty="0">
                <a:solidFill>
                  <a:srgbClr val="333333"/>
                </a:solidFill>
                <a:latin typeface="proxima-soft"/>
              </a:rPr>
              <a:t>Set the scales to zero, then add the oil into the beaker.</a:t>
            </a:r>
            <a:endParaRPr lang="en-US" sz="3200" dirty="0"/>
          </a:p>
        </p:txBody>
      </p:sp>
      <p:pic>
        <p:nvPicPr>
          <p:cNvPr id="4" name="Picture 3">
            <a:extLst>
              <a:ext uri="{FF2B5EF4-FFF2-40B4-BE49-F238E27FC236}">
                <a16:creationId xmlns:a16="http://schemas.microsoft.com/office/drawing/2014/main" id="{7E40025E-72A3-A040-B62C-C945CF3A73F9}"/>
              </a:ext>
            </a:extLst>
          </p:cNvPr>
          <p:cNvPicPr>
            <a:picLocks noChangeAspect="1"/>
          </p:cNvPicPr>
          <p:nvPr/>
        </p:nvPicPr>
        <p:blipFill>
          <a:blip r:embed="rId5"/>
          <a:stretch>
            <a:fillRect/>
          </a:stretch>
        </p:blipFill>
        <p:spPr>
          <a:xfrm>
            <a:off x="4958334" y="6540500"/>
            <a:ext cx="2184400" cy="317500"/>
          </a:xfrm>
          <a:prstGeom prst="rect">
            <a:avLst/>
          </a:prstGeom>
        </p:spPr>
      </p:pic>
    </p:spTree>
    <p:extLst>
      <p:ext uri="{BB962C8B-B14F-4D97-AF65-F5344CB8AC3E}">
        <p14:creationId xmlns:p14="http://schemas.microsoft.com/office/powerpoint/2010/main" val="84082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0025E-72A3-A040-B62C-C945CF3A73F9}"/>
              </a:ext>
            </a:extLst>
          </p:cNvPr>
          <p:cNvPicPr>
            <a:picLocks noChangeAspect="1"/>
          </p:cNvPicPr>
          <p:nvPr/>
        </p:nvPicPr>
        <p:blipFill>
          <a:blip r:embed="rId2"/>
          <a:stretch>
            <a:fillRect/>
          </a:stretch>
        </p:blipFill>
        <p:spPr>
          <a:xfrm>
            <a:off x="4958334" y="6540500"/>
            <a:ext cx="2184400" cy="317500"/>
          </a:xfrm>
          <a:prstGeom prst="rect">
            <a:avLst/>
          </a:prstGeom>
        </p:spPr>
      </p:pic>
      <p:pic>
        <p:nvPicPr>
          <p:cNvPr id="6146" name="Picture 2" descr="Recycled Lubricating Oil, For Automotive Industry, Rs 48 /litre | ID:  20400792988">
            <a:extLst>
              <a:ext uri="{FF2B5EF4-FFF2-40B4-BE49-F238E27FC236}">
                <a16:creationId xmlns:a16="http://schemas.microsoft.com/office/drawing/2014/main" id="{4DDA0EA7-49F3-9344-96C8-20F143867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534" y="1482765"/>
            <a:ext cx="508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63D1397-0DFA-A84B-95CA-65F6FF1F068B}"/>
              </a:ext>
            </a:extLst>
          </p:cNvPr>
          <p:cNvPicPr>
            <a:picLocks noChangeAspect="1"/>
          </p:cNvPicPr>
          <p:nvPr/>
        </p:nvPicPr>
        <p:blipFill rotWithShape="1">
          <a:blip r:embed="rId4"/>
          <a:srcRect l="1" t="1" r="-13391" b="-1791"/>
          <a:stretch/>
        </p:blipFill>
        <p:spPr>
          <a:xfrm>
            <a:off x="6518789" y="626257"/>
            <a:ext cx="623945" cy="4975238"/>
          </a:xfrm>
          <a:prstGeom prst="rect">
            <a:avLst/>
          </a:prstGeom>
        </p:spPr>
      </p:pic>
      <p:pic>
        <p:nvPicPr>
          <p:cNvPr id="5" name="Picture 4">
            <a:extLst>
              <a:ext uri="{FF2B5EF4-FFF2-40B4-BE49-F238E27FC236}">
                <a16:creationId xmlns:a16="http://schemas.microsoft.com/office/drawing/2014/main" id="{629D1588-8812-F34B-88F9-E80E1F62171F}"/>
              </a:ext>
            </a:extLst>
          </p:cNvPr>
          <p:cNvPicPr>
            <a:picLocks noChangeAspect="1"/>
          </p:cNvPicPr>
          <p:nvPr/>
        </p:nvPicPr>
        <p:blipFill>
          <a:blip r:embed="rId5"/>
          <a:stretch>
            <a:fillRect/>
          </a:stretch>
        </p:blipFill>
        <p:spPr>
          <a:xfrm rot="8517987">
            <a:off x="4272328" y="1495712"/>
            <a:ext cx="2801768" cy="3236328"/>
          </a:xfrm>
          <a:prstGeom prst="rect">
            <a:avLst/>
          </a:prstGeom>
        </p:spPr>
      </p:pic>
      <p:sp>
        <p:nvSpPr>
          <p:cNvPr id="6" name="Rectangle 5">
            <a:extLst>
              <a:ext uri="{FF2B5EF4-FFF2-40B4-BE49-F238E27FC236}">
                <a16:creationId xmlns:a16="http://schemas.microsoft.com/office/drawing/2014/main" id="{A01D1AC9-C1EB-1F4D-BE70-6DD678E375F5}"/>
              </a:ext>
            </a:extLst>
          </p:cNvPr>
          <p:cNvSpPr/>
          <p:nvPr/>
        </p:nvSpPr>
        <p:spPr>
          <a:xfrm>
            <a:off x="791611" y="1077180"/>
            <a:ext cx="3512100" cy="4524315"/>
          </a:xfrm>
          <a:prstGeom prst="rect">
            <a:avLst/>
          </a:prstGeom>
        </p:spPr>
        <p:txBody>
          <a:bodyPr wrap="square">
            <a:spAutoFit/>
          </a:bodyPr>
          <a:lstStyle/>
          <a:p>
            <a:r>
              <a:rPr lang="en-GB" sz="2400" dirty="0">
                <a:solidFill>
                  <a:srgbClr val="333333"/>
                </a:solidFill>
                <a:latin typeface="proxima-soft"/>
              </a:rPr>
              <a:t>Place the </a:t>
            </a:r>
            <a:r>
              <a:rPr lang="en-GB" sz="2400" b="1" dirty="0">
                <a:solidFill>
                  <a:srgbClr val="00B0F0"/>
                </a:solidFill>
                <a:latin typeface="proxima-soft"/>
              </a:rPr>
              <a:t>thermometer</a:t>
            </a:r>
            <a:r>
              <a:rPr lang="en-GB" sz="2400" dirty="0">
                <a:solidFill>
                  <a:srgbClr val="333333"/>
                </a:solidFill>
                <a:latin typeface="proxima-soft"/>
              </a:rPr>
              <a:t> and </a:t>
            </a:r>
            <a:r>
              <a:rPr lang="en-GB" sz="2400" b="1" dirty="0">
                <a:solidFill>
                  <a:srgbClr val="00B0F0"/>
                </a:solidFill>
                <a:latin typeface="proxima-soft"/>
              </a:rPr>
              <a:t>immersion heater </a:t>
            </a:r>
            <a:r>
              <a:rPr lang="en-GB" sz="2400" dirty="0">
                <a:solidFill>
                  <a:srgbClr val="333333"/>
                </a:solidFill>
                <a:latin typeface="proxima-soft"/>
              </a:rPr>
              <a:t>into the oil. </a:t>
            </a:r>
          </a:p>
          <a:p>
            <a:endParaRPr lang="en-GB" sz="2400" dirty="0">
              <a:solidFill>
                <a:srgbClr val="333333"/>
              </a:solidFill>
              <a:latin typeface="proxima-soft"/>
            </a:endParaRPr>
          </a:p>
          <a:p>
            <a:r>
              <a:rPr lang="en-GB" sz="2400" dirty="0">
                <a:solidFill>
                  <a:srgbClr val="333333"/>
                </a:solidFill>
                <a:latin typeface="proxima-soft"/>
              </a:rPr>
              <a:t>Read the starting temperature of the oil. </a:t>
            </a:r>
          </a:p>
          <a:p>
            <a:endParaRPr lang="en-GB" sz="2400" dirty="0">
              <a:solidFill>
                <a:srgbClr val="333333"/>
              </a:solidFill>
              <a:latin typeface="proxima-soft"/>
            </a:endParaRPr>
          </a:p>
          <a:p>
            <a:r>
              <a:rPr lang="en-GB" sz="2400" dirty="0">
                <a:solidFill>
                  <a:srgbClr val="333333"/>
                </a:solidFill>
                <a:latin typeface="proxima-soft"/>
              </a:rPr>
              <a:t>Wrap the beaker in insulating foam to prevent thermal energy being transferred to the surroundings.</a:t>
            </a:r>
            <a:endParaRPr lang="en-US" sz="2400" dirty="0"/>
          </a:p>
        </p:txBody>
      </p:sp>
      <p:pic>
        <p:nvPicPr>
          <p:cNvPr id="15" name="Picture 4" descr="2,995 Bubble Wrap Stock Photos, Pictures &amp; Royalty-Free Images">
            <a:extLst>
              <a:ext uri="{FF2B5EF4-FFF2-40B4-BE49-F238E27FC236}">
                <a16:creationId xmlns:a16="http://schemas.microsoft.com/office/drawing/2014/main" id="{1728A8BA-AA34-7F47-936E-2EC0AB57D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3607" y="3429000"/>
            <a:ext cx="4033409" cy="268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3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0025E-72A3-A040-B62C-C945CF3A73F9}"/>
              </a:ext>
            </a:extLst>
          </p:cNvPr>
          <p:cNvPicPr>
            <a:picLocks noChangeAspect="1"/>
          </p:cNvPicPr>
          <p:nvPr/>
        </p:nvPicPr>
        <p:blipFill>
          <a:blip r:embed="rId2"/>
          <a:stretch>
            <a:fillRect/>
          </a:stretch>
        </p:blipFill>
        <p:spPr>
          <a:xfrm>
            <a:off x="4958334" y="6540500"/>
            <a:ext cx="2184400" cy="317500"/>
          </a:xfrm>
          <a:prstGeom prst="rect">
            <a:avLst/>
          </a:prstGeom>
        </p:spPr>
      </p:pic>
      <p:pic>
        <p:nvPicPr>
          <p:cNvPr id="6146" name="Picture 2" descr="Recycled Lubricating Oil, For Automotive Industry, Rs 48 /litre | ID:  20400792988">
            <a:extLst>
              <a:ext uri="{FF2B5EF4-FFF2-40B4-BE49-F238E27FC236}">
                <a16:creationId xmlns:a16="http://schemas.microsoft.com/office/drawing/2014/main" id="{4DDA0EA7-49F3-9344-96C8-20F143867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990" y="1482765"/>
            <a:ext cx="508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63D1397-0DFA-A84B-95CA-65F6FF1F068B}"/>
              </a:ext>
            </a:extLst>
          </p:cNvPr>
          <p:cNvPicPr>
            <a:picLocks noChangeAspect="1"/>
          </p:cNvPicPr>
          <p:nvPr/>
        </p:nvPicPr>
        <p:blipFill rotWithShape="1">
          <a:blip r:embed="rId4"/>
          <a:srcRect l="1" t="1" r="-13391" b="-1791"/>
          <a:stretch/>
        </p:blipFill>
        <p:spPr>
          <a:xfrm>
            <a:off x="9618245" y="626257"/>
            <a:ext cx="623945" cy="4975238"/>
          </a:xfrm>
          <a:prstGeom prst="rect">
            <a:avLst/>
          </a:prstGeom>
        </p:spPr>
      </p:pic>
      <p:pic>
        <p:nvPicPr>
          <p:cNvPr id="5" name="Picture 4">
            <a:extLst>
              <a:ext uri="{FF2B5EF4-FFF2-40B4-BE49-F238E27FC236}">
                <a16:creationId xmlns:a16="http://schemas.microsoft.com/office/drawing/2014/main" id="{629D1588-8812-F34B-88F9-E80E1F62171F}"/>
              </a:ext>
            </a:extLst>
          </p:cNvPr>
          <p:cNvPicPr>
            <a:picLocks noChangeAspect="1"/>
          </p:cNvPicPr>
          <p:nvPr/>
        </p:nvPicPr>
        <p:blipFill>
          <a:blip r:embed="rId5"/>
          <a:stretch>
            <a:fillRect/>
          </a:stretch>
        </p:blipFill>
        <p:spPr>
          <a:xfrm rot="8517987">
            <a:off x="7371784" y="1495712"/>
            <a:ext cx="2801768" cy="3236328"/>
          </a:xfrm>
          <a:prstGeom prst="rect">
            <a:avLst/>
          </a:prstGeom>
        </p:spPr>
      </p:pic>
      <p:pic>
        <p:nvPicPr>
          <p:cNvPr id="7" name="Picture 6" descr="Diagram&#10;&#10;Description automatically generated">
            <a:extLst>
              <a:ext uri="{FF2B5EF4-FFF2-40B4-BE49-F238E27FC236}">
                <a16:creationId xmlns:a16="http://schemas.microsoft.com/office/drawing/2014/main" id="{5B5FF065-521F-4140-BE2D-02BC97E1D2DE}"/>
              </a:ext>
            </a:extLst>
          </p:cNvPr>
          <p:cNvPicPr>
            <a:picLocks noChangeAspect="1"/>
          </p:cNvPicPr>
          <p:nvPr/>
        </p:nvPicPr>
        <p:blipFill rotWithShape="1">
          <a:blip r:embed="rId6"/>
          <a:srcRect l="-4889" r="34082"/>
          <a:stretch/>
        </p:blipFill>
        <p:spPr>
          <a:xfrm>
            <a:off x="90996" y="268516"/>
            <a:ext cx="6550136" cy="3400990"/>
          </a:xfrm>
          <a:prstGeom prst="rect">
            <a:avLst/>
          </a:prstGeom>
        </p:spPr>
      </p:pic>
      <p:cxnSp>
        <p:nvCxnSpPr>
          <p:cNvPr id="28" name="Straight Connector 27">
            <a:extLst>
              <a:ext uri="{FF2B5EF4-FFF2-40B4-BE49-F238E27FC236}">
                <a16:creationId xmlns:a16="http://schemas.microsoft.com/office/drawing/2014/main" id="{6B66D01E-5A43-FA48-8ED0-4F0F3D334046}"/>
              </a:ext>
            </a:extLst>
          </p:cNvPr>
          <p:cNvCxnSpPr>
            <a:cxnSpLocks/>
          </p:cNvCxnSpPr>
          <p:nvPr/>
        </p:nvCxnSpPr>
        <p:spPr>
          <a:xfrm>
            <a:off x="6609990" y="1199406"/>
            <a:ext cx="2070872"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0DF6B28-73C1-3C4F-B96B-09F56C6D3CA7}"/>
              </a:ext>
            </a:extLst>
          </p:cNvPr>
          <p:cNvCxnSpPr>
            <a:cxnSpLocks/>
          </p:cNvCxnSpPr>
          <p:nvPr/>
        </p:nvCxnSpPr>
        <p:spPr>
          <a:xfrm>
            <a:off x="6609990" y="1648689"/>
            <a:ext cx="2070872"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B3DA68-6E8A-A44D-B8F6-4B44CEDF9FF3}"/>
              </a:ext>
            </a:extLst>
          </p:cNvPr>
          <p:cNvCxnSpPr>
            <a:cxnSpLocks/>
          </p:cNvCxnSpPr>
          <p:nvPr/>
        </p:nvCxnSpPr>
        <p:spPr>
          <a:xfrm flipV="1">
            <a:off x="8680862" y="1175657"/>
            <a:ext cx="0" cy="593767"/>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903E39C-D075-A743-9EC8-F6BD2881B6B4}"/>
              </a:ext>
            </a:extLst>
          </p:cNvPr>
          <p:cNvSpPr/>
          <p:nvPr/>
        </p:nvSpPr>
        <p:spPr>
          <a:xfrm>
            <a:off x="4967590" y="873369"/>
            <a:ext cx="1276211" cy="8960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C6A40FB-F137-854B-A069-80733DC4DBD6}"/>
              </a:ext>
            </a:extLst>
          </p:cNvPr>
          <p:cNvSpPr/>
          <p:nvPr/>
        </p:nvSpPr>
        <p:spPr>
          <a:xfrm>
            <a:off x="9292111" y="3305831"/>
            <a:ext cx="1276211" cy="8960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9A9BFBE-27A7-474E-99CD-F3FBE553BE94}"/>
              </a:ext>
            </a:extLst>
          </p:cNvPr>
          <p:cNvSpPr/>
          <p:nvPr/>
        </p:nvSpPr>
        <p:spPr>
          <a:xfrm>
            <a:off x="1046734" y="4358003"/>
            <a:ext cx="6096000" cy="1200329"/>
          </a:xfrm>
          <a:prstGeom prst="rect">
            <a:avLst/>
          </a:prstGeom>
        </p:spPr>
        <p:txBody>
          <a:bodyPr>
            <a:spAutoFit/>
          </a:bodyPr>
          <a:lstStyle/>
          <a:p>
            <a:r>
              <a:rPr lang="en-GB" sz="2400" dirty="0">
                <a:solidFill>
                  <a:srgbClr val="333333"/>
                </a:solidFill>
                <a:latin typeface="proxima-soft"/>
              </a:rPr>
              <a:t>Read the total number of joules of energy that passed into the immersion heater and the final temperature of the oil. </a:t>
            </a:r>
            <a:endParaRPr lang="en-US" sz="2400" dirty="0"/>
          </a:p>
        </p:txBody>
      </p:sp>
      <p:sp>
        <p:nvSpPr>
          <p:cNvPr id="2" name="TextBox 1">
            <a:extLst>
              <a:ext uri="{FF2B5EF4-FFF2-40B4-BE49-F238E27FC236}">
                <a16:creationId xmlns:a16="http://schemas.microsoft.com/office/drawing/2014/main" id="{0B9096E3-30FA-33B4-B50F-454E3D24D92F}"/>
              </a:ext>
            </a:extLst>
          </p:cNvPr>
          <p:cNvSpPr txBox="1"/>
          <p:nvPr/>
        </p:nvSpPr>
        <p:spPr>
          <a:xfrm>
            <a:off x="818147" y="3149973"/>
            <a:ext cx="3453063" cy="584775"/>
          </a:xfrm>
          <a:prstGeom prst="rect">
            <a:avLst/>
          </a:prstGeom>
          <a:solidFill>
            <a:schemeClr val="bg1"/>
          </a:solidFill>
        </p:spPr>
        <p:txBody>
          <a:bodyPr wrap="square" rtlCol="0">
            <a:spAutoFit/>
          </a:bodyPr>
          <a:lstStyle/>
          <a:p>
            <a:pPr algn="ctr"/>
            <a:r>
              <a:rPr lang="en-US" sz="3200" dirty="0"/>
              <a:t>12 V power supply</a:t>
            </a:r>
          </a:p>
        </p:txBody>
      </p:sp>
      <p:sp>
        <p:nvSpPr>
          <p:cNvPr id="3" name="TextBox 2">
            <a:extLst>
              <a:ext uri="{FF2B5EF4-FFF2-40B4-BE49-F238E27FC236}">
                <a16:creationId xmlns:a16="http://schemas.microsoft.com/office/drawing/2014/main" id="{9D293ECA-A0B1-5EBF-4C3A-5AB89700B6F5}"/>
              </a:ext>
            </a:extLst>
          </p:cNvPr>
          <p:cNvSpPr txBox="1"/>
          <p:nvPr/>
        </p:nvSpPr>
        <p:spPr>
          <a:xfrm>
            <a:off x="4314381" y="2991209"/>
            <a:ext cx="2479122" cy="738664"/>
          </a:xfrm>
          <a:prstGeom prst="rect">
            <a:avLst/>
          </a:prstGeom>
          <a:solidFill>
            <a:schemeClr val="bg1"/>
          </a:solidFill>
        </p:spPr>
        <p:txBody>
          <a:bodyPr wrap="square" rtlCol="0">
            <a:spAutoFit/>
          </a:bodyPr>
          <a:lstStyle/>
          <a:p>
            <a:pPr algn="ctr"/>
            <a:endParaRPr lang="en-US" sz="1000" dirty="0"/>
          </a:p>
          <a:p>
            <a:pPr algn="ctr"/>
            <a:r>
              <a:rPr lang="en-US" sz="3200" dirty="0"/>
              <a:t>Joulemeter</a:t>
            </a:r>
          </a:p>
        </p:txBody>
      </p:sp>
    </p:spTree>
    <p:extLst>
      <p:ext uri="{BB962C8B-B14F-4D97-AF65-F5344CB8AC3E}">
        <p14:creationId xmlns:p14="http://schemas.microsoft.com/office/powerpoint/2010/main" val="308095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46C337-7FB7-C24E-9F5D-0B0D54F2A3D4}"/>
              </a:ext>
            </a:extLst>
          </p:cNvPr>
          <p:cNvSpPr/>
          <p:nvPr/>
        </p:nvSpPr>
        <p:spPr>
          <a:xfrm>
            <a:off x="2842707" y="1541913"/>
            <a:ext cx="833883" cy="769441"/>
          </a:xfrm>
          <a:prstGeom prst="rect">
            <a:avLst/>
          </a:prstGeom>
        </p:spPr>
        <p:txBody>
          <a:bodyPr wrap="none">
            <a:spAutoFit/>
          </a:bodyPr>
          <a:lstStyle/>
          <a:p>
            <a:r>
              <a:rPr lang="el-GR" sz="4400" dirty="0">
                <a:latin typeface="Lato"/>
              </a:rPr>
              <a:t>Δ</a:t>
            </a:r>
            <a:r>
              <a:rPr lang="en-GB" sz="4400" dirty="0">
                <a:latin typeface="Lato"/>
              </a:rPr>
              <a:t>E</a:t>
            </a:r>
            <a:endParaRPr lang="en-US" sz="4400" dirty="0"/>
          </a:p>
        </p:txBody>
      </p:sp>
      <p:sp>
        <p:nvSpPr>
          <p:cNvPr id="6" name="Rectangle 5">
            <a:extLst>
              <a:ext uri="{FF2B5EF4-FFF2-40B4-BE49-F238E27FC236}">
                <a16:creationId xmlns:a16="http://schemas.microsoft.com/office/drawing/2014/main" id="{1DF4E7A5-BBAE-7645-96C8-25F627251F7E}"/>
              </a:ext>
            </a:extLst>
          </p:cNvPr>
          <p:cNvSpPr/>
          <p:nvPr/>
        </p:nvSpPr>
        <p:spPr>
          <a:xfrm>
            <a:off x="8720650" y="1533389"/>
            <a:ext cx="1574800" cy="769441"/>
          </a:xfrm>
          <a:prstGeom prst="rect">
            <a:avLst/>
          </a:prstGeom>
        </p:spPr>
        <p:txBody>
          <a:bodyPr wrap="square">
            <a:spAutoFit/>
          </a:bodyPr>
          <a:lstStyle/>
          <a:p>
            <a:r>
              <a:rPr lang="el-GR" sz="4400" dirty="0">
                <a:latin typeface="Lato"/>
              </a:rPr>
              <a:t>Δθ</a:t>
            </a:r>
            <a:endParaRPr lang="en-US" sz="4400" dirty="0"/>
          </a:p>
        </p:txBody>
      </p:sp>
      <p:sp>
        <p:nvSpPr>
          <p:cNvPr id="7" name="TextBox 6">
            <a:extLst>
              <a:ext uri="{FF2B5EF4-FFF2-40B4-BE49-F238E27FC236}">
                <a16:creationId xmlns:a16="http://schemas.microsoft.com/office/drawing/2014/main" id="{C2FB79C2-CA28-0E4E-8211-D1D4EE227354}"/>
              </a:ext>
            </a:extLst>
          </p:cNvPr>
          <p:cNvSpPr txBox="1"/>
          <p:nvPr/>
        </p:nvSpPr>
        <p:spPr>
          <a:xfrm>
            <a:off x="4133419" y="1533388"/>
            <a:ext cx="4152099" cy="769441"/>
          </a:xfrm>
          <a:prstGeom prst="rect">
            <a:avLst/>
          </a:prstGeom>
          <a:noFill/>
        </p:spPr>
        <p:txBody>
          <a:bodyPr wrap="none" rtlCol="0">
            <a:spAutoFit/>
          </a:bodyPr>
          <a:lstStyle/>
          <a:p>
            <a:r>
              <a:rPr lang="en-US" sz="4400" dirty="0"/>
              <a:t>=   m     </a:t>
            </a:r>
            <a:r>
              <a:rPr lang="en-GB" sz="4400" dirty="0"/>
              <a:t>×</a:t>
            </a:r>
            <a:r>
              <a:rPr lang="en-US" sz="4400" dirty="0"/>
              <a:t>     c      </a:t>
            </a:r>
            <a:r>
              <a:rPr lang="en-GB" sz="4400" dirty="0"/>
              <a:t>×</a:t>
            </a:r>
            <a:endParaRPr lang="en-US" sz="4400" dirty="0"/>
          </a:p>
        </p:txBody>
      </p:sp>
      <p:sp>
        <p:nvSpPr>
          <p:cNvPr id="8" name="TextBox 7">
            <a:extLst>
              <a:ext uri="{FF2B5EF4-FFF2-40B4-BE49-F238E27FC236}">
                <a16:creationId xmlns:a16="http://schemas.microsoft.com/office/drawing/2014/main" id="{A681949C-6924-1E46-B83F-B1EBF6CC8C26}"/>
              </a:ext>
            </a:extLst>
          </p:cNvPr>
          <p:cNvSpPr txBox="1"/>
          <p:nvPr/>
        </p:nvSpPr>
        <p:spPr>
          <a:xfrm>
            <a:off x="2049071" y="2875862"/>
            <a:ext cx="2421154" cy="830997"/>
          </a:xfrm>
          <a:prstGeom prst="rect">
            <a:avLst/>
          </a:prstGeom>
          <a:noFill/>
        </p:spPr>
        <p:txBody>
          <a:bodyPr wrap="square" rtlCol="0">
            <a:spAutoFit/>
          </a:bodyPr>
          <a:lstStyle/>
          <a:p>
            <a:pPr algn="ctr"/>
            <a:r>
              <a:rPr lang="en-US" sz="2400" dirty="0"/>
              <a:t>change in thermal energy (J)</a:t>
            </a:r>
          </a:p>
        </p:txBody>
      </p:sp>
      <p:sp>
        <p:nvSpPr>
          <p:cNvPr id="11" name="TextBox 10">
            <a:extLst>
              <a:ext uri="{FF2B5EF4-FFF2-40B4-BE49-F238E27FC236}">
                <a16:creationId xmlns:a16="http://schemas.microsoft.com/office/drawing/2014/main" id="{AC88D5DC-FFEC-DC48-B25E-F0155E9431DD}"/>
              </a:ext>
            </a:extLst>
          </p:cNvPr>
          <p:cNvSpPr txBox="1"/>
          <p:nvPr/>
        </p:nvSpPr>
        <p:spPr>
          <a:xfrm>
            <a:off x="4330729" y="2861268"/>
            <a:ext cx="1574800" cy="830997"/>
          </a:xfrm>
          <a:prstGeom prst="rect">
            <a:avLst/>
          </a:prstGeom>
          <a:noFill/>
        </p:spPr>
        <p:txBody>
          <a:bodyPr wrap="square" rtlCol="0">
            <a:spAutoFit/>
          </a:bodyPr>
          <a:lstStyle/>
          <a:p>
            <a:pPr algn="ctr"/>
            <a:r>
              <a:rPr lang="en-US" sz="2400" dirty="0"/>
              <a:t>mass</a:t>
            </a:r>
          </a:p>
          <a:p>
            <a:pPr algn="ctr"/>
            <a:r>
              <a:rPr lang="en-US" sz="2400" dirty="0"/>
              <a:t>(kg)</a:t>
            </a:r>
          </a:p>
        </p:txBody>
      </p:sp>
      <p:sp>
        <p:nvSpPr>
          <p:cNvPr id="12" name="TextBox 11">
            <a:extLst>
              <a:ext uri="{FF2B5EF4-FFF2-40B4-BE49-F238E27FC236}">
                <a16:creationId xmlns:a16="http://schemas.microsoft.com/office/drawing/2014/main" id="{AC640987-34AF-C34F-9134-345FAAF9A58B}"/>
              </a:ext>
            </a:extLst>
          </p:cNvPr>
          <p:cNvSpPr txBox="1"/>
          <p:nvPr/>
        </p:nvSpPr>
        <p:spPr>
          <a:xfrm>
            <a:off x="5693356" y="2811218"/>
            <a:ext cx="2760566" cy="830997"/>
          </a:xfrm>
          <a:prstGeom prst="rect">
            <a:avLst/>
          </a:prstGeom>
          <a:noFill/>
        </p:spPr>
        <p:txBody>
          <a:bodyPr wrap="square" rtlCol="0">
            <a:spAutoFit/>
          </a:bodyPr>
          <a:lstStyle/>
          <a:p>
            <a:pPr algn="ctr"/>
            <a:r>
              <a:rPr lang="en-US" sz="2400" dirty="0"/>
              <a:t>specific heat capacity (J/kg/°C)</a:t>
            </a:r>
          </a:p>
        </p:txBody>
      </p:sp>
      <p:sp>
        <p:nvSpPr>
          <p:cNvPr id="13" name="TextBox 12">
            <a:extLst>
              <a:ext uri="{FF2B5EF4-FFF2-40B4-BE49-F238E27FC236}">
                <a16:creationId xmlns:a16="http://schemas.microsoft.com/office/drawing/2014/main" id="{6CCF2AB8-626D-7948-9409-F9F26F2E79FB}"/>
              </a:ext>
            </a:extLst>
          </p:cNvPr>
          <p:cNvSpPr txBox="1"/>
          <p:nvPr/>
        </p:nvSpPr>
        <p:spPr>
          <a:xfrm>
            <a:off x="8083312" y="2811218"/>
            <a:ext cx="2089064" cy="830997"/>
          </a:xfrm>
          <a:prstGeom prst="rect">
            <a:avLst/>
          </a:prstGeom>
          <a:noFill/>
        </p:spPr>
        <p:txBody>
          <a:bodyPr wrap="square" rtlCol="0">
            <a:spAutoFit/>
          </a:bodyPr>
          <a:lstStyle/>
          <a:p>
            <a:pPr algn="ctr"/>
            <a:r>
              <a:rPr lang="en-US" sz="2400" dirty="0"/>
              <a:t>temperature change (°C)</a:t>
            </a:r>
          </a:p>
        </p:txBody>
      </p:sp>
      <p:sp>
        <p:nvSpPr>
          <p:cNvPr id="16" name="Down Arrow 15">
            <a:extLst>
              <a:ext uri="{FF2B5EF4-FFF2-40B4-BE49-F238E27FC236}">
                <a16:creationId xmlns:a16="http://schemas.microsoft.com/office/drawing/2014/main" id="{DF66D04E-28CB-1648-BF7E-37C1503938DE}"/>
              </a:ext>
            </a:extLst>
          </p:cNvPr>
          <p:cNvSpPr/>
          <p:nvPr/>
        </p:nvSpPr>
        <p:spPr>
          <a:xfrm rot="10800000">
            <a:off x="3035783" y="2209990"/>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a:extLst>
              <a:ext uri="{FF2B5EF4-FFF2-40B4-BE49-F238E27FC236}">
                <a16:creationId xmlns:a16="http://schemas.microsoft.com/office/drawing/2014/main" id="{010871A6-692A-D34B-9045-A3B03722A217}"/>
              </a:ext>
            </a:extLst>
          </p:cNvPr>
          <p:cNvSpPr/>
          <p:nvPr/>
        </p:nvSpPr>
        <p:spPr>
          <a:xfrm rot="10800000">
            <a:off x="4894262" y="2209990"/>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a:extLst>
              <a:ext uri="{FF2B5EF4-FFF2-40B4-BE49-F238E27FC236}">
                <a16:creationId xmlns:a16="http://schemas.microsoft.com/office/drawing/2014/main" id="{3E32A79B-6ACA-9945-866B-332E3E7BC761}"/>
              </a:ext>
            </a:extLst>
          </p:cNvPr>
          <p:cNvSpPr/>
          <p:nvPr/>
        </p:nvSpPr>
        <p:spPr>
          <a:xfrm rot="10800000">
            <a:off x="6760232" y="2209990"/>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a:extLst>
              <a:ext uri="{FF2B5EF4-FFF2-40B4-BE49-F238E27FC236}">
                <a16:creationId xmlns:a16="http://schemas.microsoft.com/office/drawing/2014/main" id="{C32BA008-36DE-5840-B991-5F3409C0F78C}"/>
              </a:ext>
            </a:extLst>
          </p:cNvPr>
          <p:cNvSpPr/>
          <p:nvPr/>
        </p:nvSpPr>
        <p:spPr>
          <a:xfrm rot="10800000">
            <a:off x="8895216" y="2209989"/>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6BD205-BC12-5341-B790-6EB2BDC4B842}"/>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lumMod val="50000"/>
                  </a:schemeClr>
                </a:solidFill>
                <a:latin typeface="CordiaUPC" panose="020B0304020202020204" pitchFamily="34" charset="-34"/>
                <a:cs typeface="CordiaUPC" panose="020B0304020202020204" pitchFamily="34" charset="-34"/>
              </a:rPr>
              <a:t>Developing Experts All rights reserved © 2021</a:t>
            </a:r>
          </a:p>
        </p:txBody>
      </p:sp>
      <p:sp>
        <p:nvSpPr>
          <p:cNvPr id="21" name="Rectangle 20">
            <a:extLst>
              <a:ext uri="{FF2B5EF4-FFF2-40B4-BE49-F238E27FC236}">
                <a16:creationId xmlns:a16="http://schemas.microsoft.com/office/drawing/2014/main" id="{A3EB7A60-5752-D646-AA3F-D3F94537FA4D}"/>
              </a:ext>
            </a:extLst>
          </p:cNvPr>
          <p:cNvSpPr/>
          <p:nvPr/>
        </p:nvSpPr>
        <p:spPr>
          <a:xfrm>
            <a:off x="813224" y="576075"/>
            <a:ext cx="5931875" cy="1110788"/>
          </a:xfrm>
          <a:prstGeom prst="rect">
            <a:avLst/>
          </a:prstGeom>
        </p:spPr>
        <p:txBody>
          <a:bodyPr vert="horz" lIns="91440" tIns="45720" rIns="91440" bIns="45720" rtlCol="0" anchor="ctr">
            <a:normAutofit/>
          </a:bodyPr>
          <a:lstStyle/>
          <a:p>
            <a:r>
              <a:rPr lang="en-GB" sz="3200" b="1" dirty="0">
                <a:solidFill>
                  <a:srgbClr val="00B0F0"/>
                </a:solidFill>
              </a:rPr>
              <a:t>Explore specific heat capacity</a:t>
            </a:r>
          </a:p>
          <a:p>
            <a:endParaRPr lang="en-GB" sz="3200" b="1" dirty="0">
              <a:solidFill>
                <a:srgbClr val="00B0F0"/>
              </a:solidFill>
            </a:endParaRPr>
          </a:p>
        </p:txBody>
      </p:sp>
      <p:sp>
        <p:nvSpPr>
          <p:cNvPr id="2" name="Rectangle 1">
            <a:extLst>
              <a:ext uri="{FF2B5EF4-FFF2-40B4-BE49-F238E27FC236}">
                <a16:creationId xmlns:a16="http://schemas.microsoft.com/office/drawing/2014/main" id="{4A81B948-F1F6-5244-9E14-92A9A003B7AB}"/>
              </a:ext>
            </a:extLst>
          </p:cNvPr>
          <p:cNvSpPr/>
          <p:nvPr/>
        </p:nvSpPr>
        <p:spPr>
          <a:xfrm>
            <a:off x="3772633" y="5034675"/>
            <a:ext cx="423514" cy="769441"/>
          </a:xfrm>
          <a:prstGeom prst="rect">
            <a:avLst/>
          </a:prstGeom>
        </p:spPr>
        <p:txBody>
          <a:bodyPr wrap="none">
            <a:spAutoFit/>
          </a:bodyPr>
          <a:lstStyle/>
          <a:p>
            <a:r>
              <a:rPr lang="en-US" sz="4400" dirty="0"/>
              <a:t>c</a:t>
            </a:r>
          </a:p>
        </p:txBody>
      </p:sp>
      <p:sp>
        <p:nvSpPr>
          <p:cNvPr id="3" name="Rectangle 2">
            <a:extLst>
              <a:ext uri="{FF2B5EF4-FFF2-40B4-BE49-F238E27FC236}">
                <a16:creationId xmlns:a16="http://schemas.microsoft.com/office/drawing/2014/main" id="{69ACA1CC-7FD7-8544-BEE3-CAEBA5A46D3F}"/>
              </a:ext>
            </a:extLst>
          </p:cNvPr>
          <p:cNvSpPr/>
          <p:nvPr/>
        </p:nvSpPr>
        <p:spPr>
          <a:xfrm>
            <a:off x="4652109" y="5034676"/>
            <a:ext cx="465192" cy="769441"/>
          </a:xfrm>
          <a:prstGeom prst="rect">
            <a:avLst/>
          </a:prstGeom>
        </p:spPr>
        <p:txBody>
          <a:bodyPr wrap="none">
            <a:spAutoFit/>
          </a:bodyPr>
          <a:lstStyle/>
          <a:p>
            <a:r>
              <a:rPr lang="en-US" sz="4400" dirty="0"/>
              <a:t>=</a:t>
            </a:r>
          </a:p>
        </p:txBody>
      </p:sp>
      <p:sp>
        <p:nvSpPr>
          <p:cNvPr id="25" name="Rectangle 24">
            <a:extLst>
              <a:ext uri="{FF2B5EF4-FFF2-40B4-BE49-F238E27FC236}">
                <a16:creationId xmlns:a16="http://schemas.microsoft.com/office/drawing/2014/main" id="{32085A2F-CE73-214D-A4C1-D0EC39C51D5C}"/>
              </a:ext>
            </a:extLst>
          </p:cNvPr>
          <p:cNvSpPr/>
          <p:nvPr/>
        </p:nvSpPr>
        <p:spPr>
          <a:xfrm>
            <a:off x="6038456" y="4679545"/>
            <a:ext cx="833883" cy="769441"/>
          </a:xfrm>
          <a:prstGeom prst="rect">
            <a:avLst/>
          </a:prstGeom>
        </p:spPr>
        <p:txBody>
          <a:bodyPr wrap="none">
            <a:spAutoFit/>
          </a:bodyPr>
          <a:lstStyle/>
          <a:p>
            <a:r>
              <a:rPr lang="el-GR" sz="4400" dirty="0">
                <a:latin typeface="Lato"/>
              </a:rPr>
              <a:t>Δ</a:t>
            </a:r>
            <a:r>
              <a:rPr lang="en-GB" sz="4400" dirty="0">
                <a:latin typeface="Lato"/>
              </a:rPr>
              <a:t>E</a:t>
            </a:r>
            <a:endParaRPr lang="en-US" sz="4400" dirty="0"/>
          </a:p>
        </p:txBody>
      </p:sp>
      <p:cxnSp>
        <p:nvCxnSpPr>
          <p:cNvPr id="26" name="Straight Connector 25">
            <a:extLst>
              <a:ext uri="{FF2B5EF4-FFF2-40B4-BE49-F238E27FC236}">
                <a16:creationId xmlns:a16="http://schemas.microsoft.com/office/drawing/2014/main" id="{D38B23DE-8CB5-3E41-B60C-8D55A9E65869}"/>
              </a:ext>
            </a:extLst>
          </p:cNvPr>
          <p:cNvCxnSpPr>
            <a:cxnSpLocks/>
          </p:cNvCxnSpPr>
          <p:nvPr/>
        </p:nvCxnSpPr>
        <p:spPr>
          <a:xfrm>
            <a:off x="5312325" y="5419395"/>
            <a:ext cx="2445014" cy="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DFEEFB6-58F6-364A-9545-A620C915EC1D}"/>
              </a:ext>
            </a:extLst>
          </p:cNvPr>
          <p:cNvSpPr/>
          <p:nvPr/>
        </p:nvSpPr>
        <p:spPr>
          <a:xfrm>
            <a:off x="5278698" y="5478574"/>
            <a:ext cx="2533066" cy="769441"/>
          </a:xfrm>
          <a:prstGeom prst="rect">
            <a:avLst/>
          </a:prstGeom>
        </p:spPr>
        <p:txBody>
          <a:bodyPr wrap="none">
            <a:spAutoFit/>
          </a:bodyPr>
          <a:lstStyle/>
          <a:p>
            <a:r>
              <a:rPr lang="en-US" sz="4400" dirty="0"/>
              <a:t>m    </a:t>
            </a:r>
            <a:r>
              <a:rPr lang="en-GB" sz="4400" dirty="0"/>
              <a:t>×</a:t>
            </a:r>
            <a:r>
              <a:rPr lang="en-US" sz="4400" dirty="0"/>
              <a:t>   </a:t>
            </a:r>
            <a:r>
              <a:rPr lang="el-GR" sz="4400" dirty="0">
                <a:latin typeface="Lato"/>
              </a:rPr>
              <a:t>Δθ</a:t>
            </a:r>
            <a:endParaRPr lang="en-US" sz="4400" dirty="0"/>
          </a:p>
        </p:txBody>
      </p:sp>
      <p:sp>
        <p:nvSpPr>
          <p:cNvPr id="14" name="TextBox 13">
            <a:extLst>
              <a:ext uri="{FF2B5EF4-FFF2-40B4-BE49-F238E27FC236}">
                <a16:creationId xmlns:a16="http://schemas.microsoft.com/office/drawing/2014/main" id="{3B681DCE-3F7B-29FF-5831-0A2F984FF1DE}"/>
              </a:ext>
            </a:extLst>
          </p:cNvPr>
          <p:cNvSpPr txBox="1"/>
          <p:nvPr/>
        </p:nvSpPr>
        <p:spPr>
          <a:xfrm>
            <a:off x="2165466" y="3982138"/>
            <a:ext cx="8298554" cy="523220"/>
          </a:xfrm>
          <a:prstGeom prst="rect">
            <a:avLst/>
          </a:prstGeom>
          <a:noFill/>
        </p:spPr>
        <p:txBody>
          <a:bodyPr wrap="none" rtlCol="0">
            <a:spAutoFit/>
          </a:bodyPr>
          <a:lstStyle/>
          <a:p>
            <a:r>
              <a:rPr lang="en-US" sz="2800" dirty="0"/>
              <a:t>We can rearrange this equation to make ‘c’ the subject: </a:t>
            </a:r>
          </a:p>
        </p:txBody>
      </p:sp>
    </p:spTree>
    <p:extLst>
      <p:ext uri="{BB962C8B-B14F-4D97-AF65-F5344CB8AC3E}">
        <p14:creationId xmlns:p14="http://schemas.microsoft.com/office/powerpoint/2010/main" val="93805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06BD205-BC12-5341-B790-6EB2BDC4B842}"/>
              </a:ext>
            </a:extLst>
          </p:cNvPr>
          <p:cNvSpPr txBox="1"/>
          <p:nvPr/>
        </p:nvSpPr>
        <p:spPr>
          <a:xfrm>
            <a:off x="5226144" y="6596390"/>
            <a:ext cx="2177199" cy="261610"/>
          </a:xfrm>
          <a:prstGeom prst="rect">
            <a:avLst/>
          </a:prstGeom>
          <a:noFill/>
        </p:spPr>
        <p:txBody>
          <a:bodyPr wrap="square" rtlCol="0">
            <a:spAutoFit/>
          </a:bodyPr>
          <a:lstStyle/>
          <a:p>
            <a:pPr>
              <a:spcAft>
                <a:spcPts val="600"/>
              </a:spcAft>
            </a:pPr>
            <a:r>
              <a:rPr lang="en-US" sz="1100" dirty="0">
                <a:solidFill>
                  <a:schemeClr val="bg1">
                    <a:lumMod val="50000"/>
                  </a:schemeClr>
                </a:solidFill>
                <a:latin typeface="CordiaUPC" panose="020B0304020202020204" pitchFamily="34" charset="-34"/>
                <a:cs typeface="CordiaUPC" panose="020B0304020202020204" pitchFamily="34" charset="-34"/>
              </a:rPr>
              <a:t>Developing Experts All rights reserved © 2021</a:t>
            </a:r>
          </a:p>
        </p:txBody>
      </p:sp>
      <p:sp>
        <p:nvSpPr>
          <p:cNvPr id="9" name="Rectangle 8">
            <a:extLst>
              <a:ext uri="{FF2B5EF4-FFF2-40B4-BE49-F238E27FC236}">
                <a16:creationId xmlns:a16="http://schemas.microsoft.com/office/drawing/2014/main" id="{E352F659-A9F7-9645-B098-88FBF9DD283A}"/>
              </a:ext>
            </a:extLst>
          </p:cNvPr>
          <p:cNvSpPr/>
          <p:nvPr/>
        </p:nvSpPr>
        <p:spPr>
          <a:xfrm>
            <a:off x="706435" y="642586"/>
            <a:ext cx="10664041" cy="1200329"/>
          </a:xfrm>
          <a:prstGeom prst="rect">
            <a:avLst/>
          </a:prstGeom>
        </p:spPr>
        <p:txBody>
          <a:bodyPr wrap="square">
            <a:spAutoFit/>
          </a:bodyPr>
          <a:lstStyle/>
          <a:p>
            <a:pPr algn="ctr"/>
            <a:r>
              <a:rPr lang="en-GB" sz="2400" dirty="0">
                <a:solidFill>
                  <a:srgbClr val="333333"/>
                </a:solidFill>
                <a:latin typeface="proxima-soft"/>
              </a:rPr>
              <a:t>0.95 kilograms of oil was heated from 20 degrees Celsius to 75 degrees Celsius. 87,258 joules of electrical energy passed into the immersion heater. </a:t>
            </a:r>
          </a:p>
          <a:p>
            <a:pPr algn="ctr"/>
            <a:r>
              <a:rPr lang="en-GB" sz="2400" dirty="0">
                <a:solidFill>
                  <a:srgbClr val="333333"/>
                </a:solidFill>
                <a:latin typeface="proxima-soft"/>
              </a:rPr>
              <a:t>Calculate the specific heat capacity of the oil.</a:t>
            </a:r>
            <a:endParaRPr lang="en-US" sz="2400" dirty="0"/>
          </a:p>
        </p:txBody>
      </p:sp>
      <p:sp>
        <p:nvSpPr>
          <p:cNvPr id="4" name="TextBox 3">
            <a:extLst>
              <a:ext uri="{FF2B5EF4-FFF2-40B4-BE49-F238E27FC236}">
                <a16:creationId xmlns:a16="http://schemas.microsoft.com/office/drawing/2014/main" id="{69F3BAF5-868A-D6BD-5154-92E8AE7C2632}"/>
              </a:ext>
            </a:extLst>
          </p:cNvPr>
          <p:cNvSpPr txBox="1"/>
          <p:nvPr/>
        </p:nvSpPr>
        <p:spPr>
          <a:xfrm>
            <a:off x="3082834" y="3565947"/>
            <a:ext cx="1820379" cy="1200329"/>
          </a:xfrm>
          <a:prstGeom prst="rect">
            <a:avLst/>
          </a:prstGeom>
          <a:noFill/>
        </p:spPr>
        <p:txBody>
          <a:bodyPr wrap="square" rtlCol="0">
            <a:spAutoFit/>
          </a:bodyPr>
          <a:lstStyle/>
          <a:p>
            <a:pPr algn="ctr"/>
            <a:r>
              <a:rPr lang="en-US" sz="2400" dirty="0"/>
              <a:t>specific heat capacity (J/kg/°C)</a:t>
            </a:r>
          </a:p>
        </p:txBody>
      </p:sp>
      <p:sp>
        <p:nvSpPr>
          <p:cNvPr id="7" name="Rectangle 6">
            <a:extLst>
              <a:ext uri="{FF2B5EF4-FFF2-40B4-BE49-F238E27FC236}">
                <a16:creationId xmlns:a16="http://schemas.microsoft.com/office/drawing/2014/main" id="{28EBBEE9-5976-0D2B-D1E0-A87BDB00F51C}"/>
              </a:ext>
            </a:extLst>
          </p:cNvPr>
          <p:cNvSpPr/>
          <p:nvPr/>
        </p:nvSpPr>
        <p:spPr>
          <a:xfrm>
            <a:off x="3781267" y="2856953"/>
            <a:ext cx="423514" cy="769441"/>
          </a:xfrm>
          <a:prstGeom prst="rect">
            <a:avLst/>
          </a:prstGeom>
        </p:spPr>
        <p:txBody>
          <a:bodyPr wrap="none">
            <a:spAutoFit/>
          </a:bodyPr>
          <a:lstStyle/>
          <a:p>
            <a:r>
              <a:rPr lang="en-US" sz="4400" dirty="0"/>
              <a:t>c</a:t>
            </a:r>
          </a:p>
        </p:txBody>
      </p:sp>
      <p:sp>
        <p:nvSpPr>
          <p:cNvPr id="8" name="Rectangle 7">
            <a:extLst>
              <a:ext uri="{FF2B5EF4-FFF2-40B4-BE49-F238E27FC236}">
                <a16:creationId xmlns:a16="http://schemas.microsoft.com/office/drawing/2014/main" id="{1A19D744-83E0-5D64-87A1-1B35FA7BFF0B}"/>
              </a:ext>
            </a:extLst>
          </p:cNvPr>
          <p:cNvSpPr/>
          <p:nvPr/>
        </p:nvSpPr>
        <p:spPr>
          <a:xfrm>
            <a:off x="4660743" y="2856954"/>
            <a:ext cx="465192" cy="769441"/>
          </a:xfrm>
          <a:prstGeom prst="rect">
            <a:avLst/>
          </a:prstGeom>
        </p:spPr>
        <p:txBody>
          <a:bodyPr wrap="none">
            <a:spAutoFit/>
          </a:bodyPr>
          <a:lstStyle/>
          <a:p>
            <a:r>
              <a:rPr lang="en-US" sz="4400" dirty="0"/>
              <a:t>=</a:t>
            </a:r>
          </a:p>
        </p:txBody>
      </p:sp>
      <p:sp>
        <p:nvSpPr>
          <p:cNvPr id="10" name="Rectangle 9">
            <a:extLst>
              <a:ext uri="{FF2B5EF4-FFF2-40B4-BE49-F238E27FC236}">
                <a16:creationId xmlns:a16="http://schemas.microsoft.com/office/drawing/2014/main" id="{498C6BC3-54AD-D133-60FE-8FF62FB89EE5}"/>
              </a:ext>
            </a:extLst>
          </p:cNvPr>
          <p:cNvSpPr/>
          <p:nvPr/>
        </p:nvSpPr>
        <p:spPr>
          <a:xfrm>
            <a:off x="6047090" y="2501823"/>
            <a:ext cx="833883" cy="769441"/>
          </a:xfrm>
          <a:prstGeom prst="rect">
            <a:avLst/>
          </a:prstGeom>
        </p:spPr>
        <p:txBody>
          <a:bodyPr wrap="none">
            <a:spAutoFit/>
          </a:bodyPr>
          <a:lstStyle/>
          <a:p>
            <a:r>
              <a:rPr lang="el-GR" sz="4400" dirty="0">
                <a:latin typeface="Lato"/>
              </a:rPr>
              <a:t>Δ</a:t>
            </a:r>
            <a:r>
              <a:rPr lang="en-GB" sz="4400" dirty="0">
                <a:latin typeface="Lato"/>
              </a:rPr>
              <a:t>E</a:t>
            </a:r>
            <a:endParaRPr lang="en-US" sz="4400" dirty="0"/>
          </a:p>
        </p:txBody>
      </p:sp>
      <p:cxnSp>
        <p:nvCxnSpPr>
          <p:cNvPr id="11" name="Straight Connector 10">
            <a:extLst>
              <a:ext uri="{FF2B5EF4-FFF2-40B4-BE49-F238E27FC236}">
                <a16:creationId xmlns:a16="http://schemas.microsoft.com/office/drawing/2014/main" id="{9F672566-D5B6-4E9E-025D-0B4EBAE1FD11}"/>
              </a:ext>
            </a:extLst>
          </p:cNvPr>
          <p:cNvCxnSpPr>
            <a:cxnSpLocks/>
          </p:cNvCxnSpPr>
          <p:nvPr/>
        </p:nvCxnSpPr>
        <p:spPr>
          <a:xfrm>
            <a:off x="5226144" y="3241675"/>
            <a:ext cx="2599989"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B379236-C856-F223-FA44-6355FD8E8D73}"/>
              </a:ext>
            </a:extLst>
          </p:cNvPr>
          <p:cNvSpPr/>
          <p:nvPr/>
        </p:nvSpPr>
        <p:spPr>
          <a:xfrm>
            <a:off x="5287332" y="3300852"/>
            <a:ext cx="2404826" cy="769441"/>
          </a:xfrm>
          <a:prstGeom prst="rect">
            <a:avLst/>
          </a:prstGeom>
        </p:spPr>
        <p:txBody>
          <a:bodyPr wrap="none">
            <a:spAutoFit/>
          </a:bodyPr>
          <a:lstStyle/>
          <a:p>
            <a:r>
              <a:rPr lang="en-US" sz="4400" dirty="0"/>
              <a:t>m   </a:t>
            </a:r>
            <a:r>
              <a:rPr lang="en-GB" sz="4400" dirty="0"/>
              <a:t>×</a:t>
            </a:r>
            <a:r>
              <a:rPr lang="en-US" sz="4400" dirty="0"/>
              <a:t>   </a:t>
            </a:r>
            <a:r>
              <a:rPr lang="el-GR" sz="4400" dirty="0">
                <a:latin typeface="Lato"/>
              </a:rPr>
              <a:t>Δθ</a:t>
            </a:r>
            <a:endParaRPr lang="en-US" sz="4400" dirty="0"/>
          </a:p>
        </p:txBody>
      </p:sp>
      <p:sp>
        <p:nvSpPr>
          <p:cNvPr id="13" name="TextBox 12">
            <a:extLst>
              <a:ext uri="{FF2B5EF4-FFF2-40B4-BE49-F238E27FC236}">
                <a16:creationId xmlns:a16="http://schemas.microsoft.com/office/drawing/2014/main" id="{63E81A43-7E0D-2945-DE91-A4FB44D37DFD}"/>
              </a:ext>
            </a:extLst>
          </p:cNvPr>
          <p:cNvSpPr txBox="1"/>
          <p:nvPr/>
        </p:nvSpPr>
        <p:spPr>
          <a:xfrm>
            <a:off x="4817587" y="4530068"/>
            <a:ext cx="1574800" cy="830997"/>
          </a:xfrm>
          <a:prstGeom prst="rect">
            <a:avLst/>
          </a:prstGeom>
          <a:noFill/>
        </p:spPr>
        <p:txBody>
          <a:bodyPr wrap="square" rtlCol="0">
            <a:spAutoFit/>
          </a:bodyPr>
          <a:lstStyle/>
          <a:p>
            <a:pPr algn="ctr"/>
            <a:r>
              <a:rPr lang="en-US" sz="2400" dirty="0"/>
              <a:t>mass</a:t>
            </a:r>
          </a:p>
          <a:p>
            <a:pPr algn="ctr"/>
            <a:r>
              <a:rPr lang="en-US" sz="2400" dirty="0"/>
              <a:t>(kg)</a:t>
            </a:r>
          </a:p>
        </p:txBody>
      </p:sp>
      <p:sp>
        <p:nvSpPr>
          <p:cNvPr id="14" name="Down Arrow 13">
            <a:extLst>
              <a:ext uri="{FF2B5EF4-FFF2-40B4-BE49-F238E27FC236}">
                <a16:creationId xmlns:a16="http://schemas.microsoft.com/office/drawing/2014/main" id="{1E1E7E9A-82C4-0022-6E01-AE92A9794B79}"/>
              </a:ext>
            </a:extLst>
          </p:cNvPr>
          <p:cNvSpPr/>
          <p:nvPr/>
        </p:nvSpPr>
        <p:spPr>
          <a:xfrm rot="10800000">
            <a:off x="5381120" y="3936873"/>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E40CC9E-E7A1-FF8A-743D-54F22D2015A1}"/>
              </a:ext>
            </a:extLst>
          </p:cNvPr>
          <p:cNvSpPr txBox="1"/>
          <p:nvPr/>
        </p:nvSpPr>
        <p:spPr>
          <a:xfrm>
            <a:off x="6104634" y="4509938"/>
            <a:ext cx="2089064" cy="830997"/>
          </a:xfrm>
          <a:prstGeom prst="rect">
            <a:avLst/>
          </a:prstGeom>
          <a:noFill/>
        </p:spPr>
        <p:txBody>
          <a:bodyPr wrap="square" rtlCol="0">
            <a:spAutoFit/>
          </a:bodyPr>
          <a:lstStyle/>
          <a:p>
            <a:pPr algn="ctr"/>
            <a:r>
              <a:rPr lang="en-US" sz="2400" dirty="0"/>
              <a:t>temperature change (°C)</a:t>
            </a:r>
          </a:p>
        </p:txBody>
      </p:sp>
      <p:sp>
        <p:nvSpPr>
          <p:cNvPr id="17" name="Down Arrow 16">
            <a:extLst>
              <a:ext uri="{FF2B5EF4-FFF2-40B4-BE49-F238E27FC236}">
                <a16:creationId xmlns:a16="http://schemas.microsoft.com/office/drawing/2014/main" id="{A1B3F0B2-25B4-9CD2-3732-1DC58D14DB5F}"/>
              </a:ext>
            </a:extLst>
          </p:cNvPr>
          <p:cNvSpPr/>
          <p:nvPr/>
        </p:nvSpPr>
        <p:spPr>
          <a:xfrm rot="10800000">
            <a:off x="6916538" y="3908709"/>
            <a:ext cx="447734" cy="593195"/>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9956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3416</TotalTime>
  <Words>688</Words>
  <Application>Microsoft Macintosh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CordiaUPC</vt:lpstr>
      <vt:lpstr>Lato</vt:lpstr>
      <vt:lpstr>proxima-soft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Mintey</dc:creator>
  <cp:lastModifiedBy>Sarah Mintey</cp:lastModifiedBy>
  <cp:revision>198</cp:revision>
  <dcterms:created xsi:type="dcterms:W3CDTF">2021-05-21T15:41:32Z</dcterms:created>
  <dcterms:modified xsi:type="dcterms:W3CDTF">2022-08-25T14:39:01Z</dcterms:modified>
</cp:coreProperties>
</file>