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D4D6"/>
    <a:srgbClr val="00D4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43"/>
    <p:restoredTop sz="95915"/>
  </p:normalViewPr>
  <p:slideViewPr>
    <p:cSldViewPr snapToGrid="0" snapToObjects="1">
      <p:cViewPr>
        <p:scale>
          <a:sx n="130" d="100"/>
          <a:sy n="130" d="100"/>
        </p:scale>
        <p:origin x="1032" y="-3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6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7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7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5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5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8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93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9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00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8101B3F-8539-1144-B88A-9B4336C78CC6}"/>
              </a:ext>
            </a:extLst>
          </p:cNvPr>
          <p:cNvSpPr/>
          <p:nvPr userDrawn="1"/>
        </p:nvSpPr>
        <p:spPr>
          <a:xfrm>
            <a:off x="0" y="1"/>
            <a:ext cx="6858000" cy="1062318"/>
          </a:xfrm>
          <a:prstGeom prst="rect">
            <a:avLst/>
          </a:prstGeom>
          <a:solidFill>
            <a:srgbClr val="38D4D6"/>
          </a:solidFill>
          <a:ln>
            <a:solidFill>
              <a:srgbClr val="00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010129C-DE21-8048-81CD-0A17E3F06791}"/>
              </a:ext>
            </a:extLst>
          </p:cNvPr>
          <p:cNvSpPr/>
          <p:nvPr userDrawn="1"/>
        </p:nvSpPr>
        <p:spPr>
          <a:xfrm>
            <a:off x="0" y="9624786"/>
            <a:ext cx="6858000" cy="3053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4E2C-4581-EF49-9C59-5E7D689C4CEB}" type="datetimeFigureOut">
              <a:rPr lang="en-US" smtClean="0"/>
              <a:t>8/14/22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F21B2FE-2CB9-314D-86D8-D78318E2AD4F}"/>
              </a:ext>
            </a:extLst>
          </p:cNvPr>
          <p:cNvSpPr/>
          <p:nvPr userDrawn="1"/>
        </p:nvSpPr>
        <p:spPr>
          <a:xfrm>
            <a:off x="170690" y="1216149"/>
            <a:ext cx="6503172" cy="8266803"/>
          </a:xfrm>
          <a:prstGeom prst="roundRect">
            <a:avLst>
              <a:gd name="adj" fmla="val 2594"/>
            </a:avLst>
          </a:prstGeom>
          <a:noFill/>
          <a:ln w="28575">
            <a:solidFill>
              <a:srgbClr val="38D4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E394C-4933-7D42-AA73-05696ACF4D0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1B44A78-DEC5-D24C-B5BF-AE444B4AF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biLevel thresh="50000"/>
          </a:blip>
          <a:srcRect r="67643"/>
          <a:stretch/>
        </p:blipFill>
        <p:spPr>
          <a:xfrm>
            <a:off x="170690" y="162670"/>
            <a:ext cx="751977" cy="717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DE91AF0-48A0-D047-A478-E61BE7191FA9}"/>
              </a:ext>
            </a:extLst>
          </p:cNvPr>
          <p:cNvSpPr/>
          <p:nvPr userDrawn="1"/>
        </p:nvSpPr>
        <p:spPr>
          <a:xfrm>
            <a:off x="1093357" y="177564"/>
            <a:ext cx="5580506" cy="717631"/>
          </a:xfrm>
          <a:prstGeom prst="round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B21BA9-0A97-A348-AD97-78CE6F2E44F2}"/>
              </a:ext>
            </a:extLst>
          </p:cNvPr>
          <p:cNvGrpSpPr/>
          <p:nvPr userDrawn="1"/>
        </p:nvGrpSpPr>
        <p:grpSpPr>
          <a:xfrm>
            <a:off x="529022" y="970622"/>
            <a:ext cx="382946" cy="382526"/>
            <a:chOff x="1761370" y="3168673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6D1F272-9FB9-994A-86A7-2586DB1F8517}"/>
                </a:ext>
              </a:extLst>
            </p:cNvPr>
            <p:cNvSpPr/>
            <p:nvPr/>
          </p:nvSpPr>
          <p:spPr>
            <a:xfrm>
              <a:off x="1790881" y="3195510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Doughnut 20">
              <a:extLst>
                <a:ext uri="{FF2B5EF4-FFF2-40B4-BE49-F238E27FC236}">
                  <a16:creationId xmlns:a16="http://schemas.microsoft.com/office/drawing/2014/main" id="{26E2CF78-6189-244B-98DA-66095B80B1F2}"/>
                </a:ext>
              </a:extLst>
            </p:cNvPr>
            <p:cNvSpPr/>
            <p:nvPr/>
          </p:nvSpPr>
          <p:spPr>
            <a:xfrm>
              <a:off x="1761370" y="3168673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3AC6786D-CD08-804C-A834-BF1D845C4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858226" y="3303380"/>
              <a:ext cx="586284" cy="49262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5F4D00-67D5-6142-8955-53027972366A}"/>
              </a:ext>
            </a:extLst>
          </p:cNvPr>
          <p:cNvGrpSpPr/>
          <p:nvPr userDrawn="1"/>
        </p:nvGrpSpPr>
        <p:grpSpPr>
          <a:xfrm>
            <a:off x="958811" y="753404"/>
            <a:ext cx="651649" cy="631333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A1D92D5-ACCE-F14E-91FD-5A28E8C4F33D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Doughnut 24">
              <a:extLst>
                <a:ext uri="{FF2B5EF4-FFF2-40B4-BE49-F238E27FC236}">
                  <a16:creationId xmlns:a16="http://schemas.microsoft.com/office/drawing/2014/main" id="{E5A5648D-D0B1-D844-B1DB-FF9FC27347F8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26" name="Picture 25" descr="Icon&#10;&#10;Description automatically generated">
              <a:extLst>
                <a:ext uri="{FF2B5EF4-FFF2-40B4-BE49-F238E27FC236}">
                  <a16:creationId xmlns:a16="http://schemas.microsoft.com/office/drawing/2014/main" id="{6F28909D-5650-7D48-B3DB-BB3D89F55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E2CF8D-FD41-784C-B0A5-4E0CE4FC588D}"/>
              </a:ext>
            </a:extLst>
          </p:cNvPr>
          <p:cNvGrpSpPr/>
          <p:nvPr userDrawn="1"/>
        </p:nvGrpSpPr>
        <p:grpSpPr>
          <a:xfrm>
            <a:off x="1694319" y="632875"/>
            <a:ext cx="544625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4BFAE7E-54AE-6D42-8661-82A5CC0DE0CC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Doughnut 29">
              <a:extLst>
                <a:ext uri="{FF2B5EF4-FFF2-40B4-BE49-F238E27FC236}">
                  <a16:creationId xmlns:a16="http://schemas.microsoft.com/office/drawing/2014/main" id="{B8B9F8CD-EC84-B449-99AD-75067294D428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1" name="Picture 30" descr="Icon&#10;&#10;Description automatically generated">
              <a:extLst>
                <a:ext uri="{FF2B5EF4-FFF2-40B4-BE49-F238E27FC236}">
                  <a16:creationId xmlns:a16="http://schemas.microsoft.com/office/drawing/2014/main" id="{DEE8E5FB-B26A-4841-BC98-C868BDFB8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D8A33FB-C49C-6A49-8591-7859D49173CA}"/>
              </a:ext>
            </a:extLst>
          </p:cNvPr>
          <p:cNvGrpSpPr/>
          <p:nvPr userDrawn="1"/>
        </p:nvGrpSpPr>
        <p:grpSpPr>
          <a:xfrm>
            <a:off x="2308049" y="743153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649D984-31B6-994E-AA35-D29D42209B2A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Doughnut 33">
              <a:extLst>
                <a:ext uri="{FF2B5EF4-FFF2-40B4-BE49-F238E27FC236}">
                  <a16:creationId xmlns:a16="http://schemas.microsoft.com/office/drawing/2014/main" id="{C38F7472-BFC1-974C-B509-AEA999D6AF1F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5" name="Picture 34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6C4233D9-51DE-2643-9552-EE55E78B5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6B950D6-C76F-7E4F-B476-5B5EA107CF93}"/>
              </a:ext>
            </a:extLst>
          </p:cNvPr>
          <p:cNvGrpSpPr/>
          <p:nvPr userDrawn="1"/>
        </p:nvGrpSpPr>
        <p:grpSpPr>
          <a:xfrm>
            <a:off x="2954801" y="632875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D7C4E6C-B1CD-A54C-A14D-61C32B6C3C19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Doughnut 37">
              <a:extLst>
                <a:ext uri="{FF2B5EF4-FFF2-40B4-BE49-F238E27FC236}">
                  <a16:creationId xmlns:a16="http://schemas.microsoft.com/office/drawing/2014/main" id="{18164CD0-6C49-B540-8BB6-57599C3AB6AB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4928C1B4-5D8C-4A40-A782-7C76604F9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A745CA7-2FAE-A74B-B836-F213D3AB0288}"/>
              </a:ext>
            </a:extLst>
          </p:cNvPr>
          <p:cNvGrpSpPr/>
          <p:nvPr userDrawn="1"/>
        </p:nvGrpSpPr>
        <p:grpSpPr>
          <a:xfrm>
            <a:off x="3566338" y="803603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2292627-70BA-9D4E-B3C4-D98880050930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Doughnut 41">
              <a:extLst>
                <a:ext uri="{FF2B5EF4-FFF2-40B4-BE49-F238E27FC236}">
                  <a16:creationId xmlns:a16="http://schemas.microsoft.com/office/drawing/2014/main" id="{3B92D7D0-ABEC-7340-B99B-D47F7AF193E6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3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711159AB-C0F0-C84D-9F8C-317BAD5BBD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6C736AC-61D9-B149-AD8A-260AA4BF14C7}"/>
              </a:ext>
            </a:extLst>
          </p:cNvPr>
          <p:cNvGrpSpPr/>
          <p:nvPr userDrawn="1"/>
        </p:nvGrpSpPr>
        <p:grpSpPr>
          <a:xfrm>
            <a:off x="4107579" y="78610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24DBF84-3E25-8543-848C-FC29AFA98D39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Doughnut 45">
              <a:extLst>
                <a:ext uri="{FF2B5EF4-FFF2-40B4-BE49-F238E27FC236}">
                  <a16:creationId xmlns:a16="http://schemas.microsoft.com/office/drawing/2014/main" id="{C4FF9713-19EB-0648-ADE9-B4E3B88D8434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47" name="Picture 78" descr="icon_pawCross - Riverside Veterinary Hospital">
              <a:extLst>
                <a:ext uri="{FF2B5EF4-FFF2-40B4-BE49-F238E27FC236}">
                  <a16:creationId xmlns:a16="http://schemas.microsoft.com/office/drawing/2014/main" id="{23DF445E-363A-8342-8D88-1E753AC177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71313CC-6D2C-7A4A-B20B-5A83695C3418}"/>
              </a:ext>
            </a:extLst>
          </p:cNvPr>
          <p:cNvGrpSpPr/>
          <p:nvPr userDrawn="1"/>
        </p:nvGrpSpPr>
        <p:grpSpPr>
          <a:xfrm>
            <a:off x="109492" y="9104209"/>
            <a:ext cx="751977" cy="717630"/>
            <a:chOff x="964200" y="171738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0E01630-E2F5-174B-83DF-537A81900714}"/>
                </a:ext>
              </a:extLst>
            </p:cNvPr>
            <p:cNvSpPr/>
            <p:nvPr/>
          </p:nvSpPr>
          <p:spPr>
            <a:xfrm>
              <a:off x="993711" y="174421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Doughnut 50">
              <a:extLst>
                <a:ext uri="{FF2B5EF4-FFF2-40B4-BE49-F238E27FC236}">
                  <a16:creationId xmlns:a16="http://schemas.microsoft.com/office/drawing/2014/main" id="{6FAB542D-0C59-0244-AD6A-01244F888810}"/>
                </a:ext>
              </a:extLst>
            </p:cNvPr>
            <p:cNvSpPr/>
            <p:nvPr/>
          </p:nvSpPr>
          <p:spPr>
            <a:xfrm>
              <a:off x="964200" y="171738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2" name="Picture 51" descr="Icon&#10;&#10;Description automatically generated">
              <a:extLst>
                <a:ext uri="{FF2B5EF4-FFF2-40B4-BE49-F238E27FC236}">
                  <a16:creationId xmlns:a16="http://schemas.microsoft.com/office/drawing/2014/main" id="{3DBB897D-8E00-3547-8E8F-78D872CBB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biLevel thresh="25000"/>
            </a:blip>
            <a:stretch>
              <a:fillRect/>
            </a:stretch>
          </p:blipFill>
          <p:spPr>
            <a:xfrm>
              <a:off x="1090624" y="1850961"/>
              <a:ext cx="516096" cy="36541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FEB5046-EEC0-944C-9FA3-917ABACF70E9}"/>
              </a:ext>
            </a:extLst>
          </p:cNvPr>
          <p:cNvGrpSpPr/>
          <p:nvPr userDrawn="1"/>
        </p:nvGrpSpPr>
        <p:grpSpPr>
          <a:xfrm>
            <a:off x="931352" y="9222966"/>
            <a:ext cx="553044" cy="523220"/>
            <a:chOff x="992741" y="2082272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6C2748E-7EDF-0045-9934-269FE6BD51FF}"/>
                </a:ext>
              </a:extLst>
            </p:cNvPr>
            <p:cNvSpPr/>
            <p:nvPr/>
          </p:nvSpPr>
          <p:spPr>
            <a:xfrm>
              <a:off x="1022252" y="2109109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Doughnut 54">
              <a:extLst>
                <a:ext uri="{FF2B5EF4-FFF2-40B4-BE49-F238E27FC236}">
                  <a16:creationId xmlns:a16="http://schemas.microsoft.com/office/drawing/2014/main" id="{7AC17B1C-19BC-8E4D-99BD-B4A87386FAAB}"/>
                </a:ext>
              </a:extLst>
            </p:cNvPr>
            <p:cNvSpPr/>
            <p:nvPr/>
          </p:nvSpPr>
          <p:spPr>
            <a:xfrm>
              <a:off x="992741" y="2082272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56" name="Picture 55" descr="Icon&#10;&#10;Description automatically generated">
              <a:extLst>
                <a:ext uri="{FF2B5EF4-FFF2-40B4-BE49-F238E27FC236}">
                  <a16:creationId xmlns:a16="http://schemas.microsoft.com/office/drawing/2014/main" id="{B400A263-037C-DF49-B3F9-733759DE7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24027" y="2244941"/>
              <a:ext cx="489403" cy="340202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A07BC49-9362-AA4A-AE67-2FDF02A72B8D}"/>
              </a:ext>
            </a:extLst>
          </p:cNvPr>
          <p:cNvGrpSpPr/>
          <p:nvPr userDrawn="1"/>
        </p:nvGrpSpPr>
        <p:grpSpPr>
          <a:xfrm>
            <a:off x="1517966" y="9116399"/>
            <a:ext cx="583454" cy="651836"/>
            <a:chOff x="2217067" y="1917395"/>
            <a:chExt cx="761257" cy="80709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50BBAF5-B41A-6041-B20B-4B622F87C611}"/>
                </a:ext>
              </a:extLst>
            </p:cNvPr>
            <p:cNvSpPr/>
            <p:nvPr/>
          </p:nvSpPr>
          <p:spPr>
            <a:xfrm>
              <a:off x="2255858" y="1981892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Doughnut 58">
              <a:extLst>
                <a:ext uri="{FF2B5EF4-FFF2-40B4-BE49-F238E27FC236}">
                  <a16:creationId xmlns:a16="http://schemas.microsoft.com/office/drawing/2014/main" id="{C4E069AB-60AB-7D47-9712-C57C7A64C4C7}"/>
                </a:ext>
              </a:extLst>
            </p:cNvPr>
            <p:cNvSpPr/>
            <p:nvPr/>
          </p:nvSpPr>
          <p:spPr>
            <a:xfrm>
              <a:off x="2226347" y="1955055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0" name="Picture 59" descr="A white windmill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A61B35EC-716F-434A-9357-5E4FEB90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biLevel thresh="25000"/>
            </a:blip>
            <a:stretch>
              <a:fillRect/>
            </a:stretch>
          </p:blipFill>
          <p:spPr>
            <a:xfrm>
              <a:off x="2217067" y="1917395"/>
              <a:ext cx="751977" cy="80709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4BF47A7-49ED-8942-975A-E47E4F6A71D4}"/>
              </a:ext>
            </a:extLst>
          </p:cNvPr>
          <p:cNvGrpSpPr/>
          <p:nvPr userDrawn="1"/>
        </p:nvGrpSpPr>
        <p:grpSpPr>
          <a:xfrm>
            <a:off x="2185670" y="9271144"/>
            <a:ext cx="549161" cy="523220"/>
            <a:chOff x="2954801" y="632875"/>
            <a:chExt cx="549161" cy="52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D5D9284-249C-4149-A070-DE30F1170136}"/>
                </a:ext>
              </a:extLst>
            </p:cNvPr>
            <p:cNvSpPr/>
            <p:nvPr/>
          </p:nvSpPr>
          <p:spPr>
            <a:xfrm>
              <a:off x="2976353" y="652442"/>
              <a:ext cx="510880" cy="48408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Doughnut 62">
              <a:extLst>
                <a:ext uri="{FF2B5EF4-FFF2-40B4-BE49-F238E27FC236}">
                  <a16:creationId xmlns:a16="http://schemas.microsoft.com/office/drawing/2014/main" id="{2F2A9C05-4F65-5D4B-AF5A-8A7532412364}"/>
                </a:ext>
              </a:extLst>
            </p:cNvPr>
            <p:cNvSpPr/>
            <p:nvPr/>
          </p:nvSpPr>
          <p:spPr>
            <a:xfrm>
              <a:off x="2954801" y="632875"/>
              <a:ext cx="549161" cy="52322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4" name="Picture 63" descr="Icon&#10;&#10;Description automatically generated">
              <a:extLst>
                <a:ext uri="{FF2B5EF4-FFF2-40B4-BE49-F238E27FC236}">
                  <a16:creationId xmlns:a16="http://schemas.microsoft.com/office/drawing/2014/main" id="{7AF9B16C-6CF8-EE45-A9AA-044D8F5F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016500" y="670402"/>
              <a:ext cx="456198" cy="430854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E592DFA-B0D6-E549-8D1B-42D69008507E}"/>
              </a:ext>
            </a:extLst>
          </p:cNvPr>
          <p:cNvGrpSpPr/>
          <p:nvPr userDrawn="1"/>
        </p:nvGrpSpPr>
        <p:grpSpPr>
          <a:xfrm>
            <a:off x="2787601" y="9410155"/>
            <a:ext cx="471358" cy="441555"/>
            <a:chOff x="1866422" y="1624526"/>
            <a:chExt cx="751977" cy="7176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9B3804F-0F58-114F-9A11-0AEC681C339A}"/>
                </a:ext>
              </a:extLst>
            </p:cNvPr>
            <p:cNvSpPr/>
            <p:nvPr/>
          </p:nvSpPr>
          <p:spPr>
            <a:xfrm>
              <a:off x="1895933" y="1651363"/>
              <a:ext cx="699558" cy="663957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Doughnut 66">
              <a:extLst>
                <a:ext uri="{FF2B5EF4-FFF2-40B4-BE49-F238E27FC236}">
                  <a16:creationId xmlns:a16="http://schemas.microsoft.com/office/drawing/2014/main" id="{FA235583-E248-9440-B893-DF03B22293D2}"/>
                </a:ext>
              </a:extLst>
            </p:cNvPr>
            <p:cNvSpPr/>
            <p:nvPr/>
          </p:nvSpPr>
          <p:spPr>
            <a:xfrm>
              <a:off x="1866422" y="1624526"/>
              <a:ext cx="751977" cy="717630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68" name="Picture 64" descr="Free White Tractor 2 Icon - Download White Tractor 2 Icon">
              <a:extLst>
                <a:ext uri="{FF2B5EF4-FFF2-40B4-BE49-F238E27FC236}">
                  <a16:creationId xmlns:a16="http://schemas.microsoft.com/office/drawing/2014/main" id="{CAF65119-CD05-3C4B-8A45-4B71F0D07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680" y="1752611"/>
              <a:ext cx="461459" cy="46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E94754A-6FAA-8448-ABBF-8477EA8E4F7C}"/>
              </a:ext>
            </a:extLst>
          </p:cNvPr>
          <p:cNvGrpSpPr/>
          <p:nvPr userDrawn="1"/>
        </p:nvGrpSpPr>
        <p:grpSpPr>
          <a:xfrm>
            <a:off x="3333137" y="9375345"/>
            <a:ext cx="359960" cy="338627"/>
            <a:chOff x="3824288" y="1662211"/>
            <a:chExt cx="471358" cy="441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A0F034D-3565-504F-AD63-1D0F441152E4}"/>
                </a:ext>
              </a:extLst>
            </p:cNvPr>
            <p:cNvSpPr/>
            <p:nvPr/>
          </p:nvSpPr>
          <p:spPr>
            <a:xfrm>
              <a:off x="3842786" y="1678724"/>
              <a:ext cx="438500" cy="408530"/>
            </a:xfrm>
            <a:prstGeom prst="ellipse">
              <a:avLst/>
            </a:prstGeom>
            <a:solidFill>
              <a:srgbClr val="38D4D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Doughnut 70">
              <a:extLst>
                <a:ext uri="{FF2B5EF4-FFF2-40B4-BE49-F238E27FC236}">
                  <a16:creationId xmlns:a16="http://schemas.microsoft.com/office/drawing/2014/main" id="{17B5972D-23B3-514A-A606-7D708CC3117F}"/>
                </a:ext>
              </a:extLst>
            </p:cNvPr>
            <p:cNvSpPr/>
            <p:nvPr/>
          </p:nvSpPr>
          <p:spPr>
            <a:xfrm>
              <a:off x="3824288" y="1662211"/>
              <a:ext cx="471358" cy="441555"/>
            </a:xfrm>
            <a:prstGeom prst="donut">
              <a:avLst>
                <a:gd name="adj" fmla="val 5042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72" name="Picture 78" descr="icon_pawCross - Riverside Veterinary Hospital">
              <a:extLst>
                <a:ext uri="{FF2B5EF4-FFF2-40B4-BE49-F238E27FC236}">
                  <a16:creationId xmlns:a16="http://schemas.microsoft.com/office/drawing/2014/main" id="{1EBCF347-0EE3-DB42-9616-AB35F8D44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5340" y="1723116"/>
              <a:ext cx="289254" cy="289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0AAE790E-063E-3C4D-8303-32489B151F4D}"/>
              </a:ext>
            </a:extLst>
          </p:cNvPr>
          <p:cNvSpPr txBox="1"/>
          <p:nvPr userDrawn="1"/>
        </p:nvSpPr>
        <p:spPr>
          <a:xfrm>
            <a:off x="3820205" y="9669885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 Reserved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D8D81E-9B1A-6943-A643-B5397163ABB3}"/>
              </a:ext>
            </a:extLst>
          </p:cNvPr>
          <p:cNvSpPr txBox="1"/>
          <p:nvPr userDrawn="1"/>
        </p:nvSpPr>
        <p:spPr>
          <a:xfrm>
            <a:off x="4359712" y="874412"/>
            <a:ext cx="1305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MA Code: KS4-21-07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C79EAA-F84D-3449-852F-32464B608F19}"/>
              </a:ext>
            </a:extLst>
          </p:cNvPr>
          <p:cNvSpPr txBox="1"/>
          <p:nvPr userDrawn="1"/>
        </p:nvSpPr>
        <p:spPr>
          <a:xfrm>
            <a:off x="1112885" y="184705"/>
            <a:ext cx="5731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Mission Assignment: Explore Nuclear Equations</a:t>
            </a:r>
            <a:endParaRPr lang="en-US" sz="11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78" name="Picture 77" descr="Icon&#10;&#10;Description automatically generated">
            <a:extLst>
              <a:ext uri="{FF2B5EF4-FFF2-40B4-BE49-F238E27FC236}">
                <a16:creationId xmlns:a16="http://schemas.microsoft.com/office/drawing/2014/main" id="{1849FA9B-DC05-9A4C-BF4E-88CC69909F07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6238117" y="232373"/>
            <a:ext cx="392062" cy="6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0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6.wdp"/><Relationship Id="rId18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17" Type="http://schemas.microsoft.com/office/2007/relationships/hdphoto" Target="../media/hdphoto8.wdp"/><Relationship Id="rId2" Type="http://schemas.openxmlformats.org/officeDocument/2006/relationships/image" Target="../media/image10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4.png"/><Relationship Id="rId19" Type="http://schemas.microsoft.com/office/2007/relationships/hdphoto" Target="../media/hdphoto9.wdp"/><Relationship Id="rId4" Type="http://schemas.openxmlformats.org/officeDocument/2006/relationships/image" Target="../media/image11.png"/><Relationship Id="rId9" Type="http://schemas.microsoft.com/office/2007/relationships/hdphoto" Target="../media/hdphoto4.wdp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10.wdp"/><Relationship Id="rId7" Type="http://schemas.microsoft.com/office/2007/relationships/hdphoto" Target="../media/hdphoto12.wdp"/><Relationship Id="rId12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>
            <a:extLst>
              <a:ext uri="{FF2B5EF4-FFF2-40B4-BE49-F238E27FC236}">
                <a16:creationId xmlns:a16="http://schemas.microsoft.com/office/drawing/2014/main" id="{A0623DC1-437A-364F-A172-9A1FF078C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725" y="4504531"/>
            <a:ext cx="1375171" cy="988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35117C7-2A03-F742-B9C2-239A5CCE27EB}"/>
              </a:ext>
            </a:extLst>
          </p:cNvPr>
          <p:cNvSpPr txBox="1"/>
          <p:nvPr/>
        </p:nvSpPr>
        <p:spPr>
          <a:xfrm>
            <a:off x="4962349" y="6801759"/>
            <a:ext cx="119557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Gravitational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field strength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10N/kg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8E01C0-8085-D542-B295-053F8C24E8F7}"/>
              </a:ext>
            </a:extLst>
          </p:cNvPr>
          <p:cNvSpPr txBox="1"/>
          <p:nvPr/>
        </p:nvSpPr>
        <p:spPr>
          <a:xfrm>
            <a:off x="2833572" y="1783994"/>
            <a:ext cx="37801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Radioactive decay is unpredictable and can happen in 4 forms. Rutherford isolated alpha decay in his alpha scattering experiment. Due to the trace lines of the particle, he was able to</a:t>
            </a:r>
            <a:r>
              <a:rPr lang="el-GR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identify the alpha </a:t>
            </a:r>
            <a:r>
              <a:rPr lang="el-GR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α</a:t>
            </a: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particle as helium with an atomic mass of 4 and 2 protons</a:t>
            </a:r>
            <a:r>
              <a:rPr lang="el-GR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.</a:t>
            </a: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When a nucleus decays through alpha </a:t>
            </a:r>
            <a:r>
              <a:rPr lang="el-GR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α</a:t>
            </a: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it loses 2 protons, which mean that its atomic number decreases by 2 and its atomic mass by 4:-</a:t>
            </a:r>
          </a:p>
          <a:p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This can also be written like this:-</a:t>
            </a:r>
          </a:p>
          <a:p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When radon-219 becomes polonium-215 it loses 2 protons and its atomic number is reduced by 4.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5FE85D6-4E94-7749-A549-EE805022B733}"/>
              </a:ext>
            </a:extLst>
          </p:cNvPr>
          <p:cNvSpPr/>
          <p:nvPr/>
        </p:nvSpPr>
        <p:spPr>
          <a:xfrm>
            <a:off x="1269000" y="1425223"/>
            <a:ext cx="4320000" cy="353544"/>
          </a:xfrm>
          <a:prstGeom prst="roundRect">
            <a:avLst/>
          </a:prstGeom>
          <a:solidFill>
            <a:srgbClr val="38D4D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chemeClr val="bg1"/>
                </a:solidFill>
                <a:latin typeface="Arial Rounded MT" charset="0"/>
                <a:ea typeface="Arial Rounded MT" charset="0"/>
                <a:cs typeface="Arial Rounded MT" charset="0"/>
              </a:rPr>
              <a:t>What is an alpha particle?</a:t>
            </a: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013A1FB5-6537-9A49-ACBA-DB258454718C}"/>
              </a:ext>
            </a:extLst>
          </p:cNvPr>
          <p:cNvSpPr/>
          <p:nvPr/>
        </p:nvSpPr>
        <p:spPr>
          <a:xfrm>
            <a:off x="4228365" y="5777542"/>
            <a:ext cx="1879852" cy="129652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Gamma </a:t>
            </a:r>
            <a:r>
              <a:rPr lang="el-GR" sz="12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γ</a:t>
            </a:r>
            <a:r>
              <a:rPr lang="el-GR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radiation does not cause the atomic mass or the atomic number to change.</a:t>
            </a: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37698958-EDAD-AB40-99A9-BC6C2CD033A1}"/>
              </a:ext>
            </a:extLst>
          </p:cNvPr>
          <p:cNvSpPr/>
          <p:nvPr/>
        </p:nvSpPr>
        <p:spPr>
          <a:xfrm>
            <a:off x="258679" y="4679310"/>
            <a:ext cx="3780123" cy="2349579"/>
          </a:xfrm>
          <a:prstGeom prst="roundRect">
            <a:avLst/>
          </a:prstGeom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When a nucleus decays through beta </a:t>
            </a:r>
            <a:r>
              <a:rPr lang="el-GR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β</a:t>
            </a: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 decay, a neutron changes to a proton that is kept by a nucleus and an electron is emitted at high speed from the atom to balance the charge of the atom. This means that the atomic number increases by 1 and the atomic mass remains unchanged. The decay of carbon-14 to nitrogen-14 can be written :- </a:t>
            </a:r>
          </a:p>
          <a:p>
            <a:endParaRPr lang="en-GB" sz="12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Or like this:-</a:t>
            </a:r>
          </a:p>
          <a:p>
            <a:endParaRPr lang="en-GB" sz="12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C79E0E-B195-194D-94F9-D10CD84EBEF6}"/>
              </a:ext>
            </a:extLst>
          </p:cNvPr>
          <p:cNvSpPr/>
          <p:nvPr/>
        </p:nvSpPr>
        <p:spPr>
          <a:xfrm>
            <a:off x="310877" y="4110651"/>
            <a:ext cx="260759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Beta decay</a:t>
            </a:r>
            <a:endParaRPr lang="en-US" sz="1200" dirty="0">
              <a:solidFill>
                <a:srgbClr val="38D4D6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D13F252-F20F-0E41-BD1E-982F5E0DA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77" y="1795695"/>
            <a:ext cx="2397141" cy="163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8CA9065-6F26-DA4D-B095-3C2181A2CD37}"/>
              </a:ext>
            </a:extLst>
          </p:cNvPr>
          <p:cNvGrpSpPr/>
          <p:nvPr/>
        </p:nvGrpSpPr>
        <p:grpSpPr>
          <a:xfrm>
            <a:off x="1409409" y="3130955"/>
            <a:ext cx="656202" cy="651908"/>
            <a:chOff x="1409409" y="2622070"/>
            <a:chExt cx="656202" cy="651908"/>
          </a:xfrm>
          <a:solidFill>
            <a:srgbClr val="38D4D6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DF505F1-B88A-7043-A6A0-591CB7A02561}"/>
                </a:ext>
              </a:extLst>
            </p:cNvPr>
            <p:cNvSpPr/>
            <p:nvPr/>
          </p:nvSpPr>
          <p:spPr>
            <a:xfrm>
              <a:off x="1409409" y="2622070"/>
              <a:ext cx="652127" cy="651908"/>
            </a:xfrm>
            <a:prstGeom prst="rect">
              <a:avLst/>
            </a:prstGeom>
            <a:grp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B88B5E-0CBF-054D-A4EA-C569F552543D}"/>
                </a:ext>
              </a:extLst>
            </p:cNvPr>
            <p:cNvSpPr txBox="1"/>
            <p:nvPr/>
          </p:nvSpPr>
          <p:spPr>
            <a:xfrm>
              <a:off x="1409409" y="2687043"/>
              <a:ext cx="238803" cy="507831"/>
            </a:xfrm>
            <a:prstGeom prst="rect">
              <a:avLst/>
            </a:prstGeom>
            <a:grpFill/>
            <a:ln>
              <a:solidFill>
                <a:srgbClr val="38D4D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4</a:t>
              </a:r>
            </a:p>
            <a:p>
              <a:pPr algn="ctr"/>
              <a:endParaRPr lang="en-US" sz="900" b="1" dirty="0">
                <a:solidFill>
                  <a:schemeClr val="bg1"/>
                </a:solidFill>
                <a:latin typeface="Arial Rounded MT Bold" panose="020F0704030504030204" pitchFamily="34" charset="77"/>
              </a:endParaRPr>
            </a:p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A3D24C-7112-1445-9015-9EFFB8CEE2B9}"/>
                </a:ext>
              </a:extLst>
            </p:cNvPr>
            <p:cNvSpPr txBox="1"/>
            <p:nvPr/>
          </p:nvSpPr>
          <p:spPr>
            <a:xfrm>
              <a:off x="1543139" y="2771359"/>
              <a:ext cx="522472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He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D16BDD4-A742-804F-8E17-65789491899C}"/>
              </a:ext>
            </a:extLst>
          </p:cNvPr>
          <p:cNvGrpSpPr/>
          <p:nvPr/>
        </p:nvGrpSpPr>
        <p:grpSpPr>
          <a:xfrm>
            <a:off x="2177370" y="3130955"/>
            <a:ext cx="656202" cy="651908"/>
            <a:chOff x="1409409" y="2622070"/>
            <a:chExt cx="656202" cy="651908"/>
          </a:xfrm>
          <a:solidFill>
            <a:srgbClr val="38D4D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2AEC04B-95BF-294A-94DD-F4A11A8C63CA}"/>
                </a:ext>
              </a:extLst>
            </p:cNvPr>
            <p:cNvSpPr/>
            <p:nvPr/>
          </p:nvSpPr>
          <p:spPr>
            <a:xfrm>
              <a:off x="1409409" y="2622070"/>
              <a:ext cx="652127" cy="651908"/>
            </a:xfrm>
            <a:prstGeom prst="rect">
              <a:avLst/>
            </a:prstGeom>
            <a:grp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EAA361-3CAB-344B-8451-A2235883EFE6}"/>
                </a:ext>
              </a:extLst>
            </p:cNvPr>
            <p:cNvSpPr txBox="1"/>
            <p:nvPr/>
          </p:nvSpPr>
          <p:spPr>
            <a:xfrm>
              <a:off x="1409409" y="2687043"/>
              <a:ext cx="238803" cy="507831"/>
            </a:xfrm>
            <a:prstGeom prst="rect">
              <a:avLst/>
            </a:prstGeom>
            <a:grpFill/>
            <a:ln>
              <a:solidFill>
                <a:srgbClr val="38D4D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4</a:t>
              </a:r>
            </a:p>
            <a:p>
              <a:pPr algn="ctr"/>
              <a:endParaRPr lang="en-US" sz="900" b="1" dirty="0">
                <a:solidFill>
                  <a:schemeClr val="bg1"/>
                </a:solidFill>
                <a:latin typeface="Arial Rounded MT Bold" panose="020F0704030504030204" pitchFamily="34" charset="77"/>
              </a:endParaRPr>
            </a:p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84264A-ECAB-7C42-8B74-FC3EDAB5A7CC}"/>
                </a:ext>
              </a:extLst>
            </p:cNvPr>
            <p:cNvSpPr txBox="1"/>
            <p:nvPr/>
          </p:nvSpPr>
          <p:spPr>
            <a:xfrm>
              <a:off x="1543139" y="2709803"/>
              <a:ext cx="5224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l-GR" sz="2400" b="1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α</a:t>
              </a:r>
              <a:endParaRPr lang="en-US" sz="2400" b="1" dirty="0">
                <a:solidFill>
                  <a:schemeClr val="bg1"/>
                </a:solidFill>
                <a:latin typeface="Arial Rounded MT Bold" panose="020F0704030504030204" pitchFamily="34" charset="77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F52904-37FD-4849-AB64-B450ECB3F642}"/>
              </a:ext>
            </a:extLst>
          </p:cNvPr>
          <p:cNvGrpSpPr/>
          <p:nvPr/>
        </p:nvGrpSpPr>
        <p:grpSpPr>
          <a:xfrm>
            <a:off x="4927932" y="5072832"/>
            <a:ext cx="686903" cy="651908"/>
            <a:chOff x="4861327" y="4969469"/>
            <a:chExt cx="686903" cy="65190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50CFC13-C0FE-F74B-967B-2CB24C412848}"/>
                </a:ext>
              </a:extLst>
            </p:cNvPr>
            <p:cNvGrpSpPr/>
            <p:nvPr/>
          </p:nvGrpSpPr>
          <p:grpSpPr>
            <a:xfrm>
              <a:off x="4861327" y="4969469"/>
              <a:ext cx="686903" cy="651908"/>
              <a:chOff x="1409409" y="2622070"/>
              <a:chExt cx="686903" cy="65190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CEF65D5-F1DB-3C45-9B98-64CEFF3F05A6}"/>
                  </a:ext>
                </a:extLst>
              </p:cNvPr>
              <p:cNvSpPr/>
              <p:nvPr/>
            </p:nvSpPr>
            <p:spPr>
              <a:xfrm>
                <a:off x="1409409" y="2622070"/>
                <a:ext cx="652127" cy="651908"/>
              </a:xfrm>
              <a:prstGeom prst="rect">
                <a:avLst/>
              </a:prstGeom>
              <a:solidFill>
                <a:srgbClr val="38D4D6"/>
              </a:solidFill>
              <a:ln>
                <a:solidFill>
                  <a:srgbClr val="38D4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66EEB07-74B0-9F42-A676-DD24BACB5F0F}"/>
                  </a:ext>
                </a:extLst>
              </p:cNvPr>
              <p:cNvSpPr txBox="1"/>
              <p:nvPr/>
            </p:nvSpPr>
            <p:spPr>
              <a:xfrm>
                <a:off x="1444726" y="2688703"/>
                <a:ext cx="238803" cy="507831"/>
              </a:xfrm>
              <a:prstGeom prst="rect">
                <a:avLst/>
              </a:prstGeom>
              <a:noFill/>
              <a:ln>
                <a:solidFill>
                  <a:srgbClr val="38D4D6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0</a:t>
                </a:r>
              </a:p>
              <a:p>
                <a:pPr algn="r"/>
                <a:endParaRPr lang="en-US" sz="900" b="1" dirty="0">
                  <a:solidFill>
                    <a:schemeClr val="bg1"/>
                  </a:solidFill>
                  <a:latin typeface="Arial Rounded MT Bold" panose="020F0704030504030204" pitchFamily="34" charset="77"/>
                </a:endParaRPr>
              </a:p>
              <a:p>
                <a:pPr algn="r"/>
                <a:r>
                  <a:rPr lang="en-US" sz="900" b="1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0290BBF-A564-714E-BF8D-C4025CF0EAF7}"/>
                  </a:ext>
                </a:extLst>
              </p:cNvPr>
              <p:cNvSpPr txBox="1"/>
              <p:nvPr/>
            </p:nvSpPr>
            <p:spPr>
              <a:xfrm>
                <a:off x="1573840" y="2666136"/>
                <a:ext cx="52247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l-GR" sz="2400" b="1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β</a:t>
                </a:r>
                <a:endParaRPr lang="en-US" sz="2400" b="1" dirty="0">
                  <a:solidFill>
                    <a:schemeClr val="bg1"/>
                  </a:solidFill>
                  <a:latin typeface="Arial Rounded MT Bold" panose="020F0704030504030204" pitchFamily="34" charset="77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CBFB92-01A9-164D-93E1-ED37A8214413}"/>
                </a:ext>
              </a:extLst>
            </p:cNvPr>
            <p:cNvSpPr txBox="1"/>
            <p:nvPr/>
          </p:nvSpPr>
          <p:spPr>
            <a:xfrm>
              <a:off x="4873041" y="5217417"/>
              <a:ext cx="210736" cy="276999"/>
            </a:xfrm>
            <a:prstGeom prst="rect">
              <a:avLst/>
            </a:prstGeom>
            <a:noFill/>
            <a:ln>
              <a:solidFill>
                <a:srgbClr val="38D4D6"/>
              </a:solidFill>
            </a:ln>
          </p:spPr>
          <p:txBody>
            <a:bodyPr wrap="square" rtlCol="0" anchor="t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_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4478F9F-1BDE-574F-BE25-C87B4AB0E817}"/>
              </a:ext>
            </a:extLst>
          </p:cNvPr>
          <p:cNvGrpSpPr/>
          <p:nvPr/>
        </p:nvGrpSpPr>
        <p:grpSpPr>
          <a:xfrm>
            <a:off x="5744645" y="5072832"/>
            <a:ext cx="655577" cy="651908"/>
            <a:chOff x="4861327" y="4969469"/>
            <a:chExt cx="655577" cy="651908"/>
          </a:xfrm>
          <a:solidFill>
            <a:srgbClr val="38D4D6"/>
          </a:solidFill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BFB54AF-D106-1141-9805-BDE8F89CBC0C}"/>
                </a:ext>
              </a:extLst>
            </p:cNvPr>
            <p:cNvGrpSpPr/>
            <p:nvPr/>
          </p:nvGrpSpPr>
          <p:grpSpPr>
            <a:xfrm>
              <a:off x="4861327" y="4969469"/>
              <a:ext cx="655577" cy="651908"/>
              <a:chOff x="1409409" y="2622070"/>
              <a:chExt cx="655577" cy="651908"/>
            </a:xfrm>
            <a:grpFill/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E59B4FC-7AC4-B04E-A599-803D3C00922B}"/>
                  </a:ext>
                </a:extLst>
              </p:cNvPr>
              <p:cNvSpPr/>
              <p:nvPr/>
            </p:nvSpPr>
            <p:spPr>
              <a:xfrm>
                <a:off x="1409409" y="2622070"/>
                <a:ext cx="652127" cy="651908"/>
              </a:xfrm>
              <a:prstGeom prst="rect">
                <a:avLst/>
              </a:prstGeom>
              <a:grpFill/>
              <a:ln>
                <a:solidFill>
                  <a:srgbClr val="38D4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B1CEE67-CC0B-DB40-8B20-686B34F749B4}"/>
                  </a:ext>
                </a:extLst>
              </p:cNvPr>
              <p:cNvSpPr txBox="1"/>
              <p:nvPr/>
            </p:nvSpPr>
            <p:spPr>
              <a:xfrm>
                <a:off x="1465719" y="2689172"/>
                <a:ext cx="238803" cy="5078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00" b="1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0</a:t>
                </a:r>
              </a:p>
              <a:p>
                <a:pPr algn="r"/>
                <a:endParaRPr lang="en-US" sz="900" b="1" dirty="0">
                  <a:solidFill>
                    <a:schemeClr val="bg1"/>
                  </a:solidFill>
                  <a:latin typeface="Arial Rounded MT Bold" panose="020F0704030504030204" pitchFamily="34" charset="77"/>
                </a:endParaRPr>
              </a:p>
              <a:p>
                <a:pPr algn="r"/>
                <a:r>
                  <a:rPr lang="en-US" sz="900" b="1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1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BDBC7A5-B786-CC4A-AE25-031004C57716}"/>
                  </a:ext>
                </a:extLst>
              </p:cNvPr>
              <p:cNvSpPr txBox="1"/>
              <p:nvPr/>
            </p:nvSpPr>
            <p:spPr>
              <a:xfrm>
                <a:off x="1542514" y="2660759"/>
                <a:ext cx="522472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400" b="1" i="1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e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CDCDB2-6269-F74A-B304-2EE957289832}"/>
                </a:ext>
              </a:extLst>
            </p:cNvPr>
            <p:cNvSpPr txBox="1"/>
            <p:nvPr/>
          </p:nvSpPr>
          <p:spPr>
            <a:xfrm>
              <a:off x="4873041" y="5217417"/>
              <a:ext cx="210736" cy="276999"/>
            </a:xfrm>
            <a:prstGeom prst="rect">
              <a:avLst/>
            </a:prstGeom>
            <a:grpFill/>
          </p:spPr>
          <p:txBody>
            <a:bodyPr wrap="square" rtlCol="0" anchor="t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Arial Rounded MT Bold" panose="020F0704030504030204" pitchFamily="34" charset="77"/>
                </a:rPr>
                <a:t>_</a:t>
              </a:r>
            </a:p>
          </p:txBody>
        </p:sp>
      </p:grpSp>
      <p:pic>
        <p:nvPicPr>
          <p:cNvPr id="31" name="Picture 6">
            <a:extLst>
              <a:ext uri="{FF2B5EF4-FFF2-40B4-BE49-F238E27FC236}">
                <a16:creationId xmlns:a16="http://schemas.microsoft.com/office/drawing/2014/main" id="{A0B76536-05AE-2D41-876A-B30954696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48" y="6358396"/>
            <a:ext cx="1381957" cy="94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id="{C0FE4CB7-B167-EA46-88EA-279CAD6AB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085" y="7042458"/>
            <a:ext cx="1167459" cy="55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9809B24-A6F0-4648-A69B-4D18702DE02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802" r="800" b="-3"/>
          <a:stretch/>
        </p:blipFill>
        <p:spPr>
          <a:xfrm>
            <a:off x="4074085" y="7596261"/>
            <a:ext cx="2516477" cy="1809431"/>
          </a:xfrm>
          <a:prstGeom prst="rect">
            <a:avLst/>
          </a:prstGeom>
        </p:spPr>
      </p:pic>
      <p:sp>
        <p:nvSpPr>
          <p:cNvPr id="34" name="Rounded Rectangle 1">
            <a:extLst>
              <a:ext uri="{FF2B5EF4-FFF2-40B4-BE49-F238E27FC236}">
                <a16:creationId xmlns:a16="http://schemas.microsoft.com/office/drawing/2014/main" id="{FD5DBEB4-F66F-F042-B1FB-98C06EBF0F89}"/>
              </a:ext>
            </a:extLst>
          </p:cNvPr>
          <p:cNvSpPr/>
          <p:nvPr/>
        </p:nvSpPr>
        <p:spPr>
          <a:xfrm>
            <a:off x="298441" y="7059028"/>
            <a:ext cx="3710281" cy="129652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Neutron emission can happen when nuclear fission occurs; a neutron is released from the parent atom when it splits. The mass number decreases by 1 and the atomic number stays the same.</a:t>
            </a:r>
          </a:p>
        </p:txBody>
      </p:sp>
      <p:sp>
        <p:nvSpPr>
          <p:cNvPr id="35" name="Rectangle: Rounded Corners 2">
            <a:extLst>
              <a:ext uri="{FF2B5EF4-FFF2-40B4-BE49-F238E27FC236}">
                <a16:creationId xmlns:a16="http://schemas.microsoft.com/office/drawing/2014/main" id="{6EE4FD96-D542-2E47-99AB-DAF59D8C7654}"/>
              </a:ext>
            </a:extLst>
          </p:cNvPr>
          <p:cNvSpPr/>
          <p:nvPr/>
        </p:nvSpPr>
        <p:spPr>
          <a:xfrm>
            <a:off x="250847" y="8150525"/>
            <a:ext cx="3589633" cy="919401"/>
          </a:xfrm>
          <a:prstGeom prst="roundRect">
            <a:avLst/>
          </a:prstGeom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You will always be given all the information that you need in the examination question, but it is a good idea to learn the different properties of the different types of radiation.</a:t>
            </a:r>
          </a:p>
        </p:txBody>
      </p:sp>
      <p:pic>
        <p:nvPicPr>
          <p:cNvPr id="36" name="Picture 35" descr="Text&#10;&#10;Description automatically generated with low confidence">
            <a:extLst>
              <a:ext uri="{FF2B5EF4-FFF2-40B4-BE49-F238E27FC236}">
                <a16:creationId xmlns:a16="http://schemas.microsoft.com/office/drawing/2014/main" id="{5A523E13-4F1A-6B42-A0E0-A84F9CBB6B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9792" y="3362859"/>
            <a:ext cx="1578039" cy="274048"/>
          </a:xfrm>
          <a:prstGeom prst="rect">
            <a:avLst/>
          </a:prstGeom>
        </p:spPr>
      </p:pic>
      <p:pic>
        <p:nvPicPr>
          <p:cNvPr id="37" name="Picture 36" descr="Text&#10;&#10;Description automatically generated with medium confidence">
            <a:extLst>
              <a:ext uri="{FF2B5EF4-FFF2-40B4-BE49-F238E27FC236}">
                <a16:creationId xmlns:a16="http://schemas.microsoft.com/office/drawing/2014/main" id="{3E667208-991C-A646-9E53-6B984290FF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3633" y="3943583"/>
            <a:ext cx="1578039" cy="243221"/>
          </a:xfrm>
          <a:prstGeom prst="rect">
            <a:avLst/>
          </a:prstGeom>
        </p:spPr>
      </p:pic>
      <p:pic>
        <p:nvPicPr>
          <p:cNvPr id="38" name="Picture 37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DB2680A-4A26-4A4B-87FF-99B2D71D2C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9387" y="6318004"/>
            <a:ext cx="1423594" cy="344564"/>
          </a:xfrm>
          <a:prstGeom prst="rect">
            <a:avLst/>
          </a:prstGeom>
        </p:spPr>
      </p:pic>
      <p:pic>
        <p:nvPicPr>
          <p:cNvPr id="39" name="Picture 3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5FAB93A7-E21A-8241-831A-E8D27B441E5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8099" y="6671977"/>
            <a:ext cx="1423594" cy="29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10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6A04818-22BD-1C48-8473-6E5BE8E86358}"/>
              </a:ext>
            </a:extLst>
          </p:cNvPr>
          <p:cNvSpPr/>
          <p:nvPr/>
        </p:nvSpPr>
        <p:spPr>
          <a:xfrm>
            <a:off x="1809000" y="1403498"/>
            <a:ext cx="3240000" cy="360000"/>
          </a:xfrm>
          <a:prstGeom prst="roundRect">
            <a:avLst/>
          </a:prstGeom>
          <a:solidFill>
            <a:srgbClr val="38D4D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Equation practice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F1C74B4-B8EA-CC40-AA7C-0C177F952BA8}"/>
              </a:ext>
            </a:extLst>
          </p:cNvPr>
          <p:cNvSpPr/>
          <p:nvPr/>
        </p:nvSpPr>
        <p:spPr>
          <a:xfrm>
            <a:off x="362921" y="1991927"/>
            <a:ext cx="4394392" cy="1123712"/>
          </a:xfrm>
          <a:prstGeom prst="roundRect">
            <a:avLst/>
          </a:prstGeom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Polonium-224 decay by alpha emissions:-</a:t>
            </a:r>
          </a:p>
          <a:p>
            <a:endParaRPr lang="en-US" sz="16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endParaRPr lang="en-US" sz="16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endParaRPr lang="en-US" sz="16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D35FAD-F030-6945-BA17-3B0F5AF84359}"/>
              </a:ext>
            </a:extLst>
          </p:cNvPr>
          <p:cNvSpPr txBox="1"/>
          <p:nvPr/>
        </p:nvSpPr>
        <p:spPr>
          <a:xfrm>
            <a:off x="168177" y="1700068"/>
            <a:ext cx="6521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Write the equations for the following decay:-</a:t>
            </a:r>
            <a:endParaRPr lang="en-GB" sz="16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AD793F6D-A0B0-5844-B76E-02D70CCF7C1E}"/>
              </a:ext>
            </a:extLst>
          </p:cNvPr>
          <p:cNvSpPr/>
          <p:nvPr/>
        </p:nvSpPr>
        <p:spPr>
          <a:xfrm>
            <a:off x="1964108" y="3218429"/>
            <a:ext cx="4575839" cy="1123712"/>
          </a:xfrm>
          <a:prstGeom prst="roundRect">
            <a:avLst/>
          </a:prstGeom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Strontium-90 decay by beta emissions:-</a:t>
            </a:r>
          </a:p>
          <a:p>
            <a:endParaRPr lang="en-US" sz="16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endParaRPr lang="en-US" sz="16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endParaRPr lang="en-US" sz="16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B48544E9-4E09-5446-8A52-1A819C775D8E}"/>
              </a:ext>
            </a:extLst>
          </p:cNvPr>
          <p:cNvSpPr/>
          <p:nvPr/>
        </p:nvSpPr>
        <p:spPr>
          <a:xfrm>
            <a:off x="314869" y="4457092"/>
            <a:ext cx="4127008" cy="1123712"/>
          </a:xfrm>
          <a:prstGeom prst="roundRect">
            <a:avLst/>
          </a:prstGeom>
          <a:noFill/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Uranium-235 decay by beta emissions:-</a:t>
            </a:r>
          </a:p>
          <a:p>
            <a:endParaRPr lang="en-US" sz="16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endParaRPr lang="en-US" sz="16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endParaRPr lang="en-US" sz="16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AC4A73B2-B722-B942-AF05-33386ED20C7F}"/>
              </a:ext>
            </a:extLst>
          </p:cNvPr>
          <p:cNvSpPr/>
          <p:nvPr/>
        </p:nvSpPr>
        <p:spPr>
          <a:xfrm>
            <a:off x="1958357" y="5693214"/>
            <a:ext cx="4580391" cy="1123712"/>
          </a:xfrm>
          <a:prstGeom prst="roundRect">
            <a:avLst/>
          </a:prstGeom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Nickel-63 decay by beta emissions:-</a:t>
            </a:r>
          </a:p>
          <a:p>
            <a:endParaRPr lang="en-US" sz="16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endParaRPr lang="en-US" sz="16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endParaRPr lang="en-US" sz="16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id="{CC8D0551-02F6-0A47-944E-C9438D73A028}"/>
              </a:ext>
            </a:extLst>
          </p:cNvPr>
          <p:cNvSpPr/>
          <p:nvPr/>
        </p:nvSpPr>
        <p:spPr>
          <a:xfrm>
            <a:off x="326003" y="6888056"/>
            <a:ext cx="4191548" cy="1148796"/>
          </a:xfrm>
          <a:prstGeom prst="roundRect">
            <a:avLst/>
          </a:prstGeom>
          <a:ln>
            <a:solidFill>
              <a:srgbClr val="38D4D6"/>
            </a:solidFill>
          </a:ln>
        </p:spPr>
        <p:txBody>
          <a:bodyPr wrap="square" anchor="t">
            <a:spAutoFit/>
          </a:bodyPr>
          <a:lstStyle/>
          <a:p>
            <a:pPr marL="228600" indent="-228600">
              <a:buFont typeface="+mj-lt"/>
              <a:buAutoNum type="arabicPeriod" startAt="5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Lead-209 decay by beta emissions:-</a:t>
            </a:r>
          </a:p>
          <a:p>
            <a:endParaRPr lang="en-US" sz="16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endParaRPr lang="en-US" sz="16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endParaRPr lang="en-US" sz="16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9" name="Rectangle: Rounded Corners 2">
            <a:extLst>
              <a:ext uri="{FF2B5EF4-FFF2-40B4-BE49-F238E27FC236}">
                <a16:creationId xmlns:a16="http://schemas.microsoft.com/office/drawing/2014/main" id="{6AADCB9D-DE21-6547-82E0-64F955453124}"/>
              </a:ext>
            </a:extLst>
          </p:cNvPr>
          <p:cNvSpPr/>
          <p:nvPr/>
        </p:nvSpPr>
        <p:spPr>
          <a:xfrm>
            <a:off x="2291334" y="8114921"/>
            <a:ext cx="4247414" cy="1123712"/>
          </a:xfrm>
          <a:prstGeom prst="roundRect">
            <a:avLst/>
          </a:prstGeom>
          <a:ln>
            <a:solidFill>
              <a:srgbClr val="16ADBF"/>
            </a:solidFill>
          </a:ln>
        </p:spPr>
        <p:txBody>
          <a:bodyPr wrap="square" anchor="t">
            <a:spAutoFit/>
          </a:bodyPr>
          <a:lstStyle/>
          <a:p>
            <a:pPr marL="228600" indent="-228600">
              <a:buFont typeface="+mj-lt"/>
              <a:buAutoNum type="arabicPeriod" startAt="6"/>
            </a:pPr>
            <a:r>
              <a:rPr lang="en-US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Radium-224 decay by alpha emissions:-</a:t>
            </a:r>
          </a:p>
          <a:p>
            <a:endParaRPr lang="en-US" sz="16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endParaRPr lang="en-US" sz="16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endParaRPr lang="en-US" sz="1600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C740EB1-0E68-084A-906F-4AE1F05DE412}"/>
              </a:ext>
            </a:extLst>
          </p:cNvPr>
          <p:cNvGrpSpPr/>
          <p:nvPr/>
        </p:nvGrpSpPr>
        <p:grpSpPr>
          <a:xfrm>
            <a:off x="962379" y="2354379"/>
            <a:ext cx="3555171" cy="684784"/>
            <a:chOff x="810106" y="1782504"/>
            <a:chExt cx="3705617" cy="690853"/>
          </a:xfrm>
          <a:solidFill>
            <a:srgbClr val="38D4D6"/>
          </a:solidFill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C30D842-FF26-D746-90BD-676867C6B401}"/>
                </a:ext>
              </a:extLst>
            </p:cNvPr>
            <p:cNvGrpSpPr/>
            <p:nvPr/>
          </p:nvGrpSpPr>
          <p:grpSpPr>
            <a:xfrm>
              <a:off x="810106" y="1782504"/>
              <a:ext cx="682414" cy="690853"/>
              <a:chOff x="1379122" y="2592497"/>
              <a:chExt cx="682414" cy="690853"/>
            </a:xfrm>
            <a:grpFill/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2D7F7BA-B471-F142-92D5-35C76E3A2F44}"/>
                  </a:ext>
                </a:extLst>
              </p:cNvPr>
              <p:cNvSpPr/>
              <p:nvPr/>
            </p:nvSpPr>
            <p:spPr>
              <a:xfrm>
                <a:off x="1379122" y="2592497"/>
                <a:ext cx="680606" cy="690853"/>
              </a:xfrm>
              <a:prstGeom prst="rect">
                <a:avLst/>
              </a:prstGeom>
              <a:grpFill/>
              <a:ln>
                <a:solidFill>
                  <a:srgbClr val="38D4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A8EE21-31BE-7540-BE67-74B824629C20}"/>
                  </a:ext>
                </a:extLst>
              </p:cNvPr>
              <p:cNvSpPr txBox="1"/>
              <p:nvPr/>
            </p:nvSpPr>
            <p:spPr>
              <a:xfrm>
                <a:off x="1409409" y="2687043"/>
                <a:ext cx="444791" cy="50783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204</a:t>
                </a:r>
              </a:p>
              <a:p>
                <a:endParaRPr lang="en-US" sz="900" b="1" dirty="0">
                  <a:solidFill>
                    <a:schemeClr val="bg1"/>
                  </a:solidFill>
                  <a:latin typeface="Arial Rounded MT Bold" panose="020F0704030504030204" pitchFamily="34" charset="77"/>
                </a:endParaRPr>
              </a:p>
              <a:p>
                <a:r>
                  <a:rPr lang="en-US" sz="900" b="1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84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C96CE87-95B7-B044-AC65-9FF322E17C84}"/>
                  </a:ext>
                </a:extLst>
              </p:cNvPr>
              <p:cNvSpPr txBox="1"/>
              <p:nvPr/>
            </p:nvSpPr>
            <p:spPr>
              <a:xfrm>
                <a:off x="1539064" y="2805699"/>
                <a:ext cx="522472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Po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E1D14F8-E6A3-AA43-8D4A-501F08C8211B}"/>
                </a:ext>
              </a:extLst>
            </p:cNvPr>
            <p:cNvSpPr/>
            <p:nvPr/>
          </p:nvSpPr>
          <p:spPr>
            <a:xfrm>
              <a:off x="2556355" y="1821449"/>
              <a:ext cx="628977" cy="651908"/>
            </a:xfrm>
            <a:prstGeom prst="rect">
              <a:avLst/>
            </a:prstGeom>
            <a:no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5B4CF1-048B-CB49-A71D-FAB64A21232D}"/>
                </a:ext>
              </a:extLst>
            </p:cNvPr>
            <p:cNvSpPr/>
            <p:nvPr/>
          </p:nvSpPr>
          <p:spPr>
            <a:xfrm>
              <a:off x="3820357" y="1782504"/>
              <a:ext cx="266556" cy="263752"/>
            </a:xfrm>
            <a:prstGeom prst="rect">
              <a:avLst/>
            </a:prstGeom>
            <a:no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00E6A4-F675-4848-8F8B-48CE89355F8B}"/>
                </a:ext>
              </a:extLst>
            </p:cNvPr>
            <p:cNvSpPr/>
            <p:nvPr/>
          </p:nvSpPr>
          <p:spPr>
            <a:xfrm>
              <a:off x="3820357" y="2170660"/>
              <a:ext cx="266556" cy="263752"/>
            </a:xfrm>
            <a:prstGeom prst="rect">
              <a:avLst/>
            </a:prstGeom>
            <a:no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E5A09D-8189-5F4A-8AD6-CAE7C7FDE83C}"/>
                </a:ext>
              </a:extLst>
            </p:cNvPr>
            <p:cNvSpPr/>
            <p:nvPr/>
          </p:nvSpPr>
          <p:spPr>
            <a:xfrm>
              <a:off x="4249167" y="1915820"/>
              <a:ext cx="266556" cy="263752"/>
            </a:xfrm>
            <a:prstGeom prst="rect">
              <a:avLst/>
            </a:prstGeom>
            <a:no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2B24D6-7FD8-DC40-B6FB-04F22B80974D}"/>
                </a:ext>
              </a:extLst>
            </p:cNvPr>
            <p:cNvSpPr txBox="1"/>
            <p:nvPr/>
          </p:nvSpPr>
          <p:spPr>
            <a:xfrm>
              <a:off x="3376619" y="1962737"/>
              <a:ext cx="281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+</a:t>
              </a:r>
            </a:p>
          </p:txBody>
        </p:sp>
        <p:sp>
          <p:nvSpPr>
            <p:cNvPr id="17" name="Right Arrow 16">
              <a:extLst>
                <a:ext uri="{FF2B5EF4-FFF2-40B4-BE49-F238E27FC236}">
                  <a16:creationId xmlns:a16="http://schemas.microsoft.com/office/drawing/2014/main" id="{96ADB9B7-5537-BD47-B00B-7E84378B8D67}"/>
                </a:ext>
              </a:extLst>
            </p:cNvPr>
            <p:cNvSpPr/>
            <p:nvPr/>
          </p:nvSpPr>
          <p:spPr>
            <a:xfrm>
              <a:off x="1693333" y="2037345"/>
              <a:ext cx="660400" cy="185667"/>
            </a:xfrm>
            <a:prstGeom prst="rightArrow">
              <a:avLst/>
            </a:prstGeom>
            <a:grp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92A88F-5593-A44D-892F-8C3C3A86A130}"/>
              </a:ext>
            </a:extLst>
          </p:cNvPr>
          <p:cNvGrpSpPr/>
          <p:nvPr/>
        </p:nvGrpSpPr>
        <p:grpSpPr>
          <a:xfrm>
            <a:off x="2595421" y="3514604"/>
            <a:ext cx="3521035" cy="666961"/>
            <a:chOff x="840393" y="1782504"/>
            <a:chExt cx="3675330" cy="690853"/>
          </a:xfrm>
          <a:solidFill>
            <a:srgbClr val="38D4D6"/>
          </a:solidFill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E11CB58-8CE1-244F-9FDD-680CFA6FFE0F}"/>
                </a:ext>
              </a:extLst>
            </p:cNvPr>
            <p:cNvGrpSpPr/>
            <p:nvPr/>
          </p:nvGrpSpPr>
          <p:grpSpPr>
            <a:xfrm>
              <a:off x="840393" y="1812077"/>
              <a:ext cx="652127" cy="651908"/>
              <a:chOff x="1409409" y="2622070"/>
              <a:chExt cx="652127" cy="651908"/>
            </a:xfrm>
            <a:grpFill/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7768516-F01A-5B46-8A8F-7655F3D3ADD5}"/>
                  </a:ext>
                </a:extLst>
              </p:cNvPr>
              <p:cNvSpPr/>
              <p:nvPr/>
            </p:nvSpPr>
            <p:spPr>
              <a:xfrm>
                <a:off x="1409409" y="2622070"/>
                <a:ext cx="652127" cy="651908"/>
              </a:xfrm>
              <a:prstGeom prst="rect">
                <a:avLst/>
              </a:prstGeom>
              <a:grpFill/>
              <a:ln>
                <a:solidFill>
                  <a:srgbClr val="38D4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C54CDD4-5292-0E4D-8C0F-05AB81F4E65E}"/>
                  </a:ext>
                </a:extLst>
              </p:cNvPr>
              <p:cNvSpPr txBox="1"/>
              <p:nvPr/>
            </p:nvSpPr>
            <p:spPr>
              <a:xfrm>
                <a:off x="1409409" y="2687043"/>
                <a:ext cx="444791" cy="507831"/>
              </a:xfrm>
              <a:prstGeom prst="rect">
                <a:avLst/>
              </a:prstGeom>
              <a:grpFill/>
              <a:ln>
                <a:solidFill>
                  <a:srgbClr val="38D4D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90</a:t>
                </a:r>
              </a:p>
              <a:p>
                <a:endParaRPr lang="en-US" sz="900" b="1" dirty="0">
                  <a:solidFill>
                    <a:schemeClr val="bg1"/>
                  </a:solidFill>
                  <a:latin typeface="Arial Rounded MT Bold" panose="020F0704030504030204" pitchFamily="34" charset="77"/>
                </a:endParaRPr>
              </a:p>
              <a:p>
                <a:r>
                  <a:rPr lang="en-US" sz="900" b="1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38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E30ADD4-5996-2D46-BF3F-4DE0D069F7D4}"/>
                  </a:ext>
                </a:extLst>
              </p:cNvPr>
              <p:cNvSpPr txBox="1"/>
              <p:nvPr/>
            </p:nvSpPr>
            <p:spPr>
              <a:xfrm>
                <a:off x="1539064" y="2805699"/>
                <a:ext cx="52247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Sr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46BAB32-F3E9-044C-B401-E8E9FBC62034}"/>
                </a:ext>
              </a:extLst>
            </p:cNvPr>
            <p:cNvSpPr/>
            <p:nvPr/>
          </p:nvSpPr>
          <p:spPr>
            <a:xfrm>
              <a:off x="2556355" y="1821449"/>
              <a:ext cx="628977" cy="651908"/>
            </a:xfrm>
            <a:prstGeom prst="rect">
              <a:avLst/>
            </a:prstGeom>
            <a:no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A77EE81-ACFA-054A-AFF3-127C0D4CE5BA}"/>
                </a:ext>
              </a:extLst>
            </p:cNvPr>
            <p:cNvSpPr/>
            <p:nvPr/>
          </p:nvSpPr>
          <p:spPr>
            <a:xfrm>
              <a:off x="3820357" y="1782504"/>
              <a:ext cx="266556" cy="263752"/>
            </a:xfrm>
            <a:prstGeom prst="rect">
              <a:avLst/>
            </a:prstGeom>
            <a:no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4344B97-7397-A749-8DA6-775A2F4137C7}"/>
                </a:ext>
              </a:extLst>
            </p:cNvPr>
            <p:cNvSpPr/>
            <p:nvPr/>
          </p:nvSpPr>
          <p:spPr>
            <a:xfrm>
              <a:off x="3820357" y="2170660"/>
              <a:ext cx="266556" cy="263752"/>
            </a:xfrm>
            <a:prstGeom prst="rect">
              <a:avLst/>
            </a:prstGeom>
            <a:no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FD5B3BA-BBC5-F748-B21C-F12C3925AE96}"/>
                </a:ext>
              </a:extLst>
            </p:cNvPr>
            <p:cNvSpPr/>
            <p:nvPr/>
          </p:nvSpPr>
          <p:spPr>
            <a:xfrm>
              <a:off x="4249167" y="1915820"/>
              <a:ext cx="266556" cy="263752"/>
            </a:xfrm>
            <a:prstGeom prst="rect">
              <a:avLst/>
            </a:prstGeom>
            <a:no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463AE5-87BD-844C-8A11-BF0C24780667}"/>
                </a:ext>
              </a:extLst>
            </p:cNvPr>
            <p:cNvSpPr txBox="1"/>
            <p:nvPr/>
          </p:nvSpPr>
          <p:spPr>
            <a:xfrm>
              <a:off x="3376619" y="1962737"/>
              <a:ext cx="281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+</a:t>
              </a:r>
            </a:p>
          </p:txBody>
        </p:sp>
        <p:sp>
          <p:nvSpPr>
            <p:cNvPr id="28" name="Right Arrow 27">
              <a:extLst>
                <a:ext uri="{FF2B5EF4-FFF2-40B4-BE49-F238E27FC236}">
                  <a16:creationId xmlns:a16="http://schemas.microsoft.com/office/drawing/2014/main" id="{6BA1B0C6-7025-104E-9E3C-043A8220DDB5}"/>
                </a:ext>
              </a:extLst>
            </p:cNvPr>
            <p:cNvSpPr/>
            <p:nvPr/>
          </p:nvSpPr>
          <p:spPr>
            <a:xfrm>
              <a:off x="1693333" y="2037345"/>
              <a:ext cx="660400" cy="185667"/>
            </a:xfrm>
            <a:prstGeom prst="rightArrow">
              <a:avLst/>
            </a:prstGeom>
            <a:grp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23B3E1C-DBA5-5A44-8718-892524700160}"/>
              </a:ext>
            </a:extLst>
          </p:cNvPr>
          <p:cNvGrpSpPr/>
          <p:nvPr/>
        </p:nvGrpSpPr>
        <p:grpSpPr>
          <a:xfrm>
            <a:off x="884896" y="4794306"/>
            <a:ext cx="3198487" cy="577698"/>
            <a:chOff x="813982" y="1782504"/>
            <a:chExt cx="3701741" cy="690853"/>
          </a:xfrm>
          <a:solidFill>
            <a:srgbClr val="38D4D6"/>
          </a:solidFill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1CB5A7E-349D-8E49-8615-7CF0B45C4A99}"/>
                </a:ext>
              </a:extLst>
            </p:cNvPr>
            <p:cNvGrpSpPr/>
            <p:nvPr/>
          </p:nvGrpSpPr>
          <p:grpSpPr>
            <a:xfrm>
              <a:off x="813982" y="1812077"/>
              <a:ext cx="678538" cy="651908"/>
              <a:chOff x="1382998" y="2622070"/>
              <a:chExt cx="678538" cy="651908"/>
            </a:xfrm>
            <a:grpFill/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CF3836F-00F1-AE49-B7DB-60AEFA2CC0D6}"/>
                  </a:ext>
                </a:extLst>
              </p:cNvPr>
              <p:cNvSpPr/>
              <p:nvPr/>
            </p:nvSpPr>
            <p:spPr>
              <a:xfrm>
                <a:off x="1409409" y="2622070"/>
                <a:ext cx="652127" cy="651908"/>
              </a:xfrm>
              <a:prstGeom prst="rect">
                <a:avLst/>
              </a:prstGeom>
              <a:grpFill/>
              <a:ln>
                <a:solidFill>
                  <a:srgbClr val="38D4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E70894B-1D7B-E544-9A0C-A7920218AC56}"/>
                  </a:ext>
                </a:extLst>
              </p:cNvPr>
              <p:cNvSpPr txBox="1"/>
              <p:nvPr/>
            </p:nvSpPr>
            <p:spPr>
              <a:xfrm>
                <a:off x="1382998" y="2643330"/>
                <a:ext cx="522471" cy="607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235</a:t>
                </a:r>
              </a:p>
              <a:p>
                <a:endParaRPr lang="en-US" sz="900" b="1" dirty="0">
                  <a:solidFill>
                    <a:schemeClr val="bg1"/>
                  </a:solidFill>
                  <a:latin typeface="Arial Rounded MT Bold" panose="020F0704030504030204" pitchFamily="34" charset="77"/>
                </a:endParaRPr>
              </a:p>
              <a:p>
                <a:r>
                  <a:rPr lang="en-US" sz="900" b="1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92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896E77-11C7-5B40-8969-11571A832139}"/>
                  </a:ext>
                </a:extLst>
              </p:cNvPr>
              <p:cNvSpPr txBox="1"/>
              <p:nvPr/>
            </p:nvSpPr>
            <p:spPr>
              <a:xfrm>
                <a:off x="1539064" y="2805699"/>
                <a:ext cx="52247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U</a:t>
                </a: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A4676C4-535D-4345-974D-6D62FD7529C4}"/>
                </a:ext>
              </a:extLst>
            </p:cNvPr>
            <p:cNvSpPr/>
            <p:nvPr/>
          </p:nvSpPr>
          <p:spPr>
            <a:xfrm>
              <a:off x="2556355" y="1821449"/>
              <a:ext cx="628977" cy="651908"/>
            </a:xfrm>
            <a:prstGeom prst="rect">
              <a:avLst/>
            </a:prstGeom>
            <a:no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F2E2D9A-C22F-AD44-92FF-2628812EF151}"/>
                </a:ext>
              </a:extLst>
            </p:cNvPr>
            <p:cNvSpPr/>
            <p:nvPr/>
          </p:nvSpPr>
          <p:spPr>
            <a:xfrm>
              <a:off x="3820357" y="1782504"/>
              <a:ext cx="266556" cy="263752"/>
            </a:xfrm>
            <a:prstGeom prst="rect">
              <a:avLst/>
            </a:prstGeom>
            <a:no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72FC141-B5FA-394F-A12B-F3470BCBC3C5}"/>
                </a:ext>
              </a:extLst>
            </p:cNvPr>
            <p:cNvSpPr/>
            <p:nvPr/>
          </p:nvSpPr>
          <p:spPr>
            <a:xfrm>
              <a:off x="3820357" y="2170660"/>
              <a:ext cx="266556" cy="263752"/>
            </a:xfrm>
            <a:prstGeom prst="rect">
              <a:avLst/>
            </a:prstGeom>
            <a:no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82AEFE3-1B69-C347-9D4C-935585BA609E}"/>
                </a:ext>
              </a:extLst>
            </p:cNvPr>
            <p:cNvSpPr/>
            <p:nvPr/>
          </p:nvSpPr>
          <p:spPr>
            <a:xfrm>
              <a:off x="4249167" y="1915820"/>
              <a:ext cx="266556" cy="263752"/>
            </a:xfrm>
            <a:prstGeom prst="rect">
              <a:avLst/>
            </a:prstGeom>
            <a:no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F408D5C-8312-9E43-8E44-FCB7FF1E88C1}"/>
                </a:ext>
              </a:extLst>
            </p:cNvPr>
            <p:cNvSpPr txBox="1"/>
            <p:nvPr/>
          </p:nvSpPr>
          <p:spPr>
            <a:xfrm>
              <a:off x="3376619" y="1962737"/>
              <a:ext cx="281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+</a:t>
              </a:r>
            </a:p>
          </p:txBody>
        </p:sp>
        <p:sp>
          <p:nvSpPr>
            <p:cNvPr id="39" name="Right Arrow 38">
              <a:extLst>
                <a:ext uri="{FF2B5EF4-FFF2-40B4-BE49-F238E27FC236}">
                  <a16:creationId xmlns:a16="http://schemas.microsoft.com/office/drawing/2014/main" id="{B8FA3981-C772-0E47-B3CB-D5AB6F48A8DD}"/>
                </a:ext>
              </a:extLst>
            </p:cNvPr>
            <p:cNvSpPr/>
            <p:nvPr/>
          </p:nvSpPr>
          <p:spPr>
            <a:xfrm>
              <a:off x="1693333" y="2037345"/>
              <a:ext cx="660400" cy="185667"/>
            </a:xfrm>
            <a:prstGeom prst="rightArrow">
              <a:avLst/>
            </a:prstGeom>
            <a:grp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D697FA3-3878-6A42-BBED-84B50B3B27F2}"/>
              </a:ext>
            </a:extLst>
          </p:cNvPr>
          <p:cNvGrpSpPr/>
          <p:nvPr/>
        </p:nvGrpSpPr>
        <p:grpSpPr>
          <a:xfrm>
            <a:off x="2570008" y="5995362"/>
            <a:ext cx="3550727" cy="574611"/>
            <a:chOff x="813084" y="1782504"/>
            <a:chExt cx="3702639" cy="690853"/>
          </a:xfrm>
          <a:solidFill>
            <a:srgbClr val="38D4D6"/>
          </a:solidFill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B85232F-9BF9-304F-AF0F-7FC2FEC610DF}"/>
                </a:ext>
              </a:extLst>
            </p:cNvPr>
            <p:cNvGrpSpPr/>
            <p:nvPr/>
          </p:nvGrpSpPr>
          <p:grpSpPr>
            <a:xfrm>
              <a:off x="813084" y="1812077"/>
              <a:ext cx="679436" cy="651908"/>
              <a:chOff x="1382100" y="2622070"/>
              <a:chExt cx="679436" cy="651908"/>
            </a:xfrm>
            <a:grpFill/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E5DF3E2-3648-C147-A06C-82AF0C4CF9FD}"/>
                  </a:ext>
                </a:extLst>
              </p:cNvPr>
              <p:cNvSpPr/>
              <p:nvPr/>
            </p:nvSpPr>
            <p:spPr>
              <a:xfrm>
                <a:off x="1409409" y="2622070"/>
                <a:ext cx="652127" cy="6519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21E8504-6D9B-664D-BED3-9C2BFF735382}"/>
                  </a:ext>
                </a:extLst>
              </p:cNvPr>
              <p:cNvSpPr txBox="1"/>
              <p:nvPr/>
            </p:nvSpPr>
            <p:spPr>
              <a:xfrm>
                <a:off x="1382100" y="2664012"/>
                <a:ext cx="444791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63</a:t>
                </a:r>
              </a:p>
              <a:p>
                <a:endParaRPr lang="en-US" sz="900" b="1" dirty="0">
                  <a:solidFill>
                    <a:schemeClr val="bg1"/>
                  </a:solidFill>
                  <a:latin typeface="Arial Rounded MT Bold" panose="020F0704030504030204" pitchFamily="34" charset="77"/>
                </a:endParaRPr>
              </a:p>
              <a:p>
                <a:r>
                  <a:rPr lang="en-US" sz="900" b="1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28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48AF9D6-F2E6-5C4A-8A55-1481AB08A6BF}"/>
                  </a:ext>
                </a:extLst>
              </p:cNvPr>
              <p:cNvSpPr txBox="1"/>
              <p:nvPr/>
            </p:nvSpPr>
            <p:spPr>
              <a:xfrm>
                <a:off x="1539064" y="2805699"/>
                <a:ext cx="522472" cy="33855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Ni</a:t>
                </a: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1632AAB-1A04-8B4F-A486-C7EAEE28D33C}"/>
                </a:ext>
              </a:extLst>
            </p:cNvPr>
            <p:cNvSpPr/>
            <p:nvPr/>
          </p:nvSpPr>
          <p:spPr>
            <a:xfrm>
              <a:off x="2556355" y="1821449"/>
              <a:ext cx="628977" cy="651908"/>
            </a:xfrm>
            <a:prstGeom prst="rect">
              <a:avLst/>
            </a:prstGeom>
            <a:no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4851464-590F-A04C-824A-01BEEABB2226}"/>
                </a:ext>
              </a:extLst>
            </p:cNvPr>
            <p:cNvSpPr/>
            <p:nvPr/>
          </p:nvSpPr>
          <p:spPr>
            <a:xfrm>
              <a:off x="3820357" y="1782504"/>
              <a:ext cx="266556" cy="263752"/>
            </a:xfrm>
            <a:prstGeom prst="rect">
              <a:avLst/>
            </a:prstGeom>
            <a:no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A0C4995-6443-3749-A83F-A2F8893EC921}"/>
                </a:ext>
              </a:extLst>
            </p:cNvPr>
            <p:cNvSpPr/>
            <p:nvPr/>
          </p:nvSpPr>
          <p:spPr>
            <a:xfrm>
              <a:off x="3820357" y="2170660"/>
              <a:ext cx="266556" cy="263752"/>
            </a:xfrm>
            <a:prstGeom prst="rect">
              <a:avLst/>
            </a:prstGeom>
            <a:no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A75841A-0A5F-1C41-8FB0-7CA6D1E77122}"/>
                </a:ext>
              </a:extLst>
            </p:cNvPr>
            <p:cNvSpPr/>
            <p:nvPr/>
          </p:nvSpPr>
          <p:spPr>
            <a:xfrm>
              <a:off x="4249167" y="1915820"/>
              <a:ext cx="266556" cy="263752"/>
            </a:xfrm>
            <a:prstGeom prst="rect">
              <a:avLst/>
            </a:prstGeom>
            <a:no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01D660B-47C6-4F47-8210-0A5AED2EC2F3}"/>
                </a:ext>
              </a:extLst>
            </p:cNvPr>
            <p:cNvSpPr txBox="1"/>
            <p:nvPr/>
          </p:nvSpPr>
          <p:spPr>
            <a:xfrm>
              <a:off x="3376619" y="1962737"/>
              <a:ext cx="281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+</a:t>
              </a:r>
            </a:p>
          </p:txBody>
        </p:sp>
        <p:sp>
          <p:nvSpPr>
            <p:cNvPr id="50" name="Right Arrow 49">
              <a:extLst>
                <a:ext uri="{FF2B5EF4-FFF2-40B4-BE49-F238E27FC236}">
                  <a16:creationId xmlns:a16="http://schemas.microsoft.com/office/drawing/2014/main" id="{53AF7FC7-351F-B94B-ABE7-D9CB40BEF535}"/>
                </a:ext>
              </a:extLst>
            </p:cNvPr>
            <p:cNvSpPr/>
            <p:nvPr/>
          </p:nvSpPr>
          <p:spPr>
            <a:xfrm>
              <a:off x="1693333" y="2037345"/>
              <a:ext cx="660400" cy="185667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1D7AEFF-A353-F741-8754-47D4572A6975}"/>
              </a:ext>
            </a:extLst>
          </p:cNvPr>
          <p:cNvGrpSpPr/>
          <p:nvPr/>
        </p:nvGrpSpPr>
        <p:grpSpPr>
          <a:xfrm>
            <a:off x="867622" y="7226520"/>
            <a:ext cx="3265838" cy="578884"/>
            <a:chOff x="794233" y="1782504"/>
            <a:chExt cx="3721490" cy="690853"/>
          </a:xfrm>
          <a:solidFill>
            <a:srgbClr val="38D4D6"/>
          </a:solidFill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3051ED0-0F85-F044-935E-89F9C886D1EE}"/>
                </a:ext>
              </a:extLst>
            </p:cNvPr>
            <p:cNvGrpSpPr/>
            <p:nvPr/>
          </p:nvGrpSpPr>
          <p:grpSpPr>
            <a:xfrm>
              <a:off x="794233" y="1812077"/>
              <a:ext cx="698287" cy="651908"/>
              <a:chOff x="1363249" y="2622070"/>
              <a:chExt cx="698287" cy="651908"/>
            </a:xfrm>
            <a:grpFill/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98E090F-2B27-7745-AA73-C988C1C58C06}"/>
                  </a:ext>
                </a:extLst>
              </p:cNvPr>
              <p:cNvSpPr/>
              <p:nvPr/>
            </p:nvSpPr>
            <p:spPr>
              <a:xfrm>
                <a:off x="1409409" y="2622070"/>
                <a:ext cx="652127" cy="651908"/>
              </a:xfrm>
              <a:prstGeom prst="rect">
                <a:avLst/>
              </a:prstGeom>
              <a:grpFill/>
              <a:ln>
                <a:solidFill>
                  <a:srgbClr val="38D4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07982A0-9440-9847-9C01-9917143E4901}"/>
                  </a:ext>
                </a:extLst>
              </p:cNvPr>
              <p:cNvSpPr txBox="1"/>
              <p:nvPr/>
            </p:nvSpPr>
            <p:spPr>
              <a:xfrm>
                <a:off x="1363249" y="2654227"/>
                <a:ext cx="444791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209</a:t>
                </a:r>
              </a:p>
              <a:p>
                <a:endParaRPr lang="en-US" sz="900" b="1" dirty="0">
                  <a:solidFill>
                    <a:schemeClr val="bg1"/>
                  </a:solidFill>
                  <a:latin typeface="Arial Rounded MT Bold" panose="020F0704030504030204" pitchFamily="34" charset="77"/>
                </a:endParaRPr>
              </a:p>
              <a:p>
                <a:r>
                  <a:rPr lang="en-US" sz="900" b="1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82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888CDD6-6F87-5349-AA6C-0593E74945C1}"/>
                  </a:ext>
                </a:extLst>
              </p:cNvPr>
              <p:cNvSpPr txBox="1"/>
              <p:nvPr/>
            </p:nvSpPr>
            <p:spPr>
              <a:xfrm>
                <a:off x="1539064" y="2805699"/>
                <a:ext cx="52247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Pb</a:t>
                </a:r>
              </a:p>
            </p:txBody>
          </p: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512DACE-2750-D549-99C0-9F58CDE68EF6}"/>
                </a:ext>
              </a:extLst>
            </p:cNvPr>
            <p:cNvSpPr/>
            <p:nvPr/>
          </p:nvSpPr>
          <p:spPr>
            <a:xfrm>
              <a:off x="2556355" y="1821449"/>
              <a:ext cx="628977" cy="651908"/>
            </a:xfrm>
            <a:prstGeom prst="rect">
              <a:avLst/>
            </a:prstGeom>
            <a:no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BB2D445-CF55-6D4D-B95D-84E91C5F8E08}"/>
                </a:ext>
              </a:extLst>
            </p:cNvPr>
            <p:cNvSpPr/>
            <p:nvPr/>
          </p:nvSpPr>
          <p:spPr>
            <a:xfrm>
              <a:off x="3820357" y="1782504"/>
              <a:ext cx="266556" cy="263752"/>
            </a:xfrm>
            <a:prstGeom prst="rect">
              <a:avLst/>
            </a:prstGeom>
            <a:no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6986850-5B74-FF47-B0EA-C4D6692CF2DB}"/>
                </a:ext>
              </a:extLst>
            </p:cNvPr>
            <p:cNvSpPr/>
            <p:nvPr/>
          </p:nvSpPr>
          <p:spPr>
            <a:xfrm>
              <a:off x="3820357" y="2170660"/>
              <a:ext cx="266556" cy="263752"/>
            </a:xfrm>
            <a:prstGeom prst="rect">
              <a:avLst/>
            </a:prstGeom>
            <a:no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C60CB07-BE09-B149-97A4-81B1FCD68399}"/>
                </a:ext>
              </a:extLst>
            </p:cNvPr>
            <p:cNvSpPr/>
            <p:nvPr/>
          </p:nvSpPr>
          <p:spPr>
            <a:xfrm>
              <a:off x="4249167" y="1915820"/>
              <a:ext cx="266556" cy="263752"/>
            </a:xfrm>
            <a:prstGeom prst="rect">
              <a:avLst/>
            </a:prstGeom>
            <a:no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8ED3073-5B7D-A140-9F2D-2CA0BD992902}"/>
                </a:ext>
              </a:extLst>
            </p:cNvPr>
            <p:cNvSpPr txBox="1"/>
            <p:nvPr/>
          </p:nvSpPr>
          <p:spPr>
            <a:xfrm>
              <a:off x="3376619" y="1962737"/>
              <a:ext cx="2814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+</a:t>
              </a:r>
            </a:p>
          </p:txBody>
        </p:sp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id="{14127461-0B7D-7A4F-84B8-1C198D5683D4}"/>
                </a:ext>
              </a:extLst>
            </p:cNvPr>
            <p:cNvSpPr/>
            <p:nvPr/>
          </p:nvSpPr>
          <p:spPr>
            <a:xfrm>
              <a:off x="1693333" y="2037345"/>
              <a:ext cx="660400" cy="185667"/>
            </a:xfrm>
            <a:prstGeom prst="rightArrow">
              <a:avLst/>
            </a:prstGeom>
            <a:grp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B820A5E-2BE3-8646-8950-6A4DD6A8DE98}"/>
              </a:ext>
            </a:extLst>
          </p:cNvPr>
          <p:cNvGrpSpPr/>
          <p:nvPr/>
        </p:nvGrpSpPr>
        <p:grpSpPr>
          <a:xfrm>
            <a:off x="2788601" y="8423024"/>
            <a:ext cx="3297306" cy="603111"/>
            <a:chOff x="807794" y="1782504"/>
            <a:chExt cx="3707929" cy="690853"/>
          </a:xfrm>
          <a:solidFill>
            <a:srgbClr val="38D4D6"/>
          </a:solidFill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9F28CEB-C52B-E84B-8CCE-770574C3898B}"/>
                </a:ext>
              </a:extLst>
            </p:cNvPr>
            <p:cNvGrpSpPr/>
            <p:nvPr/>
          </p:nvGrpSpPr>
          <p:grpSpPr>
            <a:xfrm>
              <a:off x="807794" y="1812077"/>
              <a:ext cx="684726" cy="651908"/>
              <a:chOff x="1376810" y="2622070"/>
              <a:chExt cx="684726" cy="651908"/>
            </a:xfrm>
            <a:grpFill/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680F384-1FE6-E347-9A51-B341E8813BE6}"/>
                  </a:ext>
                </a:extLst>
              </p:cNvPr>
              <p:cNvSpPr/>
              <p:nvPr/>
            </p:nvSpPr>
            <p:spPr>
              <a:xfrm>
                <a:off x="1409409" y="2622070"/>
                <a:ext cx="652127" cy="651908"/>
              </a:xfrm>
              <a:prstGeom prst="rect">
                <a:avLst/>
              </a:prstGeom>
              <a:grpFill/>
              <a:ln>
                <a:solidFill>
                  <a:srgbClr val="38D4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27DF916-A508-6D41-9E30-D27C81AA2362}"/>
                  </a:ext>
                </a:extLst>
              </p:cNvPr>
              <p:cNvSpPr txBox="1"/>
              <p:nvPr/>
            </p:nvSpPr>
            <p:spPr>
              <a:xfrm>
                <a:off x="1376810" y="2664081"/>
                <a:ext cx="444791" cy="5078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224</a:t>
                </a:r>
              </a:p>
              <a:p>
                <a:endParaRPr lang="en-US" sz="900" b="1" dirty="0">
                  <a:solidFill>
                    <a:schemeClr val="bg1"/>
                  </a:solidFill>
                  <a:latin typeface="Arial Rounded MT Bold" panose="020F0704030504030204" pitchFamily="34" charset="77"/>
                </a:endParaRPr>
              </a:p>
              <a:p>
                <a:r>
                  <a:rPr lang="en-US" sz="900" b="1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86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131FE35-5A2F-4542-992B-A68DAD4958CE}"/>
                  </a:ext>
                </a:extLst>
              </p:cNvPr>
              <p:cNvSpPr txBox="1"/>
              <p:nvPr/>
            </p:nvSpPr>
            <p:spPr>
              <a:xfrm>
                <a:off x="1539064" y="2805699"/>
                <a:ext cx="52247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Arial Rounded MT Bold" panose="020F0704030504030204" pitchFamily="34" charset="77"/>
                  </a:rPr>
                  <a:t>Rn</a:t>
                </a:r>
              </a:p>
            </p:txBody>
          </p: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DC2BE4F-235C-DC4B-8915-3C00051ADB62}"/>
                </a:ext>
              </a:extLst>
            </p:cNvPr>
            <p:cNvSpPr/>
            <p:nvPr/>
          </p:nvSpPr>
          <p:spPr>
            <a:xfrm>
              <a:off x="2556355" y="1821449"/>
              <a:ext cx="628977" cy="651908"/>
            </a:xfrm>
            <a:prstGeom prst="rect">
              <a:avLst/>
            </a:prstGeom>
            <a:no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4982B78-EB40-6C4F-8456-FD2582B16CEC}"/>
                </a:ext>
              </a:extLst>
            </p:cNvPr>
            <p:cNvSpPr/>
            <p:nvPr/>
          </p:nvSpPr>
          <p:spPr>
            <a:xfrm>
              <a:off x="3820357" y="1782504"/>
              <a:ext cx="266556" cy="263752"/>
            </a:xfrm>
            <a:prstGeom prst="rect">
              <a:avLst/>
            </a:prstGeom>
            <a:no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79B2B1D-6995-E148-94FB-F603C4875FE6}"/>
                </a:ext>
              </a:extLst>
            </p:cNvPr>
            <p:cNvSpPr/>
            <p:nvPr/>
          </p:nvSpPr>
          <p:spPr>
            <a:xfrm>
              <a:off x="3820357" y="2170660"/>
              <a:ext cx="266556" cy="263752"/>
            </a:xfrm>
            <a:prstGeom prst="rect">
              <a:avLst/>
            </a:prstGeom>
            <a:no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F501F1D-0968-F84F-8910-07455588CBFB}"/>
                </a:ext>
              </a:extLst>
            </p:cNvPr>
            <p:cNvSpPr/>
            <p:nvPr/>
          </p:nvSpPr>
          <p:spPr>
            <a:xfrm>
              <a:off x="4249167" y="1915820"/>
              <a:ext cx="266556" cy="263752"/>
            </a:xfrm>
            <a:prstGeom prst="rect">
              <a:avLst/>
            </a:prstGeom>
            <a:no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8F6DFAF-8FDB-644B-8DE7-DAD5FBFB0C10}"/>
                </a:ext>
              </a:extLst>
            </p:cNvPr>
            <p:cNvSpPr txBox="1"/>
            <p:nvPr/>
          </p:nvSpPr>
          <p:spPr>
            <a:xfrm>
              <a:off x="3376620" y="1962736"/>
              <a:ext cx="281484" cy="4230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38D4D6"/>
                  </a:solidFill>
                  <a:latin typeface="Arial Rounded MT Bold" panose="020F0704030504030204" pitchFamily="34" charset="77"/>
                </a:rPr>
                <a:t>+</a:t>
              </a:r>
            </a:p>
          </p:txBody>
        </p:sp>
        <p:sp>
          <p:nvSpPr>
            <p:cNvPr id="72" name="Right Arrow 71">
              <a:extLst>
                <a:ext uri="{FF2B5EF4-FFF2-40B4-BE49-F238E27FC236}">
                  <a16:creationId xmlns:a16="http://schemas.microsoft.com/office/drawing/2014/main" id="{149D4990-C302-224E-A053-7B69A99B3386}"/>
                </a:ext>
              </a:extLst>
            </p:cNvPr>
            <p:cNvSpPr/>
            <p:nvPr/>
          </p:nvSpPr>
          <p:spPr>
            <a:xfrm>
              <a:off x="1693333" y="2037345"/>
              <a:ext cx="660400" cy="185667"/>
            </a:xfrm>
            <a:prstGeom prst="rightArrow">
              <a:avLst/>
            </a:prstGeom>
            <a:grpFill/>
            <a:ln>
              <a:solidFill>
                <a:srgbClr val="38D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6" name="Picture 2">
            <a:extLst>
              <a:ext uri="{FF2B5EF4-FFF2-40B4-BE49-F238E27FC236}">
                <a16:creationId xmlns:a16="http://schemas.microsoft.com/office/drawing/2014/main" id="{C3B6D576-41F6-1340-9534-1E4D688B0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206"/>
          <a:stretch/>
        </p:blipFill>
        <p:spPr bwMode="auto">
          <a:xfrm>
            <a:off x="5175548" y="2003839"/>
            <a:ext cx="1267786" cy="107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>
            <a:extLst>
              <a:ext uri="{FF2B5EF4-FFF2-40B4-BE49-F238E27FC236}">
                <a16:creationId xmlns:a16="http://schemas.microsoft.com/office/drawing/2014/main" id="{614111AC-A85F-524A-99E0-B1A45CE4D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21" y="3266372"/>
            <a:ext cx="1431918" cy="91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>
            <a:extLst>
              <a:ext uri="{FF2B5EF4-FFF2-40B4-BE49-F238E27FC236}">
                <a16:creationId xmlns:a16="http://schemas.microsoft.com/office/drawing/2014/main" id="{F2656C33-152D-3842-A6F0-94F304829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893" y="4545501"/>
            <a:ext cx="1386216" cy="93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8">
            <a:extLst>
              <a:ext uri="{FF2B5EF4-FFF2-40B4-BE49-F238E27FC236}">
                <a16:creationId xmlns:a16="http://schemas.microsoft.com/office/drawing/2014/main" id="{4B7A0A33-E1BA-F040-82B8-1E060DFC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03" y="5754259"/>
            <a:ext cx="1400318" cy="93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0">
            <a:extLst>
              <a:ext uri="{FF2B5EF4-FFF2-40B4-BE49-F238E27FC236}">
                <a16:creationId xmlns:a16="http://schemas.microsoft.com/office/drawing/2014/main" id="{1E7C59E0-9073-1A4D-83E1-A59C19A8C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03" y="6905395"/>
            <a:ext cx="1240447" cy="105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2">
            <a:extLst>
              <a:ext uri="{FF2B5EF4-FFF2-40B4-BE49-F238E27FC236}">
                <a16:creationId xmlns:a16="http://schemas.microsoft.com/office/drawing/2014/main" id="{8D716EE6-E62B-C941-B730-BB138A14C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23" y="8134364"/>
            <a:ext cx="1208735" cy="9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350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B88C46-0277-C247-8D86-072067DD4E32}"/>
              </a:ext>
            </a:extLst>
          </p:cNvPr>
          <p:cNvSpPr txBox="1"/>
          <p:nvPr/>
        </p:nvSpPr>
        <p:spPr>
          <a:xfrm>
            <a:off x="459350" y="1761909"/>
            <a:ext cx="593929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Font typeface="+mj-lt"/>
              <a:buAutoNum type="arabicPeriod" startAt="7"/>
            </a:pP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If gallium-68 has a half-life of 68.3 minutes, how much of a 10mg sample is left after 2 half-lives?</a:t>
            </a:r>
          </a:p>
          <a:p>
            <a:pPr lvl="0"/>
            <a:r>
              <a:rPr lang="en-GB" sz="16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</a:t>
            </a:r>
          </a:p>
          <a:p>
            <a:pPr marL="228600" lvl="0" indent="-228600">
              <a:buFont typeface="+mj-lt"/>
              <a:buAutoNum type="arabicPeriod" startAt="8"/>
            </a:pP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If the passing of 5 half-lives leaves 25mg of a strontium-90 sample, how much was present in the beginning?</a:t>
            </a:r>
          </a:p>
          <a:p>
            <a:pPr lvl="0"/>
            <a:r>
              <a:rPr lang="en-GB" sz="16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</a:t>
            </a:r>
          </a:p>
          <a:p>
            <a:pPr marL="228600" lvl="0" indent="-228600">
              <a:buFont typeface="+mj-lt"/>
              <a:buAutoNum type="arabicPeriod" startAt="9"/>
            </a:pPr>
            <a:r>
              <a:rPr lang="en-GB" sz="1200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The radioisotope ceasium-137 has a half life of 30 years. A sample decays at 544/minute (544 cpm) in 1985. In what year will it decay to 17 cpm?</a:t>
            </a:r>
          </a:p>
          <a:p>
            <a:pPr lvl="0"/>
            <a:r>
              <a:rPr lang="en-GB" sz="1600" b="1" dirty="0">
                <a:solidFill>
                  <a:srgbClr val="38D4D6"/>
                </a:solidFill>
                <a:latin typeface="Arial Rounded MT Bold" panose="020F0704030504030204" pitchFamily="34" charset="77"/>
              </a:rPr>
              <a:t>________________________________________________________________________________________________________________________________________________________________________</a:t>
            </a:r>
            <a:endParaRPr lang="en-GB" sz="12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  <a:p>
            <a:pPr lvl="1">
              <a:spcAft>
                <a:spcPts val="600"/>
              </a:spcAft>
            </a:pPr>
            <a:endParaRPr lang="en-GB" sz="1200" b="1" dirty="0">
              <a:solidFill>
                <a:srgbClr val="38D4D6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254BFE6-E144-E742-A314-7D3AE386C026}"/>
              </a:ext>
            </a:extLst>
          </p:cNvPr>
          <p:cNvSpPr/>
          <p:nvPr/>
        </p:nvSpPr>
        <p:spPr>
          <a:xfrm>
            <a:off x="1809000" y="1408062"/>
            <a:ext cx="3240000" cy="361796"/>
          </a:xfrm>
          <a:prstGeom prst="roundRect">
            <a:avLst/>
          </a:prstGeom>
          <a:solidFill>
            <a:srgbClr val="38D4D6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600" b="1" dirty="0">
                <a:solidFill>
                  <a:schemeClr val="bg1"/>
                </a:solidFill>
                <a:latin typeface="Arial Rounded MT" charset="0"/>
                <a:ea typeface="Arial Rounded MT" charset="0"/>
                <a:cs typeface="Arial Rounded MT" charset="0"/>
              </a:rPr>
              <a:t>Half-life and emissions</a:t>
            </a:r>
          </a:p>
        </p:txBody>
      </p:sp>
      <p:graphicFrame>
        <p:nvGraphicFramePr>
          <p:cNvPr id="4" name="Google Shape;117;p4">
            <a:extLst>
              <a:ext uri="{FF2B5EF4-FFF2-40B4-BE49-F238E27FC236}">
                <a16:creationId xmlns:a16="http://schemas.microsoft.com/office/drawing/2014/main" id="{D0BC365E-D3C0-094C-AFB9-20EBBEEED4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1486005"/>
              </p:ext>
            </p:extLst>
          </p:nvPr>
        </p:nvGraphicFramePr>
        <p:xfrm>
          <a:off x="719945" y="5295561"/>
          <a:ext cx="5402559" cy="377182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79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369">
                  <a:extLst>
                    <a:ext uri="{9D8B030D-6E8A-4147-A177-3AD203B41FA5}">
                      <a16:colId xmlns:a16="http://schemas.microsoft.com/office/drawing/2014/main" val="130663134"/>
                    </a:ext>
                  </a:extLst>
                </a:gridCol>
              </a:tblGrid>
              <a:tr h="35242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u="none" strike="noStrike" cap="none" dirty="0">
                          <a:solidFill>
                            <a:schemeClr val="bg1"/>
                          </a:solidFill>
                          <a:latin typeface="Arial Rounded"/>
                          <a:sym typeface="Arial Rounded"/>
                        </a:rPr>
                        <a:t>Complete the equation</a:t>
                      </a: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Alpha or beta?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8D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84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484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ea typeface="Arial Rounded"/>
                        <a:cs typeface="Arial Rounded"/>
                        <a:sym typeface="Arial Rounded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84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ADBF"/>
                        </a:buClr>
                        <a:buSzPts val="1200"/>
                        <a:buFont typeface="Arial Rounded"/>
                        <a:buNone/>
                      </a:pPr>
                      <a:endParaRPr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484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6ADBF"/>
                        </a:buClr>
                        <a:buSzPts val="1200"/>
                        <a:buFont typeface="Arial Rounded"/>
                        <a:buNone/>
                      </a:pPr>
                      <a:endParaRPr sz="1200" b="1" dirty="0">
                        <a:solidFill>
                          <a:srgbClr val="16ADBF"/>
                        </a:solidFill>
                        <a:latin typeface="Arial Rounded MT Bold" panose="020F0704030504030204" pitchFamily="34" charset="77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81927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1637B8B-DA0A-0110-63D9-67DD6E11D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47" b="77491"/>
          <a:stretch/>
        </p:blipFill>
        <p:spPr>
          <a:xfrm>
            <a:off x="958448" y="5761704"/>
            <a:ext cx="2332478" cy="6399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EE2FC4-486B-BD89-E881-76A8F3A45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224" y="5710145"/>
            <a:ext cx="1079555" cy="7556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287E48-72C0-9A4D-7940-7D93196EA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223" y="6546362"/>
            <a:ext cx="1079555" cy="7556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9CC288-114D-A144-592D-A525C87FB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683" y="7429027"/>
            <a:ext cx="1079555" cy="7556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A3714C-095C-40B3-FC6F-AC2EA68EA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682" y="8229155"/>
            <a:ext cx="1079555" cy="755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726897-D153-E842-8A10-FE0823844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064" b="1427"/>
          <a:stretch/>
        </p:blipFill>
        <p:spPr>
          <a:xfrm>
            <a:off x="958448" y="8229154"/>
            <a:ext cx="2332478" cy="7556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1DA8F6-9391-F17E-0A4F-9F79A309E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47" b="52890"/>
          <a:stretch/>
        </p:blipFill>
        <p:spPr>
          <a:xfrm>
            <a:off x="968115" y="6569226"/>
            <a:ext cx="2332478" cy="639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D8F577-699D-2BB9-4043-607199F982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231" b="28706"/>
          <a:stretch/>
        </p:blipFill>
        <p:spPr>
          <a:xfrm>
            <a:off x="968115" y="7429027"/>
            <a:ext cx="2332478" cy="63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11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</TotalTime>
  <Words>447</Words>
  <Application>Microsoft Macintosh PowerPoint</Application>
  <PresentationFormat>A4 Paper (210x297 mm)</PresentationFormat>
  <Paragraphs>88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Arial Rounded</vt:lpstr>
      <vt:lpstr>Arial Rounded MT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Debney</dc:creator>
  <cp:lastModifiedBy>Sarah Mintey</cp:lastModifiedBy>
  <cp:revision>23</cp:revision>
  <dcterms:created xsi:type="dcterms:W3CDTF">2022-04-04T12:23:53Z</dcterms:created>
  <dcterms:modified xsi:type="dcterms:W3CDTF">2022-08-14T10:15:44Z</dcterms:modified>
</cp:coreProperties>
</file>