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38D4D6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/>
    <p:restoredTop sz="94719"/>
  </p:normalViewPr>
  <p:slideViewPr>
    <p:cSldViewPr snapToGrid="0" snapToObjects="1">
      <p:cViewPr>
        <p:scale>
          <a:sx n="100" d="100"/>
          <a:sy n="100" d="100"/>
        </p:scale>
        <p:origin x="25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44823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KS4-17-08: Using Resources - </a:t>
            </a:r>
            <a:r>
              <a:rPr lang="en-US" sz="1200" dirty="0"/>
              <a:t>Explore glass, ceramics and composites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how we make soda lime glass and borosilicate glass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 </a:t>
            </a:r>
            <a:r>
              <a:rPr lang="en-US" sz="800" dirty="0"/>
              <a:t>Describe how clay ceramics are formed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 </a:t>
            </a:r>
            <a:r>
              <a:rPr lang="en-US" sz="800" dirty="0"/>
              <a:t>Describe what's meant by a composite and give examples of composites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6A4062-A49C-4A4E-928B-4701EE09CA24}"/>
              </a:ext>
            </a:extLst>
          </p:cNvPr>
          <p:cNvSpPr/>
          <p:nvPr/>
        </p:nvSpPr>
        <p:spPr>
          <a:xfrm>
            <a:off x="120881" y="885844"/>
            <a:ext cx="655273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279CAF"/>
                </a:solidFill>
                <a:latin typeface="Mulish"/>
              </a:rPr>
              <a:t>Key Facts:</a:t>
            </a:r>
          </a:p>
          <a:p>
            <a:r>
              <a:rPr lang="en-GB" sz="1200" b="1" dirty="0">
                <a:solidFill>
                  <a:srgbClr val="279CAF"/>
                </a:solidFill>
                <a:latin typeface="Mulish"/>
              </a:rPr>
              <a:t>Ceramics</a:t>
            </a: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Due to their high melting points and resistance to stains, ceramics are used in kitchen and dinnerware.</a:t>
            </a:r>
          </a:p>
          <a:p>
            <a:endParaRPr lang="en-GB" sz="800" b="1" dirty="0">
              <a:solidFill>
                <a:srgbClr val="383838"/>
              </a:solidFill>
              <a:latin typeface="Mulish"/>
            </a:endParaRPr>
          </a:p>
          <a:p>
            <a:r>
              <a:rPr lang="en-GB" sz="1200" b="1" dirty="0">
                <a:solidFill>
                  <a:srgbClr val="279CAF"/>
                </a:solidFill>
                <a:latin typeface="Mulish"/>
              </a:rPr>
              <a:t>Glass Ceramics</a:t>
            </a:r>
            <a:endParaRPr lang="en-GB" sz="1200" dirty="0">
              <a:solidFill>
                <a:srgbClr val="279CAF"/>
              </a:solidFill>
              <a:latin typeface="Mulish"/>
            </a:endParaRP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Transparent and strong, glass ceramics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insulate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against heat and allow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light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to pass through, making glass the ideal material for making windows.</a:t>
            </a: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Glass ceramics are also more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durable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than other materials hence they are better suited for use in windows than plastic.</a:t>
            </a: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Most of the glass produced is soda-lime glass which is made by heating a mixture of limestone, sand and sodium carbonate (soda) until it melts.</a:t>
            </a: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On cooling it crystallises to form glass.</a:t>
            </a: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A variation is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borosilicate glass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which is made using sand and boron trioxide and has a higher melting point than soda-lime glass.</a:t>
            </a:r>
          </a:p>
          <a:p>
            <a:endParaRPr lang="en-GB" sz="1200" b="1" dirty="0">
              <a:solidFill>
                <a:srgbClr val="383838"/>
              </a:solidFill>
              <a:latin typeface="Mulish"/>
            </a:endParaRPr>
          </a:p>
          <a:p>
            <a:r>
              <a:rPr lang="en-GB" sz="1200" b="1" dirty="0">
                <a:solidFill>
                  <a:srgbClr val="279CAF"/>
                </a:solidFill>
                <a:latin typeface="Mulish"/>
              </a:rPr>
              <a:t>Clay Ceramics</a:t>
            </a:r>
            <a:endParaRPr lang="en-GB" sz="1200" dirty="0">
              <a:solidFill>
                <a:srgbClr val="279CAF"/>
              </a:solidFill>
              <a:latin typeface="Mulish"/>
            </a:endParaRP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These are hardened materials that resist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 compressive forces.</a:t>
            </a:r>
            <a:endParaRPr lang="en-GB" sz="1200" dirty="0">
              <a:solidFill>
                <a:srgbClr val="383838"/>
              </a:solidFill>
              <a:latin typeface="Mulish"/>
            </a:endParaRP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Clay is a soft material dug up from the earth which hardens at high temperatures.</a:t>
            </a:r>
          </a:p>
          <a:p>
            <a:r>
              <a:rPr lang="en-GB" sz="1200" dirty="0">
                <a:solidFill>
                  <a:srgbClr val="383838"/>
                </a:solidFill>
                <a:latin typeface="Mulish"/>
              </a:rPr>
              <a:t>Allows bricks to be used to build walls which withstand the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weight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and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pressure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of the material bearing downwards on itself.</a:t>
            </a:r>
          </a:p>
          <a:p>
            <a:endParaRPr lang="en-GB" sz="1200" b="1" dirty="0"/>
          </a:p>
          <a:p>
            <a:r>
              <a:rPr lang="en-GB" sz="1200" b="1" dirty="0"/>
              <a:t>Composites</a:t>
            </a:r>
          </a:p>
          <a:p>
            <a:r>
              <a:rPr lang="en-GB" sz="1200" dirty="0"/>
              <a:t>These are made from two components:</a:t>
            </a:r>
            <a:r>
              <a:rPr lang="en-GB" sz="1200" b="1" dirty="0"/>
              <a:t> reinforcement</a:t>
            </a:r>
            <a:r>
              <a:rPr lang="en-GB" sz="1200" dirty="0"/>
              <a:t> and </a:t>
            </a:r>
            <a:r>
              <a:rPr lang="en-GB" sz="1200" b="1" dirty="0"/>
              <a:t>matrix.</a:t>
            </a:r>
            <a:endParaRPr lang="en-GB" sz="1200" dirty="0"/>
          </a:p>
          <a:p>
            <a:r>
              <a:rPr lang="en-GB" sz="1200" dirty="0"/>
              <a:t>The reinforcement material is embedded in the matrix material which acts as a binder..</a:t>
            </a:r>
          </a:p>
          <a:p>
            <a:r>
              <a:rPr lang="en-GB" sz="1200" dirty="0"/>
              <a:t>Common examples include</a:t>
            </a:r>
            <a:r>
              <a:rPr lang="en-GB" sz="1200" b="1" dirty="0"/>
              <a:t> fibreglass</a:t>
            </a:r>
            <a:r>
              <a:rPr lang="en-GB" sz="1200" dirty="0"/>
              <a:t> and steel reinforced concrete.</a:t>
            </a:r>
          </a:p>
          <a:p>
            <a:r>
              <a:rPr lang="en-GB" sz="1200" dirty="0"/>
              <a:t>Wood is an example of a </a:t>
            </a:r>
            <a:r>
              <a:rPr lang="en-GB" sz="1200" b="1" dirty="0"/>
              <a:t>natural composite</a:t>
            </a:r>
            <a:r>
              <a:rPr lang="en-GB" sz="1200" dirty="0"/>
              <a:t> as it consists of cellulose fibres held together by an organic polymer mix.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pPr>
              <a:buFont typeface="Arial" panose="020B0604020202020204" pitchFamily="34" charset="0"/>
              <a:buChar char="•"/>
            </a:pPr>
            <a:endParaRPr lang="en-GB" sz="1200" b="0" i="0" dirty="0">
              <a:solidFill>
                <a:srgbClr val="383838"/>
              </a:solidFill>
              <a:effectLst/>
              <a:latin typeface="Mulish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ABF3BB4-CF57-A742-8E9D-DDE4132CC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657505"/>
              </p:ext>
            </p:extLst>
          </p:nvPr>
        </p:nvGraphicFramePr>
        <p:xfrm>
          <a:off x="192048" y="5935396"/>
          <a:ext cx="6481572" cy="1245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524">
                  <a:extLst>
                    <a:ext uri="{9D8B030D-6E8A-4147-A177-3AD203B41FA5}">
                      <a16:colId xmlns:a16="http://schemas.microsoft.com/office/drawing/2014/main" val="118800324"/>
                    </a:ext>
                  </a:extLst>
                </a:gridCol>
                <a:gridCol w="2160524">
                  <a:extLst>
                    <a:ext uri="{9D8B030D-6E8A-4147-A177-3AD203B41FA5}">
                      <a16:colId xmlns:a16="http://schemas.microsoft.com/office/drawing/2014/main" val="2131527452"/>
                    </a:ext>
                  </a:extLst>
                </a:gridCol>
                <a:gridCol w="2160524">
                  <a:extLst>
                    <a:ext uri="{9D8B030D-6E8A-4147-A177-3AD203B41FA5}">
                      <a16:colId xmlns:a16="http://schemas.microsoft.com/office/drawing/2014/main" val="2032100459"/>
                    </a:ext>
                  </a:extLst>
                </a:gridCol>
              </a:tblGrid>
              <a:tr h="31145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Composite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Reinforcement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Matrix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572461"/>
                  </a:ext>
                </a:extLst>
              </a:tr>
              <a:tr h="311459">
                <a:tc>
                  <a:txBody>
                    <a:bodyPr/>
                    <a:lstStyle/>
                    <a:p>
                      <a:r>
                        <a:rPr lang="en-US" sz="1200" dirty="0"/>
                        <a:t>Concrete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Concrete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839236"/>
                  </a:ext>
                </a:extLst>
              </a:tr>
              <a:tr h="311459">
                <a:tc>
                  <a:txBody>
                    <a:bodyPr/>
                    <a:lstStyle/>
                    <a:p>
                      <a:r>
                        <a:rPr lang="en-US" sz="1200" dirty="0"/>
                        <a:t>Fibreglass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Glass fibres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Polymer resin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578125"/>
                  </a:ext>
                </a:extLst>
              </a:tr>
              <a:tr h="311459">
                <a:tc>
                  <a:txBody>
                    <a:bodyPr/>
                    <a:lstStyle/>
                    <a:p>
                      <a:r>
                        <a:rPr lang="en-US" sz="1200" dirty="0"/>
                        <a:t>Carbon fibre / tubes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Carbon fibres / nanotubes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Polymer resin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582977"/>
                  </a:ext>
                </a:extLst>
              </a:tr>
            </a:tbl>
          </a:graphicData>
        </a:graphic>
      </p:graphicFrame>
      <p:pic>
        <p:nvPicPr>
          <p:cNvPr id="11" name="Picture 2" descr="Reinforced concrete rebar connection system - EAZISTRIP STANDARD - Ancon  Building Products">
            <a:extLst>
              <a:ext uri="{FF2B5EF4-FFF2-40B4-BE49-F238E27FC236}">
                <a16:creationId xmlns:a16="http://schemas.microsoft.com/office/drawing/2014/main" id="{FC36FAC3-C5C2-E044-9B9D-87167043F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151" y="7332219"/>
            <a:ext cx="2332800" cy="2332800"/>
          </a:xfrm>
          <a:prstGeom prst="rect">
            <a:avLst/>
          </a:prstGeom>
          <a:solidFill>
            <a:srgbClr val="38D4D6"/>
          </a:solidFill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DA20F37-11CB-4148-896E-C821C06FB8E1}"/>
              </a:ext>
            </a:extLst>
          </p:cNvPr>
          <p:cNvSpPr/>
          <p:nvPr/>
        </p:nvSpPr>
        <p:spPr>
          <a:xfrm>
            <a:off x="113212" y="7315471"/>
            <a:ext cx="409048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The properties of composites depend on the reinforcement and matrix used so composites can be </a:t>
            </a:r>
            <a:r>
              <a:rPr lang="en-GB" sz="1200" b="1" dirty="0"/>
              <a:t>tailor engineered</a:t>
            </a:r>
            <a:r>
              <a:rPr lang="en-GB" sz="1200" dirty="0"/>
              <a:t> to meet specific needs.</a:t>
            </a:r>
          </a:p>
          <a:p>
            <a:endParaRPr lang="en-GB" sz="1200" dirty="0"/>
          </a:p>
          <a:p>
            <a:r>
              <a:rPr lang="en-GB" sz="1200" dirty="0"/>
              <a:t>Carbon fibres for example are extremely </a:t>
            </a:r>
            <a:r>
              <a:rPr lang="en-GB" sz="1200" b="1" dirty="0"/>
              <a:t>strong </a:t>
            </a:r>
            <a:r>
              <a:rPr lang="en-GB" sz="1200" dirty="0"/>
              <a:t>and </a:t>
            </a:r>
            <a:r>
              <a:rPr lang="en-GB" sz="1200" b="1" dirty="0"/>
              <a:t>low weight,</a:t>
            </a:r>
            <a:r>
              <a:rPr lang="en-GB" sz="1200" dirty="0"/>
              <a:t> hence they are used in aviation, aeronautics and for making professional racing bicycles.</a:t>
            </a:r>
          </a:p>
          <a:p>
            <a:endParaRPr lang="en-GB" sz="1200" dirty="0"/>
          </a:p>
          <a:p>
            <a:r>
              <a:rPr lang="en-GB" sz="1200" dirty="0"/>
              <a:t>The picture to the right shows steel reinforced concrete has immense </a:t>
            </a:r>
            <a:r>
              <a:rPr lang="en-GB" sz="1200" b="1" dirty="0"/>
              <a:t>tensile</a:t>
            </a:r>
            <a:r>
              <a:rPr lang="en-GB" sz="1200" dirty="0"/>
              <a:t> and </a:t>
            </a:r>
            <a:r>
              <a:rPr lang="en-GB" sz="1200" b="1" dirty="0"/>
              <a:t>compressive strength</a:t>
            </a:r>
            <a:r>
              <a:rPr lang="en-GB" sz="1200" dirty="0"/>
              <a:t> allowing it to be used as columns and supporting structures in construction.</a:t>
            </a:r>
          </a:p>
        </p:txBody>
      </p:sp>
    </p:spTree>
    <p:extLst>
      <p:ext uri="{BB962C8B-B14F-4D97-AF65-F5344CB8AC3E}">
        <p14:creationId xmlns:p14="http://schemas.microsoft.com/office/powerpoint/2010/main" val="31885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44823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KS4-17-08: Using Resources - </a:t>
            </a:r>
            <a:r>
              <a:rPr lang="en-US" sz="1200" dirty="0"/>
              <a:t>Explore glass, ceramics and composites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how we make soda lime glass and borosilicate glass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 </a:t>
            </a:r>
            <a:r>
              <a:rPr lang="en-US" sz="800" dirty="0"/>
              <a:t>Describe how clay ceramics are formed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 </a:t>
            </a:r>
            <a:r>
              <a:rPr lang="en-US" sz="800" dirty="0"/>
              <a:t>Describe what's meant by a composite and give examples of composites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2548D7-FDA4-C54F-9159-C48CA2C538AE}"/>
              </a:ext>
            </a:extLst>
          </p:cNvPr>
          <p:cNvSpPr/>
          <p:nvPr/>
        </p:nvSpPr>
        <p:spPr>
          <a:xfrm>
            <a:off x="158795" y="855417"/>
            <a:ext cx="534107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Describe how the following are produced and give uses for each: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endParaRPr lang="en-GB" sz="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itchFamily="2" charset="2"/>
              <a:buChar char=""/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soda-lime glass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itchFamily="2" charset="2"/>
              <a:buChar char=""/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borosilicate glass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itchFamily="2" charset="2"/>
              <a:buChar char=""/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clay ceramics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itchFamily="2" charset="2"/>
              <a:buChar char=""/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composites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467661D-D898-714F-8C5D-3FBF533C414B}"/>
              </a:ext>
            </a:extLst>
          </p:cNvPr>
          <p:cNvSpPr/>
          <p:nvPr/>
        </p:nvSpPr>
        <p:spPr>
          <a:xfrm>
            <a:off x="190003" y="1997686"/>
            <a:ext cx="3200897" cy="3716562"/>
          </a:xfrm>
          <a:prstGeom prst="roundRect">
            <a:avLst>
              <a:gd name="adj" fmla="val 743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E6E0D5B-2E51-4A49-9D4B-2DF6BDDAD8CD}"/>
              </a:ext>
            </a:extLst>
          </p:cNvPr>
          <p:cNvSpPr/>
          <p:nvPr/>
        </p:nvSpPr>
        <p:spPr>
          <a:xfrm>
            <a:off x="3498227" y="1997686"/>
            <a:ext cx="3200897" cy="3716562"/>
          </a:xfrm>
          <a:prstGeom prst="roundRect">
            <a:avLst>
              <a:gd name="adj" fmla="val 743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1B6DAA8-E19E-4D46-B714-A0A554FC7760}"/>
              </a:ext>
            </a:extLst>
          </p:cNvPr>
          <p:cNvSpPr/>
          <p:nvPr/>
        </p:nvSpPr>
        <p:spPr>
          <a:xfrm>
            <a:off x="156831" y="5867400"/>
            <a:ext cx="3200897" cy="3716562"/>
          </a:xfrm>
          <a:prstGeom prst="roundRect">
            <a:avLst>
              <a:gd name="adj" fmla="val 743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4786A26-0969-F34A-9C0B-4FD5FEC7827A}"/>
              </a:ext>
            </a:extLst>
          </p:cNvPr>
          <p:cNvSpPr/>
          <p:nvPr/>
        </p:nvSpPr>
        <p:spPr>
          <a:xfrm>
            <a:off x="3465055" y="5867400"/>
            <a:ext cx="3200897" cy="3716562"/>
          </a:xfrm>
          <a:prstGeom prst="roundRect">
            <a:avLst>
              <a:gd name="adj" fmla="val 743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9F4C4D-1D67-B34A-96F7-126494BA2BC5}"/>
              </a:ext>
            </a:extLst>
          </p:cNvPr>
          <p:cNvSpPr/>
          <p:nvPr/>
        </p:nvSpPr>
        <p:spPr>
          <a:xfrm>
            <a:off x="1203550" y="2023086"/>
            <a:ext cx="1136850" cy="259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300"/>
              </a:lnSpc>
            </a:pPr>
            <a:r>
              <a:rPr lang="en-GB" sz="1200" dirty="0">
                <a:solidFill>
                  <a:srgbClr val="279CA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soda-lime glass</a:t>
            </a:r>
            <a:endParaRPr lang="en-GB" sz="1200" dirty="0">
              <a:solidFill>
                <a:srgbClr val="279CA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F17758-A9FC-8649-855B-4A76598979E3}"/>
              </a:ext>
            </a:extLst>
          </p:cNvPr>
          <p:cNvSpPr/>
          <p:nvPr/>
        </p:nvSpPr>
        <p:spPr>
          <a:xfrm>
            <a:off x="4404447" y="2023085"/>
            <a:ext cx="1247008" cy="259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300"/>
              </a:lnSpc>
            </a:pPr>
            <a:r>
              <a:rPr lang="en-GB" sz="1200" dirty="0">
                <a:solidFill>
                  <a:srgbClr val="279CA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borosilicate glass</a:t>
            </a:r>
            <a:endParaRPr lang="en-GB" sz="1200" dirty="0">
              <a:solidFill>
                <a:srgbClr val="279CA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4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44823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KS4-17-08: Using Resources - </a:t>
            </a:r>
            <a:r>
              <a:rPr lang="en-US" sz="1200" dirty="0"/>
              <a:t>Explore glass, ceramics and composites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/>
              <a:t>Describe how we make soda lime glass and borosilicate glass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 </a:t>
            </a:r>
            <a:r>
              <a:rPr lang="en-US" sz="800" dirty="0"/>
              <a:t>Describe how clay ceramics are formed </a:t>
            </a:r>
          </a:p>
          <a:p>
            <a:r>
              <a:rPr lang="en-US" sz="800" dirty="0">
                <a:solidFill>
                  <a:srgbClr val="38D4D6"/>
                </a:solidFill>
              </a:rPr>
              <a:t>● </a:t>
            </a:r>
            <a:r>
              <a:rPr lang="en-US" sz="800" dirty="0"/>
              <a:t>Describe what's meant by a composite and give examples of composites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2CEAC8-D37E-B54B-9DD2-64A2EE5D27E6}"/>
              </a:ext>
            </a:extLst>
          </p:cNvPr>
          <p:cNvSpPr/>
          <p:nvPr/>
        </p:nvSpPr>
        <p:spPr>
          <a:xfrm>
            <a:off x="177022" y="847744"/>
            <a:ext cx="3429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Research the physical properties of: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itchFamily="2" charset="2"/>
              <a:buChar char=""/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soda-lime glass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itchFamily="2" charset="2"/>
              <a:buChar char=""/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borosilicate glass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itchFamily="2" charset="2"/>
              <a:buChar char=""/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clay ceramics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itchFamily="2" charset="2"/>
              <a:buChar char=""/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composites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E0E66B-1E11-4345-9923-1DED6A768E4E}"/>
              </a:ext>
            </a:extLst>
          </p:cNvPr>
          <p:cNvSpPr/>
          <p:nvPr/>
        </p:nvSpPr>
        <p:spPr>
          <a:xfrm>
            <a:off x="1203550" y="2023086"/>
            <a:ext cx="1136850" cy="259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300"/>
              </a:lnSpc>
            </a:pPr>
            <a:r>
              <a:rPr lang="en-GB" sz="1200" dirty="0">
                <a:solidFill>
                  <a:srgbClr val="279CA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soda-lime glass</a:t>
            </a:r>
            <a:endParaRPr lang="en-GB" sz="1200" dirty="0">
              <a:solidFill>
                <a:srgbClr val="279CA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B1FF5E-118D-2543-AE33-172CDBAB167C}"/>
              </a:ext>
            </a:extLst>
          </p:cNvPr>
          <p:cNvSpPr/>
          <p:nvPr/>
        </p:nvSpPr>
        <p:spPr>
          <a:xfrm>
            <a:off x="4404447" y="2023085"/>
            <a:ext cx="1247008" cy="259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300"/>
              </a:lnSpc>
            </a:pPr>
            <a:r>
              <a:rPr lang="en-GB" sz="1200" dirty="0">
                <a:solidFill>
                  <a:srgbClr val="279CA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borosilicate glass</a:t>
            </a:r>
            <a:endParaRPr lang="en-GB" sz="1200" dirty="0">
              <a:solidFill>
                <a:srgbClr val="279CA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D07245-229C-E841-AE69-1E4E5030EA2C}"/>
              </a:ext>
            </a:extLst>
          </p:cNvPr>
          <p:cNvSpPr/>
          <p:nvPr/>
        </p:nvSpPr>
        <p:spPr>
          <a:xfrm>
            <a:off x="1251179" y="5867400"/>
            <a:ext cx="1012200" cy="259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300"/>
              </a:lnSpc>
            </a:pPr>
            <a:r>
              <a:rPr lang="en-GB" sz="1200" dirty="0">
                <a:solidFill>
                  <a:srgbClr val="279CA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clay ceramics</a:t>
            </a:r>
            <a:endParaRPr lang="en-GB" sz="1200" dirty="0">
              <a:solidFill>
                <a:srgbClr val="279CA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F1A3787-74DE-F944-8685-80EC0A804F51}"/>
              </a:ext>
            </a:extLst>
          </p:cNvPr>
          <p:cNvSpPr/>
          <p:nvPr/>
        </p:nvSpPr>
        <p:spPr>
          <a:xfrm>
            <a:off x="190003" y="1997686"/>
            <a:ext cx="3200897" cy="3716562"/>
          </a:xfrm>
          <a:prstGeom prst="roundRect">
            <a:avLst>
              <a:gd name="adj" fmla="val 743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EF2DF5E-DCF0-954C-8DC5-EBDDF3C338A9}"/>
              </a:ext>
            </a:extLst>
          </p:cNvPr>
          <p:cNvSpPr/>
          <p:nvPr/>
        </p:nvSpPr>
        <p:spPr>
          <a:xfrm>
            <a:off x="3498227" y="1997686"/>
            <a:ext cx="3200897" cy="3716562"/>
          </a:xfrm>
          <a:prstGeom prst="roundRect">
            <a:avLst>
              <a:gd name="adj" fmla="val 743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B340A41-DD77-DA4D-9ACD-392972B69DC9}"/>
              </a:ext>
            </a:extLst>
          </p:cNvPr>
          <p:cNvSpPr/>
          <p:nvPr/>
        </p:nvSpPr>
        <p:spPr>
          <a:xfrm>
            <a:off x="156831" y="5867400"/>
            <a:ext cx="3200897" cy="3716562"/>
          </a:xfrm>
          <a:prstGeom prst="roundRect">
            <a:avLst>
              <a:gd name="adj" fmla="val 743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F90EFF7-EC86-AF43-A93C-883FC4ED2C33}"/>
              </a:ext>
            </a:extLst>
          </p:cNvPr>
          <p:cNvSpPr/>
          <p:nvPr/>
        </p:nvSpPr>
        <p:spPr>
          <a:xfrm>
            <a:off x="3465055" y="5867400"/>
            <a:ext cx="3200897" cy="3716562"/>
          </a:xfrm>
          <a:prstGeom prst="roundRect">
            <a:avLst>
              <a:gd name="adj" fmla="val 743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652607-B4AB-8340-BEED-6A6276FCF7AC}"/>
              </a:ext>
            </a:extLst>
          </p:cNvPr>
          <p:cNvSpPr/>
          <p:nvPr/>
        </p:nvSpPr>
        <p:spPr>
          <a:xfrm>
            <a:off x="4648744" y="5867400"/>
            <a:ext cx="899862" cy="259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300"/>
              </a:lnSpc>
            </a:pPr>
            <a:r>
              <a:rPr lang="en-GB" sz="1200" dirty="0">
                <a:solidFill>
                  <a:srgbClr val="279CA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composites</a:t>
            </a:r>
            <a:endParaRPr lang="en-GB" sz="1200" dirty="0">
              <a:solidFill>
                <a:srgbClr val="279CA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6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523</Words>
  <Application>Microsoft Macintosh PowerPoint</Application>
  <PresentationFormat>A4 Paper (210x297 mm)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CordiaUPC</vt:lpstr>
      <vt:lpstr>Mulish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12</cp:revision>
  <dcterms:created xsi:type="dcterms:W3CDTF">2021-07-22T08:01:10Z</dcterms:created>
  <dcterms:modified xsi:type="dcterms:W3CDTF">2021-07-23T10:52:55Z</dcterms:modified>
</cp:coreProperties>
</file>