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5915"/>
  </p:normalViewPr>
  <p:slideViewPr>
    <p:cSldViewPr snapToGrid="0" snapToObjects="1">
      <p:cViewPr>
        <p:scale>
          <a:sx n="150" d="100"/>
          <a:sy n="150" d="100"/>
        </p:scale>
        <p:origin x="1792"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8/12/22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KS4-21-03</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the History of Atomic Models</a:t>
            </a:r>
            <a:endParaRPr lang="en-US" sz="1100" dirty="0">
              <a:solidFill>
                <a:schemeClr val="bg1"/>
              </a:solidFill>
              <a:latin typeface="Arial Rounded MT Bold" panose="020F0704030504030204" pitchFamily="34" charset="77"/>
            </a:endParaRP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tif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3" name="TextBox 2">
            <a:extLst>
              <a:ext uri="{FF2B5EF4-FFF2-40B4-BE49-F238E27FC236}">
                <a16:creationId xmlns:a16="http://schemas.microsoft.com/office/drawing/2014/main" id="{EE8A9691-1B12-6843-AABB-D58DED52DE2E}"/>
              </a:ext>
            </a:extLst>
          </p:cNvPr>
          <p:cNvSpPr txBox="1"/>
          <p:nvPr/>
        </p:nvSpPr>
        <p:spPr>
          <a:xfrm>
            <a:off x="2417195" y="1728793"/>
            <a:ext cx="4226562" cy="2862322"/>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Sometime around 400BC, the Ancient Greek philosopher Democritus proposed that all matter was made up of tiny particles, or atoms. It was not until 200 years ago that John Dalton developed a theory of these particles having a different mass through his experiments of the combination of elements in gases. In the early 1900s, following Fredrick Soddy’s theory of isotopes, JJ Thompson discovered negatively charged particles that he called corpuscles during his cathode tube experiments. Today, we call these particles electrons. Thompson proposed the ‘plum pudding’ model for an atom. It was Ernest Rutherford - from New Zealand - who developed the atomic model to the one we understand today through the alpha scattering experiment.</a:t>
            </a:r>
          </a:p>
        </p:txBody>
      </p:sp>
      <p:sp>
        <p:nvSpPr>
          <p:cNvPr id="4" name="Rounded Rectangle 3">
            <a:extLst>
              <a:ext uri="{FF2B5EF4-FFF2-40B4-BE49-F238E27FC236}">
                <a16:creationId xmlns:a16="http://schemas.microsoft.com/office/drawing/2014/main" id="{54E0618B-E4F8-D540-A509-F78843E23AB3}"/>
              </a:ext>
            </a:extLst>
          </p:cNvPr>
          <p:cNvSpPr/>
          <p:nvPr/>
        </p:nvSpPr>
        <p:spPr>
          <a:xfrm>
            <a:off x="2455331" y="1417272"/>
            <a:ext cx="4132735"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The atomic model</a:t>
            </a:r>
          </a:p>
        </p:txBody>
      </p:sp>
      <p:sp>
        <p:nvSpPr>
          <p:cNvPr id="5" name="Rounded Rectangle 1">
            <a:extLst>
              <a:ext uri="{FF2B5EF4-FFF2-40B4-BE49-F238E27FC236}">
                <a16:creationId xmlns:a16="http://schemas.microsoft.com/office/drawing/2014/main" id="{12C16698-E664-3140-8095-D1C5AD729B7E}"/>
              </a:ext>
            </a:extLst>
          </p:cNvPr>
          <p:cNvSpPr/>
          <p:nvPr/>
        </p:nvSpPr>
        <p:spPr>
          <a:xfrm>
            <a:off x="239936" y="7754073"/>
            <a:ext cx="3386782" cy="14951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200" dirty="0">
                <a:solidFill>
                  <a:srgbClr val="38D4D6"/>
                </a:solidFill>
                <a:latin typeface="Arial Rounded MT Bold" panose="020F0704030504030204" pitchFamily="34" charset="77"/>
              </a:rPr>
              <a:t>Question:</a:t>
            </a:r>
          </a:p>
          <a:p>
            <a:pPr lvl="0"/>
            <a:endParaRPr lang="en-US" sz="1200" dirty="0">
              <a:solidFill>
                <a:srgbClr val="38D4D6"/>
              </a:solidFill>
              <a:latin typeface="Arial Rounded MT Bold" panose="020F0704030504030204" pitchFamily="34" charset="77"/>
            </a:endParaRPr>
          </a:p>
          <a:p>
            <a:pPr lvl="0"/>
            <a:r>
              <a:rPr lang="en-US" sz="1200" dirty="0">
                <a:solidFill>
                  <a:srgbClr val="38D4D6"/>
                </a:solidFill>
                <a:latin typeface="Arial Rounded MT Bold" panose="020F0704030504030204" pitchFamily="34" charset="77"/>
              </a:rPr>
              <a:t>Why did the alpha scattering experiment lead Rutherford to think that there were empty spaces in the model of an atom? Discuss as a group and formulate an explanation to write as a succinct answer.</a:t>
            </a:r>
          </a:p>
          <a:p>
            <a:pPr lvl="0"/>
            <a:endParaRPr lang="en-US" sz="1200" dirty="0">
              <a:solidFill>
                <a:srgbClr val="38D4D6"/>
              </a:solidFill>
              <a:latin typeface="Arial Rounded MT Bold" panose="020F0704030504030204" pitchFamily="34" charset="77"/>
            </a:endParaRPr>
          </a:p>
        </p:txBody>
      </p:sp>
      <p:sp>
        <p:nvSpPr>
          <p:cNvPr id="6" name="Rectangle: Rounded Corners 2">
            <a:extLst>
              <a:ext uri="{FF2B5EF4-FFF2-40B4-BE49-F238E27FC236}">
                <a16:creationId xmlns:a16="http://schemas.microsoft.com/office/drawing/2014/main" id="{F725E1DA-D422-C74D-A93E-90BE512DFD4A}"/>
              </a:ext>
            </a:extLst>
          </p:cNvPr>
          <p:cNvSpPr/>
          <p:nvPr/>
        </p:nvSpPr>
        <p:spPr>
          <a:xfrm>
            <a:off x="258977" y="4623353"/>
            <a:ext cx="3367741" cy="1615202"/>
          </a:xfrm>
          <a:prstGeom prst="roundRect">
            <a:avLst>
              <a:gd name="adj" fmla="val 4966"/>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Thompson proposed that an atom was sphere of positively charged matter with small negatively charged electrons  embedded within. In other words, the atom was almost a solid mass of matter with no spaces. The amount of positive and negative masses was the same, so the atom is neutral.</a:t>
            </a:r>
          </a:p>
        </p:txBody>
      </p:sp>
      <p:sp>
        <p:nvSpPr>
          <p:cNvPr id="7" name="Rectangle 6">
            <a:extLst>
              <a:ext uri="{FF2B5EF4-FFF2-40B4-BE49-F238E27FC236}">
                <a16:creationId xmlns:a16="http://schemas.microsoft.com/office/drawing/2014/main" id="{68F81F90-9018-9647-8655-D52B3C791CDC}"/>
              </a:ext>
            </a:extLst>
          </p:cNvPr>
          <p:cNvSpPr/>
          <p:nvPr/>
        </p:nvSpPr>
        <p:spPr>
          <a:xfrm>
            <a:off x="257712" y="4240651"/>
            <a:ext cx="3097491" cy="276999"/>
          </a:xfrm>
          <a:prstGeom prst="rect">
            <a:avLst/>
          </a:prstGeom>
          <a:noFill/>
          <a:ln>
            <a:noFill/>
          </a:ln>
        </p:spPr>
        <p:txBody>
          <a:bodyPr wrap="square">
            <a:spAutoFit/>
          </a:bodyPr>
          <a:lstStyle/>
          <a:p>
            <a:r>
              <a:rPr lang="en-US" sz="1200" b="1" dirty="0">
                <a:solidFill>
                  <a:srgbClr val="38D4D6"/>
                </a:solidFill>
                <a:latin typeface="Arial Rounded MT Bold" panose="020F0704030504030204" pitchFamily="34" charset="77"/>
              </a:rPr>
              <a:t>The ‘plum pudding’ model</a:t>
            </a:r>
            <a:endParaRPr lang="en-US" sz="1200" b="1" dirty="0">
              <a:solidFill>
                <a:srgbClr val="38D4D6"/>
              </a:solidFill>
            </a:endParaRPr>
          </a:p>
        </p:txBody>
      </p:sp>
      <p:grpSp>
        <p:nvGrpSpPr>
          <p:cNvPr id="9" name="Group 8">
            <a:extLst>
              <a:ext uri="{FF2B5EF4-FFF2-40B4-BE49-F238E27FC236}">
                <a16:creationId xmlns:a16="http://schemas.microsoft.com/office/drawing/2014/main" id="{0D8B207F-E216-D340-BBEE-6D7005203949}"/>
              </a:ext>
            </a:extLst>
          </p:cNvPr>
          <p:cNvGrpSpPr/>
          <p:nvPr/>
        </p:nvGrpSpPr>
        <p:grpSpPr>
          <a:xfrm>
            <a:off x="261949" y="1753161"/>
            <a:ext cx="2107539" cy="2349712"/>
            <a:chOff x="390088" y="1366430"/>
            <a:chExt cx="1784701" cy="1810140"/>
          </a:xfrm>
        </p:grpSpPr>
        <p:pic>
          <p:nvPicPr>
            <p:cNvPr id="10" name="Picture 9">
              <a:extLst>
                <a:ext uri="{FF2B5EF4-FFF2-40B4-BE49-F238E27FC236}">
                  <a16:creationId xmlns:a16="http://schemas.microsoft.com/office/drawing/2014/main" id="{F24EA433-7B0B-1748-B995-D2ACF9C578B6}"/>
                </a:ext>
              </a:extLst>
            </p:cNvPr>
            <p:cNvPicPr>
              <a:picLocks noChangeAspect="1"/>
            </p:cNvPicPr>
            <p:nvPr/>
          </p:nvPicPr>
          <p:blipFill>
            <a:blip r:embed="rId2"/>
            <a:stretch>
              <a:fillRect/>
            </a:stretch>
          </p:blipFill>
          <p:spPr>
            <a:xfrm>
              <a:off x="433515" y="1366430"/>
              <a:ext cx="792058" cy="958135"/>
            </a:xfrm>
            <a:prstGeom prst="rect">
              <a:avLst/>
            </a:prstGeom>
          </p:spPr>
        </p:pic>
        <p:pic>
          <p:nvPicPr>
            <p:cNvPr id="11" name="Picture 10">
              <a:extLst>
                <a:ext uri="{FF2B5EF4-FFF2-40B4-BE49-F238E27FC236}">
                  <a16:creationId xmlns:a16="http://schemas.microsoft.com/office/drawing/2014/main" id="{D66E2902-4204-5C46-859A-3CF942282577}"/>
                </a:ext>
              </a:extLst>
            </p:cNvPr>
            <p:cNvPicPr>
              <a:picLocks noChangeAspect="1"/>
            </p:cNvPicPr>
            <p:nvPr/>
          </p:nvPicPr>
          <p:blipFill rotWithShape="1">
            <a:blip r:embed="rId3"/>
            <a:srcRect b="39340"/>
            <a:stretch/>
          </p:blipFill>
          <p:spPr>
            <a:xfrm>
              <a:off x="390088" y="2343798"/>
              <a:ext cx="878912" cy="832772"/>
            </a:xfrm>
            <a:prstGeom prst="rect">
              <a:avLst/>
            </a:prstGeom>
          </p:spPr>
        </p:pic>
        <p:pic>
          <p:nvPicPr>
            <p:cNvPr id="12" name="Picture 11">
              <a:extLst>
                <a:ext uri="{FF2B5EF4-FFF2-40B4-BE49-F238E27FC236}">
                  <a16:creationId xmlns:a16="http://schemas.microsoft.com/office/drawing/2014/main" id="{A22775D8-A84D-FC4B-BB7A-1AF2460C500C}"/>
                </a:ext>
              </a:extLst>
            </p:cNvPr>
            <p:cNvPicPr>
              <a:picLocks noChangeAspect="1"/>
            </p:cNvPicPr>
            <p:nvPr/>
          </p:nvPicPr>
          <p:blipFill>
            <a:blip r:embed="rId4"/>
            <a:stretch>
              <a:fillRect/>
            </a:stretch>
          </p:blipFill>
          <p:spPr>
            <a:xfrm>
              <a:off x="1269000" y="1638864"/>
              <a:ext cx="905789" cy="1214323"/>
            </a:xfrm>
            <a:prstGeom prst="rect">
              <a:avLst/>
            </a:prstGeom>
          </p:spPr>
        </p:pic>
      </p:grpSp>
      <p:sp>
        <p:nvSpPr>
          <p:cNvPr id="15" name="Rectangle 14">
            <a:extLst>
              <a:ext uri="{FF2B5EF4-FFF2-40B4-BE49-F238E27FC236}">
                <a16:creationId xmlns:a16="http://schemas.microsoft.com/office/drawing/2014/main" id="{BD411D40-7A72-0C44-92C9-68A5CD621B27}"/>
              </a:ext>
            </a:extLst>
          </p:cNvPr>
          <p:cNvSpPr/>
          <p:nvPr/>
        </p:nvSpPr>
        <p:spPr>
          <a:xfrm>
            <a:off x="200181" y="6423385"/>
            <a:ext cx="2680950" cy="276999"/>
          </a:xfrm>
          <a:prstGeom prst="rect">
            <a:avLst/>
          </a:prstGeom>
          <a:noFill/>
          <a:ln>
            <a:noFill/>
          </a:ln>
        </p:spPr>
        <p:txBody>
          <a:bodyPr wrap="square">
            <a:spAutoFit/>
          </a:bodyPr>
          <a:lstStyle/>
          <a:p>
            <a:r>
              <a:rPr lang="en-US" sz="1200" b="1" dirty="0">
                <a:solidFill>
                  <a:srgbClr val="38D4D6"/>
                </a:solidFill>
                <a:latin typeface="Arial Rounded MT Bold" panose="020F0704030504030204" pitchFamily="34" charset="77"/>
              </a:rPr>
              <a:t>The alpha scattering experiment </a:t>
            </a:r>
            <a:endParaRPr lang="en-US" sz="1200" b="1" dirty="0">
              <a:solidFill>
                <a:srgbClr val="38D4D6"/>
              </a:solidFill>
            </a:endParaRPr>
          </a:p>
        </p:txBody>
      </p:sp>
      <p:pic>
        <p:nvPicPr>
          <p:cNvPr id="16" name="Picture 15">
            <a:extLst>
              <a:ext uri="{FF2B5EF4-FFF2-40B4-BE49-F238E27FC236}">
                <a16:creationId xmlns:a16="http://schemas.microsoft.com/office/drawing/2014/main" id="{CFA39E17-200E-114D-8FE2-656C5DE61772}"/>
              </a:ext>
            </a:extLst>
          </p:cNvPr>
          <p:cNvPicPr>
            <a:picLocks noChangeAspect="1"/>
          </p:cNvPicPr>
          <p:nvPr/>
        </p:nvPicPr>
        <p:blipFill>
          <a:blip r:embed="rId5"/>
          <a:stretch>
            <a:fillRect/>
          </a:stretch>
        </p:blipFill>
        <p:spPr>
          <a:xfrm>
            <a:off x="268279" y="6738023"/>
            <a:ext cx="2399031" cy="1506891"/>
          </a:xfrm>
          <a:prstGeom prst="rect">
            <a:avLst/>
          </a:prstGeom>
        </p:spPr>
      </p:pic>
      <p:grpSp>
        <p:nvGrpSpPr>
          <p:cNvPr id="20" name="Group 19">
            <a:extLst>
              <a:ext uri="{FF2B5EF4-FFF2-40B4-BE49-F238E27FC236}">
                <a16:creationId xmlns:a16="http://schemas.microsoft.com/office/drawing/2014/main" id="{D579BE7B-1DED-3A4E-BFF0-2F81775AF6DC}"/>
              </a:ext>
            </a:extLst>
          </p:cNvPr>
          <p:cNvGrpSpPr/>
          <p:nvPr/>
        </p:nvGrpSpPr>
        <p:grpSpPr>
          <a:xfrm>
            <a:off x="3492608" y="8137858"/>
            <a:ext cx="3095245" cy="1273295"/>
            <a:chOff x="2940233" y="8115887"/>
            <a:chExt cx="3655818" cy="1439734"/>
          </a:xfrm>
        </p:grpSpPr>
        <p:pic>
          <p:nvPicPr>
            <p:cNvPr id="17" name="Picture 16">
              <a:extLst>
                <a:ext uri="{FF2B5EF4-FFF2-40B4-BE49-F238E27FC236}">
                  <a16:creationId xmlns:a16="http://schemas.microsoft.com/office/drawing/2014/main" id="{4CCEF720-C9CB-194D-9B00-96D64059F7F8}"/>
                </a:ext>
              </a:extLst>
            </p:cNvPr>
            <p:cNvPicPr>
              <a:picLocks noChangeAspect="1"/>
            </p:cNvPicPr>
            <p:nvPr/>
          </p:nvPicPr>
          <p:blipFill>
            <a:blip r:embed="rId6"/>
            <a:stretch>
              <a:fillRect/>
            </a:stretch>
          </p:blipFill>
          <p:spPr>
            <a:xfrm>
              <a:off x="2940233" y="8168930"/>
              <a:ext cx="1592416" cy="1333648"/>
            </a:xfrm>
            <a:prstGeom prst="rect">
              <a:avLst/>
            </a:prstGeom>
          </p:spPr>
        </p:pic>
        <p:pic>
          <p:nvPicPr>
            <p:cNvPr id="18" name="Picture 17">
              <a:extLst>
                <a:ext uri="{FF2B5EF4-FFF2-40B4-BE49-F238E27FC236}">
                  <a16:creationId xmlns:a16="http://schemas.microsoft.com/office/drawing/2014/main" id="{9493D6A7-9301-E54A-BA5D-0DF9BDD6F079}"/>
                </a:ext>
              </a:extLst>
            </p:cNvPr>
            <p:cNvPicPr>
              <a:picLocks noChangeAspect="1"/>
            </p:cNvPicPr>
            <p:nvPr/>
          </p:nvPicPr>
          <p:blipFill>
            <a:blip r:embed="rId7"/>
            <a:stretch>
              <a:fillRect/>
            </a:stretch>
          </p:blipFill>
          <p:spPr>
            <a:xfrm>
              <a:off x="4348661" y="8115887"/>
              <a:ext cx="2247390" cy="1439734"/>
            </a:xfrm>
            <a:prstGeom prst="rect">
              <a:avLst/>
            </a:prstGeom>
          </p:spPr>
        </p:pic>
      </p:grpSp>
      <p:grpSp>
        <p:nvGrpSpPr>
          <p:cNvPr id="2" name="Group 1">
            <a:extLst>
              <a:ext uri="{FF2B5EF4-FFF2-40B4-BE49-F238E27FC236}">
                <a16:creationId xmlns:a16="http://schemas.microsoft.com/office/drawing/2014/main" id="{F311DCA1-8AC0-024F-9F1E-EA3703380459}"/>
              </a:ext>
            </a:extLst>
          </p:cNvPr>
          <p:cNvGrpSpPr/>
          <p:nvPr/>
        </p:nvGrpSpPr>
        <p:grpSpPr>
          <a:xfrm>
            <a:off x="3688466" y="4517650"/>
            <a:ext cx="2955291" cy="1736646"/>
            <a:chOff x="3637128" y="4327140"/>
            <a:chExt cx="2958923" cy="1628635"/>
          </a:xfrm>
        </p:grpSpPr>
        <p:pic>
          <p:nvPicPr>
            <p:cNvPr id="19" name="Picture 18">
              <a:extLst>
                <a:ext uri="{FF2B5EF4-FFF2-40B4-BE49-F238E27FC236}">
                  <a16:creationId xmlns:a16="http://schemas.microsoft.com/office/drawing/2014/main" id="{3BFD9163-E6C3-4449-9433-C7A1B362A16C}"/>
                </a:ext>
              </a:extLst>
            </p:cNvPr>
            <p:cNvPicPr>
              <a:picLocks noChangeAspect="1"/>
            </p:cNvPicPr>
            <p:nvPr/>
          </p:nvPicPr>
          <p:blipFill>
            <a:blip r:embed="rId8"/>
            <a:stretch>
              <a:fillRect/>
            </a:stretch>
          </p:blipFill>
          <p:spPr>
            <a:xfrm>
              <a:off x="3637128" y="4613788"/>
              <a:ext cx="1791043" cy="1192163"/>
            </a:xfrm>
            <a:prstGeom prst="rect">
              <a:avLst/>
            </a:prstGeom>
          </p:spPr>
        </p:pic>
        <p:pic>
          <p:nvPicPr>
            <p:cNvPr id="13" name="Picture 12">
              <a:extLst>
                <a:ext uri="{FF2B5EF4-FFF2-40B4-BE49-F238E27FC236}">
                  <a16:creationId xmlns:a16="http://schemas.microsoft.com/office/drawing/2014/main" id="{A2C5BE77-AA84-ED46-99A2-8A4A95597760}"/>
                </a:ext>
              </a:extLst>
            </p:cNvPr>
            <p:cNvPicPr>
              <a:picLocks noChangeAspect="1"/>
            </p:cNvPicPr>
            <p:nvPr/>
          </p:nvPicPr>
          <p:blipFill>
            <a:blip r:embed="rId9"/>
            <a:stretch>
              <a:fillRect/>
            </a:stretch>
          </p:blipFill>
          <p:spPr>
            <a:xfrm>
              <a:off x="4967416" y="4327140"/>
              <a:ext cx="1628635" cy="1628635"/>
            </a:xfrm>
            <a:prstGeom prst="rect">
              <a:avLst/>
            </a:prstGeom>
          </p:spPr>
        </p:pic>
      </p:grpSp>
      <p:sp>
        <p:nvSpPr>
          <p:cNvPr id="24" name="TextBox 23">
            <a:extLst>
              <a:ext uri="{FF2B5EF4-FFF2-40B4-BE49-F238E27FC236}">
                <a16:creationId xmlns:a16="http://schemas.microsoft.com/office/drawing/2014/main" id="{2AFB0E11-A470-F449-5376-8D480AB73A68}"/>
              </a:ext>
            </a:extLst>
          </p:cNvPr>
          <p:cNvSpPr txBox="1"/>
          <p:nvPr/>
        </p:nvSpPr>
        <p:spPr>
          <a:xfrm>
            <a:off x="2909474" y="6423385"/>
            <a:ext cx="3748345" cy="1569660"/>
          </a:xfrm>
          <a:prstGeom prst="rect">
            <a:avLst/>
          </a:prstGeom>
          <a:noFill/>
        </p:spPr>
        <p:txBody>
          <a:bodyPr wrap="square">
            <a:spAutoFit/>
          </a:bodyPr>
          <a:lstStyle/>
          <a:p>
            <a:r>
              <a:rPr lang="en-US" sz="1200" dirty="0">
                <a:solidFill>
                  <a:srgbClr val="38D4D6"/>
                </a:solidFill>
                <a:latin typeface="Arial Rounded MT Bold" panose="020F0704030504030204" pitchFamily="34" charset="77"/>
              </a:rPr>
              <a:t>In 1909, Rutherford devised an experiment using an extremely thin sheet of gold foil coated with zinc sulfide. He used gold foil because it could be hammered very thinly. He bombarded the foil with very small positive alpha particles from decaying radium, expecting them all to pass through the foil. Most did, but some were deflected at angles to the foil.</a:t>
            </a:r>
          </a:p>
        </p:txBody>
      </p:sp>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511B54C-1104-5046-8D4A-B0D18931C0E5}"/>
              </a:ext>
            </a:extLst>
          </p:cNvPr>
          <p:cNvSpPr/>
          <p:nvPr/>
        </p:nvSpPr>
        <p:spPr>
          <a:xfrm>
            <a:off x="2885524" y="1309213"/>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2">
            <a:extLst>
              <a:ext uri="{FF2B5EF4-FFF2-40B4-BE49-F238E27FC236}">
                <a16:creationId xmlns:a16="http://schemas.microsoft.com/office/drawing/2014/main" id="{01D4590E-10A6-7840-8195-19EAF21B34CE}"/>
              </a:ext>
            </a:extLst>
          </p:cNvPr>
          <p:cNvSpPr/>
          <p:nvPr/>
        </p:nvSpPr>
        <p:spPr>
          <a:xfrm>
            <a:off x="213581" y="3762963"/>
            <a:ext cx="4090899" cy="2246769"/>
          </a:xfrm>
          <a:prstGeom prst="rect">
            <a:avLst/>
          </a:prstGeom>
          <a:noFill/>
          <a:ln>
            <a:noFill/>
          </a:ln>
        </p:spPr>
        <p:txBody>
          <a:bodyPr wrap="square">
            <a:spAutoFit/>
          </a:bodyPr>
          <a:lstStyle/>
          <a:p>
            <a:endParaRPr lang="en-US" sz="1200" b="1" dirty="0">
              <a:solidFill>
                <a:srgbClr val="38D4D6"/>
              </a:solidFill>
              <a:latin typeface="Arial Rounded MT Bold" panose="020F0704030504030204" pitchFamily="34" charset="77"/>
            </a:endParaRPr>
          </a:p>
          <a:p>
            <a:pPr marL="228600" indent="-228600">
              <a:buFont typeface="+mj-lt"/>
              <a:buAutoNum type="arabicPeriod" startAt="2"/>
            </a:pPr>
            <a:r>
              <a:rPr lang="en-US" sz="1200" dirty="0">
                <a:solidFill>
                  <a:srgbClr val="38D4D6"/>
                </a:solidFill>
                <a:latin typeface="Arial Rounded MT Bold" panose="020F0704030504030204" pitchFamily="34" charset="77"/>
              </a:rPr>
              <a:t>Read the fact given. Relate that to your responses to question 1. Describe why the alpha particles take pathways A, B, and C.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a:p>
            <a:pPr marL="228600" indent="-228600">
              <a:buFont typeface="+mj-lt"/>
              <a:buAutoNum type="arabicPeriod" startAt="2"/>
            </a:pPr>
            <a:endParaRPr lang="en-US" sz="1200" b="1" dirty="0">
              <a:solidFill>
                <a:srgbClr val="38D4D6"/>
              </a:solidFill>
              <a:latin typeface="Arial Rounded MT Bold" panose="020F0704030504030204" pitchFamily="34" charset="77"/>
            </a:endParaRPr>
          </a:p>
        </p:txBody>
      </p:sp>
      <p:sp>
        <p:nvSpPr>
          <p:cNvPr id="4" name="TextBox 3">
            <a:extLst>
              <a:ext uri="{FF2B5EF4-FFF2-40B4-BE49-F238E27FC236}">
                <a16:creationId xmlns:a16="http://schemas.microsoft.com/office/drawing/2014/main" id="{C141C617-DFB8-6740-B743-701C167566D3}"/>
              </a:ext>
            </a:extLst>
          </p:cNvPr>
          <p:cNvSpPr txBox="1"/>
          <p:nvPr/>
        </p:nvSpPr>
        <p:spPr>
          <a:xfrm>
            <a:off x="340428" y="8248068"/>
            <a:ext cx="6288961" cy="1200329"/>
          </a:xfrm>
          <a:prstGeom prst="rect">
            <a:avLst/>
          </a:prstGeom>
          <a:noFill/>
        </p:spPr>
        <p:txBody>
          <a:bodyPr wrap="square" rtlCol="0">
            <a:spAutoFit/>
          </a:bodyPr>
          <a:lstStyle/>
          <a:p>
            <a:pPr marL="228600" indent="-228600">
              <a:buFont typeface="+mj-lt"/>
              <a:buAutoNum type="arabicPeriod" startAt="4"/>
            </a:pPr>
            <a:r>
              <a:rPr lang="en-GB" sz="1200" dirty="0">
                <a:solidFill>
                  <a:srgbClr val="38D4D6"/>
                </a:solidFill>
                <a:latin typeface="Arial Rounded MT Bold" panose="020F0704030504030204" pitchFamily="34" charset="77"/>
              </a:rPr>
              <a:t>What would the changes be to the deflection angle if the particles were travelling faster or if they had more electrical charge?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			_.    		    ___________________________________</a:t>
            </a:r>
            <a:endParaRPr lang="en-GB" sz="1200" dirty="0">
              <a:solidFill>
                <a:srgbClr val="38D4D6"/>
              </a:solidFill>
              <a:latin typeface="Arial Rounded MT Bold" panose="020F0704030504030204" pitchFamily="34" charset="77"/>
            </a:endParaRPr>
          </a:p>
        </p:txBody>
      </p:sp>
      <p:sp>
        <p:nvSpPr>
          <p:cNvPr id="5" name="Google Shape;101;p2">
            <a:extLst>
              <a:ext uri="{FF2B5EF4-FFF2-40B4-BE49-F238E27FC236}">
                <a16:creationId xmlns:a16="http://schemas.microsoft.com/office/drawing/2014/main" id="{D2465730-B605-6444-AA1B-133A5AFCCBFD}"/>
              </a:ext>
            </a:extLst>
          </p:cNvPr>
          <p:cNvSpPr/>
          <p:nvPr/>
        </p:nvSpPr>
        <p:spPr>
          <a:xfrm>
            <a:off x="273318" y="6043758"/>
            <a:ext cx="4101560" cy="2224104"/>
          </a:xfrm>
          <a:prstGeom prst="roundRect">
            <a:avLst>
              <a:gd name="adj" fmla="val 5516"/>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lang="en-GB" sz="1200" b="1" dirty="0">
              <a:solidFill>
                <a:srgbClr val="38D4D6"/>
              </a:solidFill>
              <a:latin typeface="Arial Rounded"/>
              <a:ea typeface="Arial Rounded"/>
              <a:cs typeface="Arial Rounded"/>
              <a:sym typeface="Arial Rounded"/>
            </a:endParaRPr>
          </a:p>
        </p:txBody>
      </p:sp>
      <p:sp>
        <p:nvSpPr>
          <p:cNvPr id="6" name="Rectangle 5">
            <a:extLst>
              <a:ext uri="{FF2B5EF4-FFF2-40B4-BE49-F238E27FC236}">
                <a16:creationId xmlns:a16="http://schemas.microsoft.com/office/drawing/2014/main" id="{F4099041-A88E-9C4E-A4F3-15468F743F31}"/>
              </a:ext>
            </a:extLst>
          </p:cNvPr>
          <p:cNvSpPr/>
          <p:nvPr/>
        </p:nvSpPr>
        <p:spPr>
          <a:xfrm>
            <a:off x="304513" y="6087616"/>
            <a:ext cx="3999967" cy="2185214"/>
          </a:xfrm>
          <a:prstGeom prst="rect">
            <a:avLst/>
          </a:prstGeom>
        </p:spPr>
        <p:txBody>
          <a:bodyPr wrap="square">
            <a:spAutoFit/>
          </a:bodyPr>
          <a:lstStyle/>
          <a:p>
            <a:pPr marL="228600" indent="-228600">
              <a:buFont typeface="+mj-lt"/>
              <a:buAutoNum type="arabicPeriod" startAt="3"/>
            </a:pPr>
            <a:r>
              <a:rPr lang="en-US" sz="1200" dirty="0">
                <a:solidFill>
                  <a:srgbClr val="38D4D6"/>
                </a:solidFill>
                <a:latin typeface="Arial Rounded MT Bold" panose="020F0704030504030204" pitchFamily="34" charset="77"/>
              </a:rPr>
              <a:t>What conclusion did Rutherford make about how an atom is structured? Explain why.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a:t>
            </a:r>
            <a:endParaRPr lang="en-US" sz="1200" b="1" dirty="0">
              <a:solidFill>
                <a:srgbClr val="38D4D6"/>
              </a:solidFill>
              <a:latin typeface="Arial Rounded MT Bold" panose="020F0704030504030204" pitchFamily="34" charset="77"/>
            </a:endParaRPr>
          </a:p>
        </p:txBody>
      </p:sp>
      <p:grpSp>
        <p:nvGrpSpPr>
          <p:cNvPr id="7" name="Group 6">
            <a:extLst>
              <a:ext uri="{FF2B5EF4-FFF2-40B4-BE49-F238E27FC236}">
                <a16:creationId xmlns:a16="http://schemas.microsoft.com/office/drawing/2014/main" id="{3F7EC3C5-1744-CE46-A80C-C6EAE582E6C6}"/>
              </a:ext>
            </a:extLst>
          </p:cNvPr>
          <p:cNvGrpSpPr/>
          <p:nvPr/>
        </p:nvGrpSpPr>
        <p:grpSpPr>
          <a:xfrm>
            <a:off x="290428" y="2018596"/>
            <a:ext cx="2047256" cy="1718518"/>
            <a:chOff x="2224216" y="1392754"/>
            <a:chExt cx="2117619" cy="1735453"/>
          </a:xfrm>
        </p:grpSpPr>
        <p:pic>
          <p:nvPicPr>
            <p:cNvPr id="8" name="Picture 7">
              <a:extLst>
                <a:ext uri="{FF2B5EF4-FFF2-40B4-BE49-F238E27FC236}">
                  <a16:creationId xmlns:a16="http://schemas.microsoft.com/office/drawing/2014/main" id="{4F62049E-BB1D-2B43-BD5A-CA40B49837A7}"/>
                </a:ext>
              </a:extLst>
            </p:cNvPr>
            <p:cNvPicPr>
              <a:picLocks noChangeAspect="1"/>
            </p:cNvPicPr>
            <p:nvPr/>
          </p:nvPicPr>
          <p:blipFill>
            <a:blip r:embed="rId2"/>
            <a:stretch>
              <a:fillRect/>
            </a:stretch>
          </p:blipFill>
          <p:spPr>
            <a:xfrm>
              <a:off x="2224216" y="1392754"/>
              <a:ext cx="2117619" cy="1735453"/>
            </a:xfrm>
            <a:prstGeom prst="rect">
              <a:avLst/>
            </a:prstGeom>
            <a:ln>
              <a:solidFill>
                <a:srgbClr val="38D4D6"/>
              </a:solidFill>
            </a:ln>
          </p:spPr>
        </p:pic>
        <p:sp>
          <p:nvSpPr>
            <p:cNvPr id="9" name="TextBox 8">
              <a:extLst>
                <a:ext uri="{FF2B5EF4-FFF2-40B4-BE49-F238E27FC236}">
                  <a16:creationId xmlns:a16="http://schemas.microsoft.com/office/drawing/2014/main" id="{8FC37423-2781-234B-8320-2FC3A44452A4}"/>
                </a:ext>
              </a:extLst>
            </p:cNvPr>
            <p:cNvSpPr txBox="1"/>
            <p:nvPr/>
          </p:nvSpPr>
          <p:spPr>
            <a:xfrm>
              <a:off x="2298700" y="1436955"/>
              <a:ext cx="273050" cy="276999"/>
            </a:xfrm>
            <a:prstGeom prst="rect">
              <a:avLst/>
            </a:prstGeom>
            <a:noFill/>
          </p:spPr>
          <p:txBody>
            <a:bodyPr wrap="square" rtlCol="0">
              <a:spAutoFit/>
            </a:bodyPr>
            <a:lstStyle/>
            <a:p>
              <a:pPr algn="ctr"/>
              <a:r>
                <a:rPr lang="en-US" sz="1200" b="1" dirty="0">
                  <a:solidFill>
                    <a:srgbClr val="38D4D6"/>
                  </a:solidFill>
                  <a:latin typeface="Arial Rounded MT Bold" panose="020F0704030504030204" pitchFamily="34" charset="77"/>
                </a:rPr>
                <a:t>A</a:t>
              </a:r>
            </a:p>
          </p:txBody>
        </p:sp>
        <p:sp>
          <p:nvSpPr>
            <p:cNvPr id="10" name="TextBox 9">
              <a:extLst>
                <a:ext uri="{FF2B5EF4-FFF2-40B4-BE49-F238E27FC236}">
                  <a16:creationId xmlns:a16="http://schemas.microsoft.com/office/drawing/2014/main" id="{C63AA99C-33DD-5042-B263-F1ECE508F852}"/>
                </a:ext>
              </a:extLst>
            </p:cNvPr>
            <p:cNvSpPr txBox="1"/>
            <p:nvPr/>
          </p:nvSpPr>
          <p:spPr>
            <a:xfrm>
              <a:off x="2298700" y="2033427"/>
              <a:ext cx="273050" cy="276999"/>
            </a:xfrm>
            <a:prstGeom prst="rect">
              <a:avLst/>
            </a:prstGeom>
            <a:noFill/>
          </p:spPr>
          <p:txBody>
            <a:bodyPr wrap="square" rtlCol="0">
              <a:spAutoFit/>
            </a:bodyPr>
            <a:lstStyle/>
            <a:p>
              <a:pPr algn="ctr"/>
              <a:r>
                <a:rPr lang="en-US" sz="1200" b="1" dirty="0">
                  <a:solidFill>
                    <a:srgbClr val="38D4D6"/>
                  </a:solidFill>
                  <a:latin typeface="Arial Rounded MT Bold" panose="020F0704030504030204" pitchFamily="34" charset="77"/>
                </a:rPr>
                <a:t>B</a:t>
              </a:r>
            </a:p>
          </p:txBody>
        </p:sp>
        <p:sp>
          <p:nvSpPr>
            <p:cNvPr id="11" name="TextBox 10">
              <a:extLst>
                <a:ext uri="{FF2B5EF4-FFF2-40B4-BE49-F238E27FC236}">
                  <a16:creationId xmlns:a16="http://schemas.microsoft.com/office/drawing/2014/main" id="{076D1431-AB84-6542-9629-EB5686F1B57A}"/>
                </a:ext>
              </a:extLst>
            </p:cNvPr>
            <p:cNvSpPr txBox="1"/>
            <p:nvPr/>
          </p:nvSpPr>
          <p:spPr>
            <a:xfrm>
              <a:off x="2298700" y="2301728"/>
              <a:ext cx="273050" cy="276999"/>
            </a:xfrm>
            <a:prstGeom prst="rect">
              <a:avLst/>
            </a:prstGeom>
            <a:noFill/>
          </p:spPr>
          <p:txBody>
            <a:bodyPr wrap="square" rtlCol="0">
              <a:spAutoFit/>
            </a:bodyPr>
            <a:lstStyle/>
            <a:p>
              <a:pPr algn="ctr"/>
              <a:r>
                <a:rPr lang="en-US" sz="1200" b="1" dirty="0">
                  <a:solidFill>
                    <a:srgbClr val="38D4D6"/>
                  </a:solidFill>
                  <a:latin typeface="Arial Rounded MT Bold" panose="020F0704030504030204" pitchFamily="34" charset="77"/>
                </a:rPr>
                <a:t>C</a:t>
              </a:r>
            </a:p>
          </p:txBody>
        </p:sp>
      </p:grpSp>
      <p:sp>
        <p:nvSpPr>
          <p:cNvPr id="12" name="Rectangle: Rounded Corners 2">
            <a:extLst>
              <a:ext uri="{FF2B5EF4-FFF2-40B4-BE49-F238E27FC236}">
                <a16:creationId xmlns:a16="http://schemas.microsoft.com/office/drawing/2014/main" id="{95C81586-6E7D-A143-98D4-33E3D45BFFAB}"/>
              </a:ext>
            </a:extLst>
          </p:cNvPr>
          <p:cNvSpPr/>
          <p:nvPr/>
        </p:nvSpPr>
        <p:spPr>
          <a:xfrm>
            <a:off x="2410118" y="1718268"/>
            <a:ext cx="4183298" cy="2164735"/>
          </a:xfrm>
          <a:prstGeom prst="roundRect">
            <a:avLst>
              <a:gd name="adj" fmla="val 4415"/>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Read these 4 statements.  Assign the right statement to each path shown:-</a:t>
            </a:r>
          </a:p>
          <a:p>
            <a:endParaRPr lang="en-US" sz="1200" dirty="0">
              <a:solidFill>
                <a:srgbClr val="38D4D6"/>
              </a:solidFill>
              <a:latin typeface="Arial Rounded MT Bold" panose="020F0704030504030204" pitchFamily="34" charset="77"/>
            </a:endParaRPr>
          </a:p>
          <a:p>
            <a:pPr marL="285750" indent="-285750">
              <a:buFont typeface="+mj-lt"/>
              <a:buAutoNum type="romanLcPeriod"/>
            </a:pPr>
            <a:r>
              <a:rPr lang="en-US" sz="1200" dirty="0">
                <a:solidFill>
                  <a:srgbClr val="38D4D6"/>
                </a:solidFill>
                <a:latin typeface="Arial Rounded MT Bold" panose="020F0704030504030204" pitchFamily="34" charset="77"/>
              </a:rPr>
              <a:t>The alpha particle has a head on collision so </a:t>
            </a:r>
          </a:p>
          <a:p>
            <a:r>
              <a:rPr lang="en-US" sz="1200" dirty="0">
                <a:solidFill>
                  <a:srgbClr val="38D4D6"/>
                </a:solidFill>
                <a:latin typeface="Arial Rounded MT Bold" panose="020F0704030504030204" pitchFamily="34" charset="77"/>
              </a:rPr>
              <a:t>that it bounces straight back.</a:t>
            </a:r>
          </a:p>
          <a:p>
            <a:pPr marL="285750" indent="-285750">
              <a:buFont typeface="+mj-lt"/>
              <a:buAutoNum type="romanLcPeriod"/>
            </a:pPr>
            <a:r>
              <a:rPr lang="en-GB" sz="1200" dirty="0">
                <a:solidFill>
                  <a:srgbClr val="38D4D6"/>
                </a:solidFill>
                <a:latin typeface="Arial Rounded MT Bold" panose="020F0704030504030204" pitchFamily="34" charset="77"/>
              </a:rPr>
              <a:t>Alpha particles is far from the nucleus, experience little or no deflection as they are </a:t>
            </a:r>
          </a:p>
          <a:p>
            <a:r>
              <a:rPr lang="en-GB" sz="1200" dirty="0">
                <a:solidFill>
                  <a:srgbClr val="38D4D6"/>
                </a:solidFill>
                <a:latin typeface="Arial Rounded MT Bold" panose="020F0704030504030204" pitchFamily="34" charset="77"/>
              </a:rPr>
              <a:t>not close enough to the small positive nucleus.</a:t>
            </a:r>
          </a:p>
          <a:p>
            <a:pPr marL="285750" indent="-285750">
              <a:buFont typeface="+mj-lt"/>
              <a:buAutoNum type="romanLcPeriod"/>
            </a:pPr>
            <a:r>
              <a:rPr lang="en-GB" sz="1200" dirty="0">
                <a:solidFill>
                  <a:srgbClr val="38D4D6"/>
                </a:solidFill>
                <a:latin typeface="Arial Rounded MT Bold" panose="020F0704030504030204" pitchFamily="34" charset="77"/>
              </a:rPr>
              <a:t>This particle is close to the nucleus, </a:t>
            </a:r>
          </a:p>
          <a:p>
            <a:r>
              <a:rPr lang="en-GB" sz="1200" dirty="0">
                <a:solidFill>
                  <a:srgbClr val="38D4D6"/>
                </a:solidFill>
                <a:latin typeface="Arial Rounded MT Bold" panose="020F0704030504030204" pitchFamily="34" charset="77"/>
              </a:rPr>
              <a:t>experiences a large deflection, so they are </a:t>
            </a:r>
          </a:p>
          <a:p>
            <a:r>
              <a:rPr lang="en-GB" sz="1200" dirty="0">
                <a:solidFill>
                  <a:srgbClr val="38D4D6"/>
                </a:solidFill>
                <a:latin typeface="Arial Rounded MT Bold" panose="020F0704030504030204" pitchFamily="34" charset="77"/>
              </a:rPr>
              <a:t>scattered through large angles</a:t>
            </a:r>
            <a:r>
              <a:rPr lang="en-GB" sz="1200" dirty="0">
                <a:solidFill>
                  <a:srgbClr val="38D4D6"/>
                </a:solidFill>
              </a:rPr>
              <a:t>.</a:t>
            </a:r>
          </a:p>
        </p:txBody>
      </p:sp>
      <p:sp>
        <p:nvSpPr>
          <p:cNvPr id="13" name="TextBox 12">
            <a:extLst>
              <a:ext uri="{FF2B5EF4-FFF2-40B4-BE49-F238E27FC236}">
                <a16:creationId xmlns:a16="http://schemas.microsoft.com/office/drawing/2014/main" id="{E36B2FCD-A286-D943-B2BC-8B9537F0B862}"/>
              </a:ext>
            </a:extLst>
          </p:cNvPr>
          <p:cNvSpPr txBox="1"/>
          <p:nvPr/>
        </p:nvSpPr>
        <p:spPr>
          <a:xfrm>
            <a:off x="4374877" y="3947864"/>
            <a:ext cx="2218539" cy="2123658"/>
          </a:xfrm>
          <a:prstGeom prst="rect">
            <a:avLst/>
          </a:prstGeom>
          <a:noFill/>
          <a:ln>
            <a:solidFill>
              <a:srgbClr val="38D4D6"/>
            </a:solidFill>
          </a:ln>
        </p:spPr>
        <p:txBody>
          <a:bodyPr wrap="square" rtlCol="0">
            <a:spAutoFit/>
          </a:bodyPr>
          <a:lstStyle/>
          <a:p>
            <a:r>
              <a:rPr lang="en-GB" sz="1200" dirty="0">
                <a:solidFill>
                  <a:srgbClr val="38D4D6"/>
                </a:solidFill>
                <a:latin typeface="Arial Rounded MT Bold" panose="020F0704030504030204" pitchFamily="34" charset="77"/>
              </a:rPr>
              <a:t>The diameter of a gold atom is 0.3X10⁻⁹which is 0.3 nanometres (0.3nm).  </a:t>
            </a:r>
          </a:p>
          <a:p>
            <a:endParaRPr lang="en-GB" sz="1200" dirty="0">
              <a:solidFill>
                <a:srgbClr val="38D4D6"/>
              </a:solidFill>
              <a:latin typeface="Arial Rounded MT Bold" panose="020F0704030504030204" pitchFamily="34" charset="77"/>
            </a:endParaRPr>
          </a:p>
          <a:p>
            <a:r>
              <a:rPr lang="en-GB" sz="1200" dirty="0">
                <a:solidFill>
                  <a:srgbClr val="38D4D6"/>
                </a:solidFill>
                <a:latin typeface="Arial Rounded MT Bold" panose="020F0704030504030204" pitchFamily="34" charset="77"/>
              </a:rPr>
              <a:t>The diameter of the nucleus is less than 1X10⁻¹⁴.</a:t>
            </a:r>
          </a:p>
          <a:p>
            <a:endParaRPr lang="en-GB" sz="1200" dirty="0">
              <a:solidFill>
                <a:srgbClr val="38D4D6"/>
              </a:solidFill>
              <a:latin typeface="Arial Rounded MT Bold" panose="020F0704030504030204" pitchFamily="34" charset="77"/>
            </a:endParaRPr>
          </a:p>
          <a:p>
            <a:r>
              <a:rPr lang="en-GB" sz="1200" dirty="0">
                <a:solidFill>
                  <a:srgbClr val="38D4D6"/>
                </a:solidFill>
                <a:latin typeface="Arial Rounded MT Bold" panose="020F0704030504030204" pitchFamily="34" charset="77"/>
              </a:rPr>
              <a:t>If an atom was the size of this screen, the nucleus would be a full stop.</a:t>
            </a:r>
          </a:p>
        </p:txBody>
      </p:sp>
      <p:sp>
        <p:nvSpPr>
          <p:cNvPr id="14" name="Rectangle 13">
            <a:extLst>
              <a:ext uri="{FF2B5EF4-FFF2-40B4-BE49-F238E27FC236}">
                <a16:creationId xmlns:a16="http://schemas.microsoft.com/office/drawing/2014/main" id="{353352BC-5901-8E4C-9C56-4940CABAFE2F}"/>
              </a:ext>
            </a:extLst>
          </p:cNvPr>
          <p:cNvSpPr/>
          <p:nvPr/>
        </p:nvSpPr>
        <p:spPr>
          <a:xfrm>
            <a:off x="6264376" y="3293764"/>
            <a:ext cx="266700" cy="303417"/>
          </a:xfrm>
          <a:prstGeom prst="rect">
            <a:avLst/>
          </a:prstGeom>
          <a:solidFill>
            <a:schemeClr val="bg1"/>
          </a:solid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5" name="Rectangle 14">
            <a:extLst>
              <a:ext uri="{FF2B5EF4-FFF2-40B4-BE49-F238E27FC236}">
                <a16:creationId xmlns:a16="http://schemas.microsoft.com/office/drawing/2014/main" id="{586096A8-9400-2646-954C-6BB86270A997}"/>
              </a:ext>
            </a:extLst>
          </p:cNvPr>
          <p:cNvSpPr/>
          <p:nvPr/>
        </p:nvSpPr>
        <p:spPr>
          <a:xfrm>
            <a:off x="6261987" y="2758670"/>
            <a:ext cx="266700" cy="303417"/>
          </a:xfrm>
          <a:prstGeom prst="rect">
            <a:avLst/>
          </a:prstGeom>
          <a:solidFill>
            <a:schemeClr val="bg1"/>
          </a:solid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6" name="Rectangle 15">
            <a:extLst>
              <a:ext uri="{FF2B5EF4-FFF2-40B4-BE49-F238E27FC236}">
                <a16:creationId xmlns:a16="http://schemas.microsoft.com/office/drawing/2014/main" id="{F99AF49D-F8A7-3D4C-9865-46622A931237}"/>
              </a:ext>
            </a:extLst>
          </p:cNvPr>
          <p:cNvSpPr/>
          <p:nvPr/>
        </p:nvSpPr>
        <p:spPr>
          <a:xfrm>
            <a:off x="6261987" y="2368676"/>
            <a:ext cx="266700" cy="303417"/>
          </a:xfrm>
          <a:prstGeom prst="rect">
            <a:avLst/>
          </a:prstGeom>
          <a:solidFill>
            <a:schemeClr val="bg1"/>
          </a:solid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pic>
        <p:nvPicPr>
          <p:cNvPr id="17" name="Picture 16">
            <a:extLst>
              <a:ext uri="{FF2B5EF4-FFF2-40B4-BE49-F238E27FC236}">
                <a16:creationId xmlns:a16="http://schemas.microsoft.com/office/drawing/2014/main" id="{CF344993-9BF4-C044-BBFE-59ED6FD96FA8}"/>
              </a:ext>
            </a:extLst>
          </p:cNvPr>
          <p:cNvPicPr>
            <a:picLocks noChangeAspect="1"/>
          </p:cNvPicPr>
          <p:nvPr/>
        </p:nvPicPr>
        <p:blipFill>
          <a:blip r:embed="rId3"/>
          <a:stretch>
            <a:fillRect/>
          </a:stretch>
        </p:blipFill>
        <p:spPr>
          <a:xfrm>
            <a:off x="4458213" y="6159004"/>
            <a:ext cx="2051866" cy="2051866"/>
          </a:xfrm>
          <a:prstGeom prst="rect">
            <a:avLst/>
          </a:prstGeom>
        </p:spPr>
      </p:pic>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AE401A-CF58-B649-80EF-A49615C2BD20}"/>
              </a:ext>
            </a:extLst>
          </p:cNvPr>
          <p:cNvPicPr>
            <a:picLocks noChangeAspect="1"/>
          </p:cNvPicPr>
          <p:nvPr/>
        </p:nvPicPr>
        <p:blipFill>
          <a:blip r:embed="rId2"/>
          <a:stretch>
            <a:fillRect/>
          </a:stretch>
        </p:blipFill>
        <p:spPr>
          <a:xfrm>
            <a:off x="3965260" y="8094521"/>
            <a:ext cx="2605046" cy="1302523"/>
          </a:xfrm>
          <a:prstGeom prst="rect">
            <a:avLst/>
          </a:prstGeom>
        </p:spPr>
      </p:pic>
      <p:sp>
        <p:nvSpPr>
          <p:cNvPr id="2" name="TextBox 1">
            <a:extLst>
              <a:ext uri="{FF2B5EF4-FFF2-40B4-BE49-F238E27FC236}">
                <a16:creationId xmlns:a16="http://schemas.microsoft.com/office/drawing/2014/main" id="{CE9B0A9D-94FE-A843-A93E-D247706435D6}"/>
              </a:ext>
            </a:extLst>
          </p:cNvPr>
          <p:cNvSpPr txBox="1"/>
          <p:nvPr/>
        </p:nvSpPr>
        <p:spPr>
          <a:xfrm>
            <a:off x="280830" y="1361972"/>
            <a:ext cx="6332789" cy="1754326"/>
          </a:xfrm>
          <a:prstGeom prst="rect">
            <a:avLst/>
          </a:prstGeom>
          <a:noFill/>
        </p:spPr>
        <p:txBody>
          <a:bodyPr wrap="square" rtlCol="0" anchor="t">
            <a:spAutoFit/>
          </a:bodyPr>
          <a:lstStyle/>
          <a:p>
            <a:pPr marL="228600" lvl="0" indent="-228600">
              <a:buFont typeface="+mj-lt"/>
              <a:buAutoNum type="arabicPeriod" startAt="5"/>
            </a:pPr>
            <a:endParaRPr lang="en-US" sz="1200" b="1" dirty="0">
              <a:solidFill>
                <a:srgbClr val="38D4D6"/>
              </a:solidFill>
              <a:latin typeface="Arial Rounded MT Bold" panose="020F0704030504030204" pitchFamily="34" charset="77"/>
            </a:endParaRPr>
          </a:p>
          <a:p>
            <a:pPr marL="228600" lvl="0" indent="-228600">
              <a:buFont typeface="+mj-lt"/>
              <a:buAutoNum type="arabicPeriod" startAt="5"/>
            </a:pPr>
            <a:endParaRPr lang="en-US" sz="1200" b="1" dirty="0">
              <a:solidFill>
                <a:srgbClr val="38D4D6"/>
              </a:solidFill>
              <a:latin typeface="Arial Rounded MT Bold" panose="020F0704030504030204" pitchFamily="34" charset="77"/>
            </a:endParaRPr>
          </a:p>
          <a:p>
            <a:pPr marL="228600" lvl="0" indent="-228600">
              <a:buFont typeface="+mj-lt"/>
              <a:buAutoNum type="arabicPeriod" startAt="5"/>
            </a:pPr>
            <a:r>
              <a:rPr lang="en-US" sz="1200" b="1" dirty="0">
                <a:solidFill>
                  <a:srgbClr val="38D4D6"/>
                </a:solidFill>
                <a:latin typeface="Arial Rounded MT Bold" panose="020F0704030504030204" pitchFamily="34" charset="77"/>
              </a:rPr>
              <a:t>The alpha scattering experiment led to the discovery that the nucleus of the atom was made up of positive protons. The protons should repel one another, but do not because the nucleus is held together by which force?</a:t>
            </a:r>
          </a:p>
          <a:p>
            <a:pPr marL="228600" lvl="0" indent="-228600">
              <a:buFont typeface="+mj-lt"/>
              <a:buAutoNum type="arabicPeriod" startAt="5"/>
            </a:pPr>
            <a:endParaRPr lang="en-US" sz="1200" b="1" dirty="0">
              <a:solidFill>
                <a:srgbClr val="38D4D6"/>
              </a:solidFill>
              <a:latin typeface="Arial Rounded MT Bold" panose="020F0704030504030204" pitchFamily="34" charset="77"/>
            </a:endParaRPr>
          </a:p>
          <a:p>
            <a:pPr marL="742950" lvl="1" indent="-285750">
              <a:buFont typeface="+mj-lt"/>
              <a:buAutoNum type="romanLcPeriod"/>
            </a:pPr>
            <a:r>
              <a:rPr lang="en-US" sz="1200" b="1" dirty="0">
                <a:solidFill>
                  <a:srgbClr val="38D4D6"/>
                </a:solidFill>
                <a:latin typeface="Arial Rounded MT Bold" panose="020F0704030504030204" pitchFamily="34" charset="77"/>
              </a:rPr>
              <a:t>Electromagnetic force</a:t>
            </a:r>
          </a:p>
          <a:p>
            <a:pPr marL="742950" lvl="1" indent="-285750">
              <a:buFont typeface="+mj-lt"/>
              <a:buAutoNum type="romanLcPeriod"/>
            </a:pPr>
            <a:r>
              <a:rPr lang="en-US" sz="1200" b="1" dirty="0">
                <a:solidFill>
                  <a:srgbClr val="38D4D6"/>
                </a:solidFill>
                <a:latin typeface="Arial Rounded MT Bold" panose="020F0704030504030204" pitchFamily="34" charset="77"/>
              </a:rPr>
              <a:t>Gravity</a:t>
            </a:r>
          </a:p>
          <a:p>
            <a:pPr marL="742950" lvl="1" indent="-285750">
              <a:buFont typeface="+mj-lt"/>
              <a:buAutoNum type="romanLcPeriod"/>
            </a:pPr>
            <a:r>
              <a:rPr lang="en-US" sz="1200" b="1" dirty="0">
                <a:solidFill>
                  <a:srgbClr val="38D4D6"/>
                </a:solidFill>
                <a:latin typeface="Arial Rounded MT Bold" panose="020F0704030504030204" pitchFamily="34" charset="77"/>
              </a:rPr>
              <a:t>The strong nuclear force </a:t>
            </a:r>
          </a:p>
        </p:txBody>
      </p:sp>
      <p:sp>
        <p:nvSpPr>
          <p:cNvPr id="3" name="Rounded Rectangle 2">
            <a:extLst>
              <a:ext uri="{FF2B5EF4-FFF2-40B4-BE49-F238E27FC236}">
                <a16:creationId xmlns:a16="http://schemas.microsoft.com/office/drawing/2014/main" id="{E8F9E3FF-DA2A-834D-800D-4A27C6F69D9D}"/>
              </a:ext>
            </a:extLst>
          </p:cNvPr>
          <p:cNvSpPr/>
          <p:nvPr/>
        </p:nvSpPr>
        <p:spPr>
          <a:xfrm>
            <a:off x="1809000" y="1408063"/>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The development of the model</a:t>
            </a:r>
          </a:p>
        </p:txBody>
      </p:sp>
      <p:sp>
        <p:nvSpPr>
          <p:cNvPr id="4" name="Rectangle 3">
            <a:extLst>
              <a:ext uri="{FF2B5EF4-FFF2-40B4-BE49-F238E27FC236}">
                <a16:creationId xmlns:a16="http://schemas.microsoft.com/office/drawing/2014/main" id="{FF0CDBDE-FA9C-BE4B-AC74-4AEBF4E81867}"/>
              </a:ext>
            </a:extLst>
          </p:cNvPr>
          <p:cNvSpPr/>
          <p:nvPr/>
        </p:nvSpPr>
        <p:spPr>
          <a:xfrm>
            <a:off x="3584260" y="2895595"/>
            <a:ext cx="381000" cy="393700"/>
          </a:xfrm>
          <a:prstGeom prst="rect">
            <a:avLst/>
          </a:prstGeom>
          <a:solidFill>
            <a:schemeClr val="bg1"/>
          </a:solid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pic>
        <p:nvPicPr>
          <p:cNvPr id="5" name="Picture 4">
            <a:extLst>
              <a:ext uri="{FF2B5EF4-FFF2-40B4-BE49-F238E27FC236}">
                <a16:creationId xmlns:a16="http://schemas.microsoft.com/office/drawing/2014/main" id="{454A4E1E-36A3-044D-9976-3888EFB13311}"/>
              </a:ext>
            </a:extLst>
          </p:cNvPr>
          <p:cNvPicPr>
            <a:picLocks noChangeAspect="1"/>
          </p:cNvPicPr>
          <p:nvPr/>
        </p:nvPicPr>
        <p:blipFill>
          <a:blip r:embed="rId3"/>
          <a:stretch>
            <a:fillRect/>
          </a:stretch>
        </p:blipFill>
        <p:spPr>
          <a:xfrm>
            <a:off x="785315" y="3329047"/>
            <a:ext cx="1426569" cy="1426569"/>
          </a:xfrm>
          <a:prstGeom prst="rect">
            <a:avLst/>
          </a:prstGeom>
        </p:spPr>
      </p:pic>
      <p:sp>
        <p:nvSpPr>
          <p:cNvPr id="6" name="TextBox 5">
            <a:extLst>
              <a:ext uri="{FF2B5EF4-FFF2-40B4-BE49-F238E27FC236}">
                <a16:creationId xmlns:a16="http://schemas.microsoft.com/office/drawing/2014/main" id="{FE1BC3A6-BE06-CC4D-B607-5C1D8311E8E3}"/>
              </a:ext>
            </a:extLst>
          </p:cNvPr>
          <p:cNvSpPr txBox="1"/>
          <p:nvPr/>
        </p:nvSpPr>
        <p:spPr>
          <a:xfrm>
            <a:off x="2197100" y="3862668"/>
            <a:ext cx="4416519" cy="2554545"/>
          </a:xfrm>
          <a:prstGeom prst="rect">
            <a:avLst/>
          </a:prstGeom>
          <a:noFill/>
        </p:spPr>
        <p:txBody>
          <a:bodyPr wrap="square" rtlCol="0" anchor="t">
            <a:spAutoFit/>
          </a:bodyPr>
          <a:lstStyle/>
          <a:p>
            <a:pPr lvl="0"/>
            <a:endParaRPr lang="en-US" sz="1200" b="1" dirty="0">
              <a:solidFill>
                <a:srgbClr val="38D4D6"/>
              </a:solidFill>
              <a:latin typeface="Arial Rounded MT Bold" panose="020F0704030504030204" pitchFamily="34" charset="77"/>
            </a:endParaRPr>
          </a:p>
          <a:p>
            <a:pPr marL="228600" lvl="0" indent="-228600">
              <a:buFont typeface="+mj-lt"/>
              <a:buAutoNum type="arabicPeriod" startAt="6"/>
            </a:pPr>
            <a:r>
              <a:rPr lang="en-US" sz="1200" b="1" dirty="0">
                <a:solidFill>
                  <a:srgbClr val="38D4D6"/>
                </a:solidFill>
                <a:latin typeface="Arial Rounded MT Bold" panose="020F0704030504030204" pitchFamily="34" charset="77"/>
              </a:rPr>
              <a:t>Rutherford proposed that there were a cloud of electrons circulating around the nucleus. In 1913, Niels Bohr developed this theory by suggesting what?</a:t>
            </a:r>
          </a:p>
          <a:p>
            <a:pPr lvl="0"/>
            <a:r>
              <a:rPr lang="en-US"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7" name="Group 6">
            <a:extLst>
              <a:ext uri="{FF2B5EF4-FFF2-40B4-BE49-F238E27FC236}">
                <a16:creationId xmlns:a16="http://schemas.microsoft.com/office/drawing/2014/main" id="{84938D97-F8AB-834F-9883-7F2582672754}"/>
              </a:ext>
            </a:extLst>
          </p:cNvPr>
          <p:cNvGrpSpPr/>
          <p:nvPr/>
        </p:nvGrpSpPr>
        <p:grpSpPr>
          <a:xfrm>
            <a:off x="4218391" y="2464256"/>
            <a:ext cx="2216939" cy="1351182"/>
            <a:chOff x="4191666" y="1527142"/>
            <a:chExt cx="2421953" cy="1470079"/>
          </a:xfrm>
        </p:grpSpPr>
        <p:pic>
          <p:nvPicPr>
            <p:cNvPr id="8" name="Picture 7">
              <a:extLst>
                <a:ext uri="{FF2B5EF4-FFF2-40B4-BE49-F238E27FC236}">
                  <a16:creationId xmlns:a16="http://schemas.microsoft.com/office/drawing/2014/main" id="{40BD8215-DD71-024D-9443-4E56971EC86A}"/>
                </a:ext>
              </a:extLst>
            </p:cNvPr>
            <p:cNvPicPr>
              <a:picLocks noChangeAspect="1"/>
            </p:cNvPicPr>
            <p:nvPr/>
          </p:nvPicPr>
          <p:blipFill>
            <a:blip r:embed="rId4"/>
            <a:stretch>
              <a:fillRect/>
            </a:stretch>
          </p:blipFill>
          <p:spPr>
            <a:xfrm>
              <a:off x="4191666" y="1527142"/>
              <a:ext cx="2340424" cy="1470079"/>
            </a:xfrm>
            <a:prstGeom prst="rect">
              <a:avLst/>
            </a:prstGeom>
          </p:spPr>
        </p:pic>
        <p:sp>
          <p:nvSpPr>
            <p:cNvPr id="9" name="Rectangle 8">
              <a:extLst>
                <a:ext uri="{FF2B5EF4-FFF2-40B4-BE49-F238E27FC236}">
                  <a16:creationId xmlns:a16="http://schemas.microsoft.com/office/drawing/2014/main" id="{52934221-BA0F-D046-9AE3-708F233C5F0F}"/>
                </a:ext>
              </a:extLst>
            </p:cNvPr>
            <p:cNvSpPr/>
            <p:nvPr/>
          </p:nvSpPr>
          <p:spPr>
            <a:xfrm>
              <a:off x="5753100" y="2017818"/>
              <a:ext cx="860519" cy="315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grpSp>
      <p:sp>
        <p:nvSpPr>
          <p:cNvPr id="11" name="TextBox 10">
            <a:extLst>
              <a:ext uri="{FF2B5EF4-FFF2-40B4-BE49-F238E27FC236}">
                <a16:creationId xmlns:a16="http://schemas.microsoft.com/office/drawing/2014/main" id="{398A8B14-B51A-8C41-A191-D9F074231E61}"/>
              </a:ext>
            </a:extLst>
          </p:cNvPr>
          <p:cNvSpPr txBox="1"/>
          <p:nvPr/>
        </p:nvSpPr>
        <p:spPr>
          <a:xfrm>
            <a:off x="280459" y="6298906"/>
            <a:ext cx="3579970" cy="2923877"/>
          </a:xfrm>
          <a:prstGeom prst="rect">
            <a:avLst/>
          </a:prstGeom>
          <a:noFill/>
        </p:spPr>
        <p:txBody>
          <a:bodyPr wrap="square" rtlCol="0" anchor="t">
            <a:spAutoFit/>
          </a:bodyPr>
          <a:lstStyle/>
          <a:p>
            <a:pPr lvl="0"/>
            <a:endParaRPr lang="en-US" sz="1200" b="1" dirty="0">
              <a:solidFill>
                <a:srgbClr val="38D4D6"/>
              </a:solidFill>
              <a:latin typeface="Arial Rounded MT Bold" panose="020F0704030504030204" pitchFamily="34" charset="77"/>
            </a:endParaRPr>
          </a:p>
          <a:p>
            <a:pPr marL="228600" lvl="0" indent="-228600">
              <a:buFont typeface="+mj-lt"/>
              <a:buAutoNum type="arabicPeriod" startAt="7"/>
            </a:pPr>
            <a:r>
              <a:rPr lang="en-US" sz="1200" b="1" dirty="0">
                <a:solidFill>
                  <a:srgbClr val="38D4D6"/>
                </a:solidFill>
                <a:latin typeface="Arial Rounded MT Bold" panose="020F0704030504030204" pitchFamily="34" charset="77"/>
              </a:rPr>
              <a:t>In 1932, James Chadwick used the following experiment to discover the existence of which particle? Explain how the experiment was set up. What were the insights gained from observations? </a:t>
            </a:r>
            <a:r>
              <a:rPr lang="en-US"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      _______________________________</a:t>
            </a:r>
          </a:p>
        </p:txBody>
      </p:sp>
      <p:pic>
        <p:nvPicPr>
          <p:cNvPr id="12" name="Picture 11">
            <a:extLst>
              <a:ext uri="{FF2B5EF4-FFF2-40B4-BE49-F238E27FC236}">
                <a16:creationId xmlns:a16="http://schemas.microsoft.com/office/drawing/2014/main" id="{7ADC1150-759A-5744-BB20-641932C2A9D6}"/>
              </a:ext>
            </a:extLst>
          </p:cNvPr>
          <p:cNvPicPr>
            <a:picLocks noChangeAspect="1"/>
          </p:cNvPicPr>
          <p:nvPr/>
        </p:nvPicPr>
        <p:blipFill>
          <a:blip r:embed="rId5"/>
          <a:stretch>
            <a:fillRect/>
          </a:stretch>
        </p:blipFill>
        <p:spPr>
          <a:xfrm>
            <a:off x="4626634" y="6463968"/>
            <a:ext cx="1400455" cy="1750569"/>
          </a:xfrm>
          <a:prstGeom prst="rect">
            <a:avLst/>
          </a:prstGeom>
        </p:spPr>
      </p:pic>
      <p:pic>
        <p:nvPicPr>
          <p:cNvPr id="13" name="Picture 12">
            <a:extLst>
              <a:ext uri="{FF2B5EF4-FFF2-40B4-BE49-F238E27FC236}">
                <a16:creationId xmlns:a16="http://schemas.microsoft.com/office/drawing/2014/main" id="{6C621C94-02A5-4846-BA2F-FC81E0002247}"/>
              </a:ext>
            </a:extLst>
          </p:cNvPr>
          <p:cNvPicPr>
            <a:picLocks noChangeAspect="1"/>
          </p:cNvPicPr>
          <p:nvPr/>
        </p:nvPicPr>
        <p:blipFill>
          <a:blip r:embed="rId6"/>
          <a:stretch>
            <a:fillRect/>
          </a:stretch>
        </p:blipFill>
        <p:spPr>
          <a:xfrm>
            <a:off x="280830" y="4714794"/>
            <a:ext cx="1905813" cy="1655675"/>
          </a:xfrm>
          <a:prstGeom prst="rect">
            <a:avLst/>
          </a:prstGeom>
        </p:spPr>
      </p:pic>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544</TotalTime>
  <Words>625</Words>
  <Application>Microsoft Macintosh PowerPoint</Application>
  <PresentationFormat>A4 Paper (210x297 mm)</PresentationFormat>
  <Paragraphs>47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21</cp:revision>
  <dcterms:created xsi:type="dcterms:W3CDTF">2022-04-04T12:23:53Z</dcterms:created>
  <dcterms:modified xsi:type="dcterms:W3CDTF">2022-08-12T18:14:35Z</dcterms:modified>
</cp:coreProperties>
</file>