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78tHxa0H5875Vwx78SqlQO93tu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7E80"/>
    <a:srgbClr val="55C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2635" y="5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9fd82484b_0_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29fd82484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29fd82484b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2"/>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3"/>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8" name="Google Shape;28;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1"/>
          <p:cNvSpPr>
            <a:spLocks noGrp="1"/>
          </p:cNvSpPr>
          <p:nvPr>
            <p:ph type="pic" idx="2"/>
          </p:nvPr>
        </p:nvSpPr>
        <p:spPr>
          <a:xfrm>
            <a:off x="2915543" y="1426283"/>
            <a:ext cx="3471863" cy="7039681"/>
          </a:xfrm>
          <a:prstGeom prst="rect">
            <a:avLst/>
          </a:prstGeom>
          <a:noFill/>
          <a:ln>
            <a:noFill/>
          </a:ln>
        </p:spPr>
      </p:sp>
      <p:sp>
        <p:nvSpPr>
          <p:cNvPr id="66" name="Google Shape;66;p11"/>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13">
            <a:alphaModFix/>
          </a:blip>
          <a:srcRect r="68039"/>
          <a:stretch/>
        </p:blipFill>
        <p:spPr>
          <a:xfrm>
            <a:off x="173910" y="180392"/>
            <a:ext cx="569167" cy="549266"/>
          </a:xfrm>
          <a:prstGeom prst="rect">
            <a:avLst/>
          </a:prstGeom>
          <a:noFill/>
          <a:ln>
            <a:noFill/>
          </a:ln>
        </p:spPr>
      </p:pic>
      <p:sp>
        <p:nvSpPr>
          <p:cNvPr id="11" name="Google Shape;11;p2"/>
          <p:cNvSpPr/>
          <p:nvPr/>
        </p:nvSpPr>
        <p:spPr>
          <a:xfrm>
            <a:off x="171000" y="180391"/>
            <a:ext cx="6516000" cy="538065"/>
          </a:xfrm>
          <a:prstGeom prst="roundRect">
            <a:avLst>
              <a:gd name="adj" fmla="val 19176"/>
            </a:avLst>
          </a:prstGeom>
          <a:noFill/>
          <a:ln w="12700" cap="flat" cmpd="sng">
            <a:solidFill>
              <a:srgbClr val="18A3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8A3B6"/>
              </a:buClr>
              <a:buSzPts val="1200"/>
              <a:buFont typeface="Arial Rounded"/>
              <a:buNone/>
            </a:pPr>
            <a:r>
              <a:rPr lang="en-US" sz="1200" b="1" i="0" u="none" strike="noStrike" cap="none">
                <a:solidFill>
                  <a:srgbClr val="18A3B6"/>
                </a:solidFill>
                <a:latin typeface="Arial Rounded"/>
                <a:ea typeface="Arial Rounded"/>
                <a:cs typeface="Arial Rounded"/>
                <a:sym typeface="Arial Rounded"/>
              </a:rPr>
              <a:t>S07.05.04</a:t>
            </a:r>
            <a:endParaRPr/>
          </a:p>
          <a:p>
            <a:pPr marL="0" marR="0" lvl="0" indent="0" algn="ctr" rtl="0">
              <a:lnSpc>
                <a:spcPct val="100000"/>
              </a:lnSpc>
              <a:spcBef>
                <a:spcPts val="0"/>
              </a:spcBef>
              <a:spcAft>
                <a:spcPts val="0"/>
              </a:spcAft>
              <a:buClr>
                <a:srgbClr val="18A3B6"/>
              </a:buClr>
              <a:buSzPts val="1200"/>
              <a:buFont typeface="Arial Rounded"/>
              <a:buNone/>
            </a:pPr>
            <a:r>
              <a:rPr lang="en-US" sz="1200" b="1" i="0" u="none" strike="noStrike" cap="none">
                <a:solidFill>
                  <a:srgbClr val="18A3B6"/>
                </a:solidFill>
                <a:latin typeface="Arial Rounded"/>
                <a:ea typeface="Arial Rounded"/>
                <a:cs typeface="Arial Rounded"/>
                <a:sym typeface="Arial Rounded"/>
              </a:rPr>
              <a:t>Describe development from fertilization to birth</a:t>
            </a:r>
            <a:endParaRPr/>
          </a:p>
        </p:txBody>
      </p:sp>
      <p:sp>
        <p:nvSpPr>
          <p:cNvPr id="12" name="Google Shape;12;p2"/>
          <p:cNvSpPr txBox="1"/>
          <p:nvPr/>
        </p:nvSpPr>
        <p:spPr>
          <a:xfrm>
            <a:off x="2571233" y="9597746"/>
            <a:ext cx="1715534"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i="0" u="none" strike="noStrike" cap="none">
                <a:solidFill>
                  <a:srgbClr val="18A3B6"/>
                </a:solidFill>
                <a:latin typeface="Arial Rounded"/>
                <a:ea typeface="Arial Rounded"/>
                <a:cs typeface="Arial Rounded"/>
                <a:sym typeface="Arial Rounded"/>
              </a:rPr>
              <a:t>Developing Experts Ltd © 2020</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7" name="Picture 6">
            <a:extLst>
              <a:ext uri="{FF2B5EF4-FFF2-40B4-BE49-F238E27FC236}">
                <a16:creationId xmlns:a16="http://schemas.microsoft.com/office/drawing/2014/main" id="{73731874-6D37-DD37-A4D5-269FB129E39A}"/>
              </a:ext>
            </a:extLst>
          </p:cNvPr>
          <p:cNvPicPr>
            <a:picLocks noChangeAspect="1"/>
          </p:cNvPicPr>
          <p:nvPr/>
        </p:nvPicPr>
        <p:blipFill rotWithShape="1">
          <a:blip r:embed="rId3"/>
          <a:srcRect l="3114" t="13379" r="3460" b="3635"/>
          <a:stretch/>
        </p:blipFill>
        <p:spPr>
          <a:xfrm>
            <a:off x="-8104" y="0"/>
            <a:ext cx="6858000" cy="1332562"/>
          </a:xfrm>
          <a:prstGeom prst="rect">
            <a:avLst/>
          </a:prstGeom>
        </p:spPr>
      </p:pic>
      <p:sp>
        <p:nvSpPr>
          <p:cNvPr id="88" name="Google Shape;88;p1"/>
          <p:cNvSpPr/>
          <p:nvPr/>
        </p:nvSpPr>
        <p:spPr>
          <a:xfrm>
            <a:off x="171000" y="1463269"/>
            <a:ext cx="6506892" cy="808870"/>
          </a:xfrm>
          <a:prstGeom prst="roundRect">
            <a:avLst>
              <a:gd name="adj" fmla="val 10387"/>
            </a:avLst>
          </a:prstGeom>
          <a:noFill/>
          <a:ln w="28575" cap="flat" cmpd="sng">
            <a:solidFill>
              <a:srgbClr val="807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Create a timeline which shows the key stages of development from </a:t>
            </a:r>
            <a:r>
              <a:rPr lang="en-US" sz="1200" dirty="0" err="1">
                <a:solidFill>
                  <a:srgbClr val="002060"/>
                </a:solidFill>
                <a:latin typeface="Arial Rounded MT Bold" panose="020F0704030504030204" pitchFamily="34" charset="0"/>
                <a:ea typeface="Arial Rounded"/>
                <a:cs typeface="Arial Rounded"/>
                <a:sym typeface="Arial Rounded"/>
              </a:rPr>
              <a:t>fertilisation</a:t>
            </a:r>
            <a:r>
              <a:rPr lang="en-US" sz="1200" dirty="0">
                <a:solidFill>
                  <a:srgbClr val="002060"/>
                </a:solidFill>
                <a:latin typeface="Arial Rounded MT Bold" panose="020F0704030504030204" pitchFamily="34" charset="0"/>
                <a:ea typeface="Arial Rounded"/>
                <a:cs typeface="Arial Rounded"/>
                <a:sym typeface="Arial Rounded"/>
              </a:rPr>
              <a:t> to birth. At each point, you should state how large the baby is. Add in any interesting facts you find out about the baby’s development and comment on what the mother will be experiencing during the different stages of her pregnancy.</a:t>
            </a:r>
            <a:endParaRPr dirty="0">
              <a:solidFill>
                <a:srgbClr val="002060"/>
              </a:solidFill>
              <a:latin typeface="Arial Rounded MT Bold" panose="020F0704030504030204" pitchFamily="34" charset="0"/>
            </a:endParaRPr>
          </a:p>
        </p:txBody>
      </p:sp>
      <p:cxnSp>
        <p:nvCxnSpPr>
          <p:cNvPr id="89" name="Google Shape;89;p1"/>
          <p:cNvCxnSpPr>
            <a:cxnSpLocks/>
          </p:cNvCxnSpPr>
          <p:nvPr/>
        </p:nvCxnSpPr>
        <p:spPr>
          <a:xfrm>
            <a:off x="245474" y="2523152"/>
            <a:ext cx="0" cy="6862353"/>
          </a:xfrm>
          <a:prstGeom prst="straightConnector1">
            <a:avLst/>
          </a:prstGeom>
          <a:noFill/>
          <a:ln w="28575" cap="flat" cmpd="sng">
            <a:solidFill>
              <a:srgbClr val="002060"/>
            </a:solidFill>
            <a:prstDash val="solid"/>
            <a:miter lim="800000"/>
            <a:headEnd type="none" w="sm" len="sm"/>
            <a:tailEnd type="none" w="sm" len="sm"/>
          </a:ln>
        </p:spPr>
      </p:cxnSp>
      <p:sp>
        <p:nvSpPr>
          <p:cNvPr id="91" name="Google Shape;91;p1"/>
          <p:cNvSpPr/>
          <p:nvPr/>
        </p:nvSpPr>
        <p:spPr>
          <a:xfrm>
            <a:off x="277327" y="2438582"/>
            <a:ext cx="2585400" cy="20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Day 1: First day of menstruation</a:t>
            </a:r>
            <a:endParaRPr dirty="0">
              <a:solidFill>
                <a:srgbClr val="002060"/>
              </a:solidFill>
              <a:latin typeface="Arial Rounded MT Bold" panose="020F0704030504030204" pitchFamily="34" charset="0"/>
            </a:endParaRPr>
          </a:p>
        </p:txBody>
      </p:sp>
      <p:sp>
        <p:nvSpPr>
          <p:cNvPr id="92" name="Google Shape;92;p1"/>
          <p:cNvSpPr/>
          <p:nvPr/>
        </p:nvSpPr>
        <p:spPr>
          <a:xfrm>
            <a:off x="277327" y="9254199"/>
            <a:ext cx="3013500" cy="20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Week 38-42: Birth (usually)</a:t>
            </a:r>
            <a:endParaRPr dirty="0">
              <a:solidFill>
                <a:srgbClr val="002060"/>
              </a:solidFill>
              <a:latin typeface="Arial Rounded MT Bold" panose="020F0704030504030204" pitchFamily="34" charset="0"/>
            </a:endParaRPr>
          </a:p>
        </p:txBody>
      </p:sp>
      <p:sp>
        <p:nvSpPr>
          <p:cNvPr id="3" name="Google Shape;197;p2">
            <a:extLst>
              <a:ext uri="{FF2B5EF4-FFF2-40B4-BE49-F238E27FC236}">
                <a16:creationId xmlns:a16="http://schemas.microsoft.com/office/drawing/2014/main" id="{C7EA2AE1-381A-5566-B79B-77F59F97FE28}"/>
              </a:ext>
            </a:extLst>
          </p:cNvPr>
          <p:cNvSpPr txBox="1"/>
          <p:nvPr/>
        </p:nvSpPr>
        <p:spPr>
          <a:xfrm>
            <a:off x="4440397" y="852189"/>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KS3-09-04</a:t>
            </a:r>
            <a:endParaRPr dirty="0">
              <a:latin typeface="Arial Rounded MT Bold" panose="020F0704030504030204" pitchFamily="34" charset="0"/>
            </a:endParaRPr>
          </a:p>
        </p:txBody>
      </p:sp>
      <p:sp>
        <p:nvSpPr>
          <p:cNvPr id="4" name="Google Shape;166;p2">
            <a:extLst>
              <a:ext uri="{FF2B5EF4-FFF2-40B4-BE49-F238E27FC236}">
                <a16:creationId xmlns:a16="http://schemas.microsoft.com/office/drawing/2014/main" id="{9EBC9043-A949-FF11-A03E-16A8F65DDD53}"/>
              </a:ext>
            </a:extLst>
          </p:cNvPr>
          <p:cNvSpPr txBox="1"/>
          <p:nvPr/>
        </p:nvSpPr>
        <p:spPr>
          <a:xfrm>
            <a:off x="1049385" y="318590"/>
            <a:ext cx="5268288"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Describe development from </a:t>
            </a:r>
            <a:r>
              <a:rPr lang="en-US" sz="1200" dirty="0" err="1">
                <a:solidFill>
                  <a:schemeClr val="lt1"/>
                </a:solidFill>
                <a:latin typeface="Arial Rounded MT Bold" panose="020F0704030504030204" pitchFamily="34" charset="0"/>
                <a:ea typeface="Arial Rounded"/>
                <a:cs typeface="Arial Rounded"/>
                <a:sym typeface="Arial Rounded"/>
              </a:rPr>
              <a:t>fertilisation</a:t>
            </a:r>
            <a:r>
              <a:rPr lang="en-US" sz="1200" dirty="0">
                <a:solidFill>
                  <a:schemeClr val="lt1"/>
                </a:solidFill>
                <a:latin typeface="Arial Rounded MT Bold" panose="020F0704030504030204" pitchFamily="34" charset="0"/>
                <a:ea typeface="Arial Rounded"/>
                <a:cs typeface="Arial Rounded"/>
                <a:sym typeface="Arial Rounded"/>
              </a:rPr>
              <a:t> to birth </a:t>
            </a:r>
            <a:endParaRPr dirty="0">
              <a:latin typeface="Arial Rounded MT Bold" panose="020F0704030504030204" pitchFamily="34" charset="0"/>
            </a:endParaRPr>
          </a:p>
        </p:txBody>
      </p:sp>
      <p:sp>
        <p:nvSpPr>
          <p:cNvPr id="6" name="TextBox 5">
            <a:extLst>
              <a:ext uri="{FF2B5EF4-FFF2-40B4-BE49-F238E27FC236}">
                <a16:creationId xmlns:a16="http://schemas.microsoft.com/office/drawing/2014/main" id="{5527AB70-3FE6-4652-8437-46D3AB775EF1}"/>
              </a:ext>
            </a:extLst>
          </p:cNvPr>
          <p:cNvSpPr txBox="1"/>
          <p:nvPr/>
        </p:nvSpPr>
        <p:spPr>
          <a:xfrm>
            <a:off x="3820205" y="9661418"/>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8" name="Rectangle 7">
            <a:extLst>
              <a:ext uri="{FF2B5EF4-FFF2-40B4-BE49-F238E27FC236}">
                <a16:creationId xmlns:a16="http://schemas.microsoft.com/office/drawing/2014/main" id="{44418974-4978-0E40-664A-DE79697CEBBB}"/>
              </a:ext>
            </a:extLst>
          </p:cNvPr>
          <p:cNvSpPr/>
          <p:nvPr/>
        </p:nvSpPr>
        <p:spPr>
          <a:xfrm>
            <a:off x="0" y="9620742"/>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FB8D585-C805-3015-B362-CA7B50A415B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3" name="Picture 12">
            <a:extLst>
              <a:ext uri="{FF2B5EF4-FFF2-40B4-BE49-F238E27FC236}">
                <a16:creationId xmlns:a16="http://schemas.microsoft.com/office/drawing/2014/main" id="{5E761C6E-5E0C-E61E-B66A-16AB0E5BAB2B}"/>
              </a:ext>
            </a:extLst>
          </p:cNvPr>
          <p:cNvPicPr>
            <a:picLocks noChangeAspect="1"/>
          </p:cNvPicPr>
          <p:nvPr/>
        </p:nvPicPr>
        <p:blipFill rotWithShape="1">
          <a:blip r:embed="rId3"/>
          <a:srcRect l="3114" t="13379" r="3460" b="3635"/>
          <a:stretch/>
        </p:blipFill>
        <p:spPr>
          <a:xfrm>
            <a:off x="-8104" y="0"/>
            <a:ext cx="6858000" cy="1332562"/>
          </a:xfrm>
          <a:prstGeom prst="rect">
            <a:avLst/>
          </a:prstGeom>
        </p:spPr>
      </p:pic>
      <p:sp>
        <p:nvSpPr>
          <p:cNvPr id="19" name="Rectangle 18">
            <a:extLst>
              <a:ext uri="{FF2B5EF4-FFF2-40B4-BE49-F238E27FC236}">
                <a16:creationId xmlns:a16="http://schemas.microsoft.com/office/drawing/2014/main" id="{BB6D28D2-52C0-C6E7-7391-0093967FB0D5}"/>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F62DBF0-BED2-F303-301D-F985786A140C}"/>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106" name="Google Shape;106;g229fd82484b_0_11"/>
          <p:cNvSpPr txBox="1"/>
          <p:nvPr/>
        </p:nvSpPr>
        <p:spPr>
          <a:xfrm>
            <a:off x="778105" y="2684103"/>
            <a:ext cx="57480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FF0000"/>
                </a:solidFill>
                <a:latin typeface="Arial Rounded MT Bold" panose="020F0704030504030204" pitchFamily="34" charset="0"/>
              </a:rPr>
              <a:t>Students’ own examples found from research/ family experience. Be mindful that this could be triggering for any adults in the room.</a:t>
            </a:r>
            <a:endParaRPr sz="1200" dirty="0">
              <a:solidFill>
                <a:srgbClr val="FF0000"/>
              </a:solidFill>
              <a:latin typeface="Arial Rounded MT Bold" panose="020F0704030504030204" pitchFamily="34" charset="0"/>
            </a:endParaRPr>
          </a:p>
        </p:txBody>
      </p:sp>
      <p:sp>
        <p:nvSpPr>
          <p:cNvPr id="2" name="Google Shape;88;p1">
            <a:extLst>
              <a:ext uri="{FF2B5EF4-FFF2-40B4-BE49-F238E27FC236}">
                <a16:creationId xmlns:a16="http://schemas.microsoft.com/office/drawing/2014/main" id="{3A58CE73-9A97-619D-3437-439A42FE287A}"/>
              </a:ext>
            </a:extLst>
          </p:cNvPr>
          <p:cNvSpPr/>
          <p:nvPr/>
        </p:nvSpPr>
        <p:spPr>
          <a:xfrm>
            <a:off x="171000" y="1463269"/>
            <a:ext cx="6506892" cy="808870"/>
          </a:xfrm>
          <a:prstGeom prst="roundRect">
            <a:avLst>
              <a:gd name="adj" fmla="val 10387"/>
            </a:avLst>
          </a:prstGeom>
          <a:noFill/>
          <a:ln w="28575" cap="flat" cmpd="sng">
            <a:solidFill>
              <a:srgbClr val="807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Create a timeline which shows the key stages of development from </a:t>
            </a:r>
            <a:r>
              <a:rPr lang="en-US" sz="1200" dirty="0" err="1">
                <a:solidFill>
                  <a:srgbClr val="002060"/>
                </a:solidFill>
                <a:latin typeface="Arial Rounded MT Bold" panose="020F0704030504030204" pitchFamily="34" charset="0"/>
                <a:ea typeface="Arial Rounded"/>
                <a:cs typeface="Arial Rounded"/>
                <a:sym typeface="Arial Rounded"/>
              </a:rPr>
              <a:t>fertilisation</a:t>
            </a:r>
            <a:r>
              <a:rPr lang="en-US" sz="1200" dirty="0">
                <a:solidFill>
                  <a:srgbClr val="002060"/>
                </a:solidFill>
                <a:latin typeface="Arial Rounded MT Bold" panose="020F0704030504030204" pitchFamily="34" charset="0"/>
                <a:ea typeface="Arial Rounded"/>
                <a:cs typeface="Arial Rounded"/>
                <a:sym typeface="Arial Rounded"/>
              </a:rPr>
              <a:t> to birth. At each point, you should state how large the baby is. Add in any interesting facts you find out about the baby’s development and comment on what the mother will be experiencing during the different stages of her pregnancy.</a:t>
            </a:r>
            <a:endParaRPr dirty="0">
              <a:solidFill>
                <a:srgbClr val="002060"/>
              </a:solidFill>
              <a:latin typeface="Arial Rounded MT Bold" panose="020F0704030504030204" pitchFamily="34" charset="0"/>
            </a:endParaRPr>
          </a:p>
        </p:txBody>
      </p:sp>
      <p:sp>
        <p:nvSpPr>
          <p:cNvPr id="4" name="Google Shape;197;p2">
            <a:extLst>
              <a:ext uri="{FF2B5EF4-FFF2-40B4-BE49-F238E27FC236}">
                <a16:creationId xmlns:a16="http://schemas.microsoft.com/office/drawing/2014/main" id="{A80281D3-0D08-7141-C1D2-DAEDCFBC9900}"/>
              </a:ext>
            </a:extLst>
          </p:cNvPr>
          <p:cNvSpPr txBox="1"/>
          <p:nvPr/>
        </p:nvSpPr>
        <p:spPr>
          <a:xfrm>
            <a:off x="4440397" y="852189"/>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KS3-09-04</a:t>
            </a:r>
            <a:endParaRPr dirty="0">
              <a:latin typeface="Arial Rounded MT Bold" panose="020F0704030504030204" pitchFamily="34" charset="0"/>
            </a:endParaRPr>
          </a:p>
        </p:txBody>
      </p:sp>
      <p:sp>
        <p:nvSpPr>
          <p:cNvPr id="5" name="Google Shape;166;p2">
            <a:extLst>
              <a:ext uri="{FF2B5EF4-FFF2-40B4-BE49-F238E27FC236}">
                <a16:creationId xmlns:a16="http://schemas.microsoft.com/office/drawing/2014/main" id="{C91CA013-8E39-BD7F-4DE4-889D27391A1D}"/>
              </a:ext>
            </a:extLst>
          </p:cNvPr>
          <p:cNvSpPr txBox="1"/>
          <p:nvPr/>
        </p:nvSpPr>
        <p:spPr>
          <a:xfrm>
            <a:off x="1049385" y="318590"/>
            <a:ext cx="526828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Describe development from </a:t>
            </a:r>
            <a:r>
              <a:rPr lang="en-US" sz="1200" dirty="0" err="1">
                <a:solidFill>
                  <a:schemeClr val="lt1"/>
                </a:solidFill>
                <a:latin typeface="Arial Rounded MT Bold" panose="020F0704030504030204" pitchFamily="34" charset="0"/>
                <a:ea typeface="Arial Rounded"/>
                <a:cs typeface="Arial Rounded"/>
                <a:sym typeface="Arial Rounded"/>
              </a:rPr>
              <a:t>fertilisation</a:t>
            </a:r>
            <a:r>
              <a:rPr lang="en-US" sz="1200" dirty="0">
                <a:solidFill>
                  <a:schemeClr val="lt1"/>
                </a:solidFill>
                <a:latin typeface="Arial Rounded MT Bold" panose="020F0704030504030204" pitchFamily="34" charset="0"/>
                <a:ea typeface="Arial Rounded"/>
                <a:cs typeface="Arial Rounded"/>
                <a:sym typeface="Arial Rounded"/>
              </a:rPr>
              <a:t> to birth</a:t>
            </a:r>
          </a:p>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                                                                                                                ANSWERS </a:t>
            </a:r>
            <a:endParaRPr dirty="0">
              <a:latin typeface="Arial Rounded MT Bold" panose="020F0704030504030204" pitchFamily="34" charset="0"/>
            </a:endParaRPr>
          </a:p>
        </p:txBody>
      </p:sp>
      <p:cxnSp>
        <p:nvCxnSpPr>
          <p:cNvPr id="6" name="Google Shape;89;p1">
            <a:extLst>
              <a:ext uri="{FF2B5EF4-FFF2-40B4-BE49-F238E27FC236}">
                <a16:creationId xmlns:a16="http://schemas.microsoft.com/office/drawing/2014/main" id="{3DAB7962-6687-FDC8-10FB-5AFB6136818A}"/>
              </a:ext>
            </a:extLst>
          </p:cNvPr>
          <p:cNvCxnSpPr>
            <a:cxnSpLocks/>
          </p:cNvCxnSpPr>
          <p:nvPr/>
        </p:nvCxnSpPr>
        <p:spPr>
          <a:xfrm>
            <a:off x="245474" y="2523152"/>
            <a:ext cx="0" cy="6862353"/>
          </a:xfrm>
          <a:prstGeom prst="straightConnector1">
            <a:avLst/>
          </a:prstGeom>
          <a:noFill/>
          <a:ln w="28575" cap="flat" cmpd="sng">
            <a:solidFill>
              <a:srgbClr val="002060"/>
            </a:solidFill>
            <a:prstDash val="solid"/>
            <a:miter lim="800000"/>
            <a:headEnd type="none" w="sm" len="sm"/>
            <a:tailEnd type="none" w="sm" len="sm"/>
          </a:ln>
        </p:spPr>
      </p:cxnSp>
      <p:sp>
        <p:nvSpPr>
          <p:cNvPr id="8" name="Google Shape;91;p1">
            <a:extLst>
              <a:ext uri="{FF2B5EF4-FFF2-40B4-BE49-F238E27FC236}">
                <a16:creationId xmlns:a16="http://schemas.microsoft.com/office/drawing/2014/main" id="{9E3961D3-66AA-4478-285B-DD14E1021C53}"/>
              </a:ext>
            </a:extLst>
          </p:cNvPr>
          <p:cNvSpPr/>
          <p:nvPr/>
        </p:nvSpPr>
        <p:spPr>
          <a:xfrm>
            <a:off x="245474" y="2439197"/>
            <a:ext cx="2585400" cy="20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Day 1: First day of menstruation</a:t>
            </a:r>
            <a:endParaRPr dirty="0">
              <a:solidFill>
                <a:srgbClr val="002060"/>
              </a:solidFill>
              <a:latin typeface="Arial Rounded MT Bold" panose="020F0704030504030204" pitchFamily="34" charset="0"/>
            </a:endParaRPr>
          </a:p>
        </p:txBody>
      </p:sp>
      <p:sp>
        <p:nvSpPr>
          <p:cNvPr id="9" name="Google Shape;92;p1">
            <a:extLst>
              <a:ext uri="{FF2B5EF4-FFF2-40B4-BE49-F238E27FC236}">
                <a16:creationId xmlns:a16="http://schemas.microsoft.com/office/drawing/2014/main" id="{7191B731-510F-5A1C-116E-8DC0383C87B3}"/>
              </a:ext>
            </a:extLst>
          </p:cNvPr>
          <p:cNvSpPr/>
          <p:nvPr/>
        </p:nvSpPr>
        <p:spPr>
          <a:xfrm>
            <a:off x="303651" y="9285455"/>
            <a:ext cx="3013500" cy="20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Week 38-42: Birth (usually)</a:t>
            </a:r>
            <a:endParaRPr dirty="0">
              <a:solidFill>
                <a:srgbClr val="002060"/>
              </a:solidFill>
              <a:latin typeface="Arial Rounded MT Bold" panose="020F0704030504030204" pitchFamily="34" charset="0"/>
            </a:endParaRPr>
          </a:p>
        </p:txBody>
      </p:sp>
      <p:pic>
        <p:nvPicPr>
          <p:cNvPr id="14" name="Picture 13" descr="A picture containing diagram&#10;&#10;Description automatically generated">
            <a:extLst>
              <a:ext uri="{FF2B5EF4-FFF2-40B4-BE49-F238E27FC236}">
                <a16:creationId xmlns:a16="http://schemas.microsoft.com/office/drawing/2014/main" id="{ED34A84E-A4C6-0A90-33D2-93CD96F9ED93}"/>
              </a:ext>
            </a:extLst>
          </p:cNvPr>
          <p:cNvPicPr>
            <a:picLocks noChangeAspect="1"/>
          </p:cNvPicPr>
          <p:nvPr/>
        </p:nvPicPr>
        <p:blipFill rotWithShape="1">
          <a:blip r:embed="rId4"/>
          <a:srcRect l="8686" t="9606" r="9395" b="1886"/>
          <a:stretch/>
        </p:blipFill>
        <p:spPr>
          <a:xfrm>
            <a:off x="705427" y="3289272"/>
            <a:ext cx="5454855" cy="58936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212</Words>
  <Application>Microsoft Office PowerPoint</Application>
  <PresentationFormat>A4 Paper (210x297 mm)</PresentationFormat>
  <Paragraphs>17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vt:lpstr>
      <vt:lpstr>Arial Rounded MT Bold</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Mintey</dc:creator>
  <cp:lastModifiedBy>Developing Experts</cp:lastModifiedBy>
  <cp:revision>2</cp:revision>
  <dcterms:created xsi:type="dcterms:W3CDTF">2017-12-05T13:37:29Z</dcterms:created>
  <dcterms:modified xsi:type="dcterms:W3CDTF">2023-06-14T10:46:10Z</dcterms:modified>
</cp:coreProperties>
</file>