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2160" y="-101"/>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D84C41B-EC76-4DCA-9F6A-A611CD682D37}"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113415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D84C41B-EC76-4DCA-9F6A-A611CD682D37}"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250385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D84C41B-EC76-4DCA-9F6A-A611CD682D37}"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302527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D84C41B-EC76-4DCA-9F6A-A611CD682D37}"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281129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84C41B-EC76-4DCA-9F6A-A611CD682D37}"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102784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D84C41B-EC76-4DCA-9F6A-A611CD682D37}"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262709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D84C41B-EC76-4DCA-9F6A-A611CD682D37}" type="datetimeFigureOut">
              <a:rPr lang="en-GB" smtClean="0"/>
              <a:t>13/07/2023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320214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D84C41B-EC76-4DCA-9F6A-A611CD682D37}"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226579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4C41B-EC76-4DCA-9F6A-A611CD682D37}" type="datetimeFigureOut">
              <a:rPr lang="en-GB" smtClean="0"/>
              <a:t>13/07/2023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33999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D84C41B-EC76-4DCA-9F6A-A611CD682D37}"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398329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D84C41B-EC76-4DCA-9F6A-A611CD682D37}"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8A3DD-A665-4696-AE09-D6AE5B0545E0}" type="slidenum">
              <a:rPr lang="en-GB" smtClean="0"/>
              <a:t>‹#›</a:t>
            </a:fld>
            <a:endParaRPr lang="en-GB"/>
          </a:p>
        </p:txBody>
      </p:sp>
    </p:spTree>
    <p:extLst>
      <p:ext uri="{BB962C8B-B14F-4D97-AF65-F5344CB8AC3E}">
        <p14:creationId xmlns:p14="http://schemas.microsoft.com/office/powerpoint/2010/main" val="214427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D84C41B-EC76-4DCA-9F6A-A611CD682D37}" type="datetimeFigureOut">
              <a:rPr lang="en-GB" smtClean="0"/>
              <a:t>13/07/2023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158A3DD-A665-4696-AE09-D6AE5B0545E0}" type="slidenum">
              <a:rPr lang="en-GB" smtClean="0"/>
              <a:t>‹#›</a:t>
            </a:fld>
            <a:endParaRPr lang="en-GB"/>
          </a:p>
        </p:txBody>
      </p:sp>
    </p:spTree>
    <p:extLst>
      <p:ext uri="{BB962C8B-B14F-4D97-AF65-F5344CB8AC3E}">
        <p14:creationId xmlns:p14="http://schemas.microsoft.com/office/powerpoint/2010/main" val="1399520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7BAAFB-CFCE-F796-79F1-997B419BB4F5}"/>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CCB4308-B8E0-52AE-2AD6-222C38600A74}"/>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723A99F-9161-C262-BAF3-300A5783676B}"/>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06328E67-38BA-9BEA-82F6-C923A48CAE12}"/>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how lenses focus light – Mission to Write!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A45B773A-5A58-1506-D9DF-D8B9AF78D68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KS3-19-05</a:t>
            </a:r>
          </a:p>
        </p:txBody>
      </p:sp>
      <p:sp>
        <p:nvSpPr>
          <p:cNvPr id="9" name="Rectangle: Rounded Corners 8">
            <a:extLst>
              <a:ext uri="{FF2B5EF4-FFF2-40B4-BE49-F238E27FC236}">
                <a16:creationId xmlns:a16="http://schemas.microsoft.com/office/drawing/2014/main" id="{869E09F7-DED9-322E-80C7-079270AE4434}"/>
              </a:ext>
            </a:extLst>
          </p:cNvPr>
          <p:cNvSpPr/>
          <p:nvPr/>
        </p:nvSpPr>
        <p:spPr>
          <a:xfrm>
            <a:off x="153532" y="1450083"/>
            <a:ext cx="6550936" cy="57548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21E0686-F77A-E2EA-84A6-8EA5ED66F0F9}"/>
              </a:ext>
            </a:extLst>
          </p:cNvPr>
          <p:cNvSpPr txBox="1"/>
          <p:nvPr/>
        </p:nvSpPr>
        <p:spPr>
          <a:xfrm>
            <a:off x="153532" y="1506993"/>
            <a:ext cx="6550936" cy="461665"/>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77"/>
              </a:rPr>
              <a:t>Explain how the two lenses in this image work – the lens of the camera and the lens in the tiger’s eyes!</a:t>
            </a:r>
            <a:endParaRPr lang="en-GB" sz="1200" dirty="0">
              <a:solidFill>
                <a:srgbClr val="002060"/>
              </a:solidFill>
            </a:endParaRPr>
          </a:p>
        </p:txBody>
      </p:sp>
      <p:sp>
        <p:nvSpPr>
          <p:cNvPr id="52" name="TextBox 51">
            <a:extLst>
              <a:ext uri="{FF2B5EF4-FFF2-40B4-BE49-F238E27FC236}">
                <a16:creationId xmlns:a16="http://schemas.microsoft.com/office/drawing/2014/main" id="{92B9CFDB-1D9D-E0CD-B323-57CDFBD24E3B}"/>
              </a:ext>
            </a:extLst>
          </p:cNvPr>
          <p:cNvSpPr txBox="1"/>
          <p:nvPr/>
        </p:nvSpPr>
        <p:spPr>
          <a:xfrm>
            <a:off x="153531" y="2143091"/>
            <a:ext cx="6550935" cy="1754326"/>
          </a:xfrm>
          <a:prstGeom prst="rect">
            <a:avLst/>
          </a:prstGeom>
          <a:noFill/>
        </p:spPr>
        <p:txBody>
          <a:bodyPr wrap="square" rtlCol="0">
            <a:spAutoFit/>
          </a:bodyPr>
          <a:lstStyle/>
          <a:p>
            <a:r>
              <a:rPr lang="en-GB" sz="1200" dirty="0">
                <a:solidFill>
                  <a:srgbClr val="002060"/>
                </a:solidFill>
                <a:latin typeface="Arial Rounded MT Bold" panose="020F0704030504030204" pitchFamily="34" charset="77"/>
              </a:rPr>
              <a:t>The lens in the tiger’s eyes: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53" name="Picture 52">
            <a:extLst>
              <a:ext uri="{FF2B5EF4-FFF2-40B4-BE49-F238E27FC236}">
                <a16:creationId xmlns:a16="http://schemas.microsoft.com/office/drawing/2014/main" id="{14533851-3CF9-952C-D872-8E492831FC88}"/>
              </a:ext>
            </a:extLst>
          </p:cNvPr>
          <p:cNvPicPr>
            <a:picLocks noChangeAspect="1"/>
          </p:cNvPicPr>
          <p:nvPr/>
        </p:nvPicPr>
        <p:blipFill>
          <a:blip r:embed="rId3"/>
          <a:stretch>
            <a:fillRect/>
          </a:stretch>
        </p:blipFill>
        <p:spPr>
          <a:xfrm>
            <a:off x="1474191" y="4071850"/>
            <a:ext cx="3909613" cy="2606408"/>
          </a:xfrm>
          <a:prstGeom prst="roundRect">
            <a:avLst>
              <a:gd name="adj" fmla="val 8594"/>
            </a:avLst>
          </a:prstGeom>
          <a:solidFill>
            <a:srgbClr val="FFFFFF">
              <a:shade val="85000"/>
            </a:srgbClr>
          </a:solidFill>
          <a:ln w="28575">
            <a:solidFill>
              <a:srgbClr val="002060"/>
            </a:solidFill>
          </a:ln>
          <a:effectLst/>
        </p:spPr>
      </p:pic>
      <p:sp>
        <p:nvSpPr>
          <p:cNvPr id="55" name="TextBox 54">
            <a:extLst>
              <a:ext uri="{FF2B5EF4-FFF2-40B4-BE49-F238E27FC236}">
                <a16:creationId xmlns:a16="http://schemas.microsoft.com/office/drawing/2014/main" id="{5DAC2565-FB49-E664-E6D2-8F9EFACBF9B5}"/>
              </a:ext>
            </a:extLst>
          </p:cNvPr>
          <p:cNvSpPr txBox="1"/>
          <p:nvPr/>
        </p:nvSpPr>
        <p:spPr>
          <a:xfrm>
            <a:off x="153529" y="6852691"/>
            <a:ext cx="6550935" cy="1569660"/>
          </a:xfrm>
          <a:prstGeom prst="rect">
            <a:avLst/>
          </a:prstGeom>
          <a:noFill/>
        </p:spPr>
        <p:txBody>
          <a:bodyPr wrap="square">
            <a:spAutoFit/>
          </a:bodyPr>
          <a:lstStyle/>
          <a:p>
            <a:r>
              <a:rPr lang="en-GB" sz="1200" dirty="0">
                <a:solidFill>
                  <a:srgbClr val="002060"/>
                </a:solidFill>
                <a:latin typeface="Arial Rounded MT Bold" panose="020F0704030504030204" pitchFamily="34" charset="77"/>
              </a:rPr>
              <a:t>The lens in the camera:</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7" name="TextBox 56">
            <a:extLst>
              <a:ext uri="{FF2B5EF4-FFF2-40B4-BE49-F238E27FC236}">
                <a16:creationId xmlns:a16="http://schemas.microsoft.com/office/drawing/2014/main" id="{DE0B6490-BB85-D0ED-E16C-C47DD7DD8A7D}"/>
              </a:ext>
            </a:extLst>
          </p:cNvPr>
          <p:cNvSpPr txBox="1"/>
          <p:nvPr/>
        </p:nvSpPr>
        <p:spPr>
          <a:xfrm>
            <a:off x="153528" y="8399007"/>
            <a:ext cx="6550936" cy="1015663"/>
          </a:xfrm>
          <a:prstGeom prst="rect">
            <a:avLst/>
          </a:prstGeom>
          <a:noFill/>
        </p:spPr>
        <p:txBody>
          <a:bodyPr wrap="square">
            <a:spAutoFit/>
          </a:bodyPr>
          <a:lstStyle/>
          <a:p>
            <a:endParaRPr lang="en-GB" sz="1200" dirty="0">
              <a:solidFill>
                <a:srgbClr val="002060"/>
              </a:solidFill>
              <a:latin typeface="Arial Rounded MT Bold" panose="020F0704030504030204" pitchFamily="34" charset="77"/>
            </a:endParaRPr>
          </a:p>
          <a:p>
            <a:pPr algn="ctr"/>
            <a:r>
              <a:rPr lang="en-GB" sz="1200" dirty="0">
                <a:solidFill>
                  <a:srgbClr val="002060"/>
                </a:solidFill>
                <a:latin typeface="Arial Rounded MT Bold" panose="020F0704030504030204" pitchFamily="34" charset="77"/>
              </a:rPr>
              <a:t>Word bank: </a:t>
            </a:r>
          </a:p>
          <a:p>
            <a:pPr algn="ctr"/>
            <a:endParaRPr lang="en-GB" sz="1200" dirty="0">
              <a:solidFill>
                <a:srgbClr val="002060"/>
              </a:solidFill>
              <a:latin typeface="Arial Rounded MT Bold" panose="020F0704030504030204" pitchFamily="34" charset="77"/>
            </a:endParaRPr>
          </a:p>
          <a:p>
            <a:pPr algn="ctr"/>
            <a:endParaRPr lang="en-GB" sz="1200" dirty="0">
              <a:solidFill>
                <a:srgbClr val="002060"/>
              </a:solidFill>
              <a:latin typeface="Arial Rounded MT Bold" panose="020F0704030504030204" pitchFamily="34" charset="77"/>
            </a:endParaRPr>
          </a:p>
          <a:p>
            <a:pPr algn="ctr"/>
            <a:r>
              <a:rPr lang="en-GB" sz="1200" dirty="0">
                <a:solidFill>
                  <a:srgbClr val="002060"/>
                </a:solidFill>
                <a:latin typeface="Arial Rounded MT Bold" panose="020F0704030504030204" pitchFamily="34" charset="77"/>
              </a:rPr>
              <a:t> convex          concave         refraction         focal point        bi</a:t>
            </a:r>
          </a:p>
        </p:txBody>
      </p:sp>
    </p:spTree>
    <p:extLst>
      <p:ext uri="{BB962C8B-B14F-4D97-AF65-F5344CB8AC3E}">
        <p14:creationId xmlns:p14="http://schemas.microsoft.com/office/powerpoint/2010/main" val="423942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1D023E-021E-A8C3-2B49-2526EE2BF7F5}"/>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2C3253E-66DF-2A83-C4FE-0B291289DE3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4" name="Picture 3">
            <a:extLst>
              <a:ext uri="{FF2B5EF4-FFF2-40B4-BE49-F238E27FC236}">
                <a16:creationId xmlns:a16="http://schemas.microsoft.com/office/drawing/2014/main" id="{4275F94B-8CB7-0985-5EB0-59AC7A89031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5" name="TextBox 4">
            <a:extLst>
              <a:ext uri="{FF2B5EF4-FFF2-40B4-BE49-F238E27FC236}">
                <a16:creationId xmlns:a16="http://schemas.microsoft.com/office/drawing/2014/main" id="{F746AE4C-B3B2-722F-C5D8-D9A1A05442EA}"/>
              </a:ext>
            </a:extLst>
          </p:cNvPr>
          <p:cNvSpPr txBox="1"/>
          <p:nvPr/>
        </p:nvSpPr>
        <p:spPr>
          <a:xfrm>
            <a:off x="1020902" y="221289"/>
            <a:ext cx="568356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how lenses focus light – Mission to Write!</a:t>
            </a:r>
          </a:p>
          <a:p>
            <a:r>
              <a:rPr lang="en-GB" sz="1200" dirty="0">
                <a:solidFill>
                  <a:schemeClr val="bg1">
                    <a:lumMod val="95000"/>
                  </a:schemeClr>
                </a:solidFill>
                <a:latin typeface="Arial Rounded MT Bold" panose="020F0704030504030204" pitchFamily="34" charset="0"/>
              </a:rPr>
              <a:t>                                                                                                                      ANSWERS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6" name="TextBox 5">
            <a:extLst>
              <a:ext uri="{FF2B5EF4-FFF2-40B4-BE49-F238E27FC236}">
                <a16:creationId xmlns:a16="http://schemas.microsoft.com/office/drawing/2014/main" id="{871F5D6E-342E-0E1E-F845-0D2BDFE9A7A0}"/>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KS3-19-05</a:t>
            </a:r>
          </a:p>
        </p:txBody>
      </p:sp>
      <p:sp>
        <p:nvSpPr>
          <p:cNvPr id="7" name="Rectangle: Rounded Corners 6">
            <a:extLst>
              <a:ext uri="{FF2B5EF4-FFF2-40B4-BE49-F238E27FC236}">
                <a16:creationId xmlns:a16="http://schemas.microsoft.com/office/drawing/2014/main" id="{A9D25E69-DE19-BED1-CC5C-D3B0A02D1BDE}"/>
              </a:ext>
            </a:extLst>
          </p:cNvPr>
          <p:cNvSpPr/>
          <p:nvPr/>
        </p:nvSpPr>
        <p:spPr>
          <a:xfrm>
            <a:off x="153532" y="1450083"/>
            <a:ext cx="6550936" cy="57548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21B656A-CFCA-FA32-2FBE-2D722252D9AD}"/>
              </a:ext>
            </a:extLst>
          </p:cNvPr>
          <p:cNvSpPr txBox="1"/>
          <p:nvPr/>
        </p:nvSpPr>
        <p:spPr>
          <a:xfrm>
            <a:off x="153532" y="1506993"/>
            <a:ext cx="6550936" cy="461665"/>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77"/>
              </a:rPr>
              <a:t>Explain how the two lenses in this image work – the lens of the camera and the lens in the tiger’s eyes!</a:t>
            </a:r>
            <a:endParaRPr lang="en-GB" sz="1200" dirty="0">
              <a:solidFill>
                <a:srgbClr val="002060"/>
              </a:solidFill>
            </a:endParaRPr>
          </a:p>
        </p:txBody>
      </p:sp>
      <p:sp>
        <p:nvSpPr>
          <p:cNvPr id="9" name="TextBox 8">
            <a:extLst>
              <a:ext uri="{FF2B5EF4-FFF2-40B4-BE49-F238E27FC236}">
                <a16:creationId xmlns:a16="http://schemas.microsoft.com/office/drawing/2014/main" id="{869CC1BA-5464-115E-D896-5D6A92F4CF2C}"/>
              </a:ext>
            </a:extLst>
          </p:cNvPr>
          <p:cNvSpPr txBox="1"/>
          <p:nvPr/>
        </p:nvSpPr>
        <p:spPr>
          <a:xfrm>
            <a:off x="153531" y="2143091"/>
            <a:ext cx="6550935" cy="1754326"/>
          </a:xfrm>
          <a:prstGeom prst="rect">
            <a:avLst/>
          </a:prstGeom>
          <a:noFill/>
        </p:spPr>
        <p:txBody>
          <a:bodyPr wrap="square" rtlCol="0">
            <a:spAutoFit/>
          </a:bodyPr>
          <a:lstStyle/>
          <a:p>
            <a:r>
              <a:rPr lang="en-GB" sz="1200" dirty="0">
                <a:solidFill>
                  <a:srgbClr val="002060"/>
                </a:solidFill>
                <a:latin typeface="Arial Rounded MT Bold" panose="020F0704030504030204" pitchFamily="34" charset="77"/>
              </a:rPr>
              <a:t>The lens in the tiger’s eyes: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 name="Picture 9">
            <a:extLst>
              <a:ext uri="{FF2B5EF4-FFF2-40B4-BE49-F238E27FC236}">
                <a16:creationId xmlns:a16="http://schemas.microsoft.com/office/drawing/2014/main" id="{5D55886A-F087-B7A6-0EBE-6C9D8864E525}"/>
              </a:ext>
            </a:extLst>
          </p:cNvPr>
          <p:cNvPicPr>
            <a:picLocks noChangeAspect="1"/>
          </p:cNvPicPr>
          <p:nvPr/>
        </p:nvPicPr>
        <p:blipFill>
          <a:blip r:embed="rId3"/>
          <a:stretch>
            <a:fillRect/>
          </a:stretch>
        </p:blipFill>
        <p:spPr>
          <a:xfrm>
            <a:off x="1474191" y="4071850"/>
            <a:ext cx="3909613" cy="2606408"/>
          </a:xfrm>
          <a:prstGeom prst="roundRect">
            <a:avLst>
              <a:gd name="adj" fmla="val 8594"/>
            </a:avLst>
          </a:prstGeom>
          <a:solidFill>
            <a:srgbClr val="FFFFFF">
              <a:shade val="85000"/>
            </a:srgbClr>
          </a:solidFill>
          <a:ln w="28575">
            <a:solidFill>
              <a:srgbClr val="002060"/>
            </a:solidFill>
          </a:ln>
          <a:effectLst/>
        </p:spPr>
      </p:pic>
      <p:sp>
        <p:nvSpPr>
          <p:cNvPr id="11" name="TextBox 10">
            <a:extLst>
              <a:ext uri="{FF2B5EF4-FFF2-40B4-BE49-F238E27FC236}">
                <a16:creationId xmlns:a16="http://schemas.microsoft.com/office/drawing/2014/main" id="{5AAF99C2-167E-64C1-9F1C-FC14A559A3F4}"/>
              </a:ext>
            </a:extLst>
          </p:cNvPr>
          <p:cNvSpPr txBox="1"/>
          <p:nvPr/>
        </p:nvSpPr>
        <p:spPr>
          <a:xfrm>
            <a:off x="153529" y="6852691"/>
            <a:ext cx="6550935" cy="1569660"/>
          </a:xfrm>
          <a:prstGeom prst="rect">
            <a:avLst/>
          </a:prstGeom>
          <a:noFill/>
        </p:spPr>
        <p:txBody>
          <a:bodyPr wrap="square">
            <a:spAutoFit/>
          </a:bodyPr>
          <a:lstStyle/>
          <a:p>
            <a:r>
              <a:rPr lang="en-GB" sz="1200" dirty="0">
                <a:solidFill>
                  <a:srgbClr val="002060"/>
                </a:solidFill>
                <a:latin typeface="Arial Rounded MT Bold" panose="020F0704030504030204" pitchFamily="34" charset="77"/>
              </a:rPr>
              <a:t>The lens in the camera:</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Box 11">
            <a:extLst>
              <a:ext uri="{FF2B5EF4-FFF2-40B4-BE49-F238E27FC236}">
                <a16:creationId xmlns:a16="http://schemas.microsoft.com/office/drawing/2014/main" id="{7EFB3A2D-27BB-09A0-C67A-76DE36977555}"/>
              </a:ext>
            </a:extLst>
          </p:cNvPr>
          <p:cNvSpPr txBox="1"/>
          <p:nvPr/>
        </p:nvSpPr>
        <p:spPr>
          <a:xfrm>
            <a:off x="153528" y="8399007"/>
            <a:ext cx="6550936" cy="1015663"/>
          </a:xfrm>
          <a:prstGeom prst="rect">
            <a:avLst/>
          </a:prstGeom>
          <a:noFill/>
        </p:spPr>
        <p:txBody>
          <a:bodyPr wrap="square">
            <a:spAutoFit/>
          </a:bodyPr>
          <a:lstStyle/>
          <a:p>
            <a:endParaRPr lang="en-GB" sz="1200" dirty="0">
              <a:solidFill>
                <a:srgbClr val="002060"/>
              </a:solidFill>
              <a:latin typeface="Arial Rounded MT Bold" panose="020F0704030504030204" pitchFamily="34" charset="77"/>
            </a:endParaRPr>
          </a:p>
          <a:p>
            <a:pPr algn="ctr"/>
            <a:r>
              <a:rPr lang="en-GB" sz="1200" dirty="0">
                <a:solidFill>
                  <a:srgbClr val="002060"/>
                </a:solidFill>
                <a:latin typeface="Arial Rounded MT Bold" panose="020F0704030504030204" pitchFamily="34" charset="77"/>
              </a:rPr>
              <a:t>Word bank: </a:t>
            </a:r>
          </a:p>
          <a:p>
            <a:pPr algn="ctr"/>
            <a:endParaRPr lang="en-GB" sz="1200" dirty="0">
              <a:solidFill>
                <a:srgbClr val="002060"/>
              </a:solidFill>
              <a:latin typeface="Arial Rounded MT Bold" panose="020F0704030504030204" pitchFamily="34" charset="77"/>
            </a:endParaRPr>
          </a:p>
          <a:p>
            <a:pPr algn="ctr"/>
            <a:endParaRPr lang="en-GB" sz="1200" dirty="0">
              <a:solidFill>
                <a:srgbClr val="002060"/>
              </a:solidFill>
              <a:latin typeface="Arial Rounded MT Bold" panose="020F0704030504030204" pitchFamily="34" charset="77"/>
            </a:endParaRPr>
          </a:p>
          <a:p>
            <a:pPr algn="ctr"/>
            <a:r>
              <a:rPr lang="en-GB" sz="1200" dirty="0">
                <a:solidFill>
                  <a:srgbClr val="002060"/>
                </a:solidFill>
                <a:latin typeface="Arial Rounded MT Bold" panose="020F0704030504030204" pitchFamily="34" charset="77"/>
              </a:rPr>
              <a:t> convex          concave         refraction         focal point        bi</a:t>
            </a:r>
          </a:p>
        </p:txBody>
      </p:sp>
      <p:sp>
        <p:nvSpPr>
          <p:cNvPr id="14" name="TextBox 13">
            <a:extLst>
              <a:ext uri="{FF2B5EF4-FFF2-40B4-BE49-F238E27FC236}">
                <a16:creationId xmlns:a16="http://schemas.microsoft.com/office/drawing/2014/main" id="{0586BF7C-B683-DD54-32F2-F85777932678}"/>
              </a:ext>
            </a:extLst>
          </p:cNvPr>
          <p:cNvSpPr txBox="1"/>
          <p:nvPr/>
        </p:nvSpPr>
        <p:spPr>
          <a:xfrm>
            <a:off x="153528" y="2323177"/>
            <a:ext cx="6550935" cy="1015663"/>
          </a:xfrm>
          <a:prstGeom prst="rect">
            <a:avLst/>
          </a:prstGeom>
          <a:noFill/>
        </p:spPr>
        <p:txBody>
          <a:bodyPr wrap="square">
            <a:spAutoFit/>
          </a:bodyPr>
          <a:lstStyle/>
          <a:p>
            <a:r>
              <a:rPr lang="en-GB" sz="1200" dirty="0">
                <a:solidFill>
                  <a:srgbClr val="FF0000"/>
                </a:solidFill>
                <a:latin typeface="Arial Rounded MT Bold" panose="020F0704030504030204" pitchFamily="34" charset="77"/>
              </a:rPr>
              <a:t>The lens in the tiger's eye is bi-convex, which means it is curved outward on both sides. It works by refracting light as it enters the eye and focusing it onto a point on the retina, called the focal point. The muscles in the eye change the curvature of the lens, allowing the tiger to adjust the focal length and see objects at different distances with clarity.</a:t>
            </a:r>
            <a:endParaRPr lang="en-GB" sz="1200" dirty="0"/>
          </a:p>
        </p:txBody>
      </p:sp>
      <p:sp>
        <p:nvSpPr>
          <p:cNvPr id="16" name="TextBox 15">
            <a:extLst>
              <a:ext uri="{FF2B5EF4-FFF2-40B4-BE49-F238E27FC236}">
                <a16:creationId xmlns:a16="http://schemas.microsoft.com/office/drawing/2014/main" id="{112AF38B-A4C2-4024-B48D-781D6895EDC6}"/>
              </a:ext>
            </a:extLst>
          </p:cNvPr>
          <p:cNvSpPr txBox="1"/>
          <p:nvPr/>
        </p:nvSpPr>
        <p:spPr>
          <a:xfrm>
            <a:off x="153527" y="7044350"/>
            <a:ext cx="6550935" cy="1015663"/>
          </a:xfrm>
          <a:prstGeom prst="rect">
            <a:avLst/>
          </a:prstGeom>
          <a:noFill/>
        </p:spPr>
        <p:txBody>
          <a:bodyPr wrap="square">
            <a:spAutoFit/>
          </a:bodyPr>
          <a:lstStyle/>
          <a:p>
            <a:r>
              <a:rPr lang="en-GB" sz="1200" dirty="0">
                <a:solidFill>
                  <a:srgbClr val="FF0000"/>
                </a:solidFill>
                <a:latin typeface="Arial Rounded MT Bold" panose="020F0704030504030204" pitchFamily="34" charset="77"/>
              </a:rPr>
              <a:t>The lens in a camera is typically also bi-convex. It also works by refracting light as it passes through it forming an image at a specific focal point. This focal point can be adjusted by changing the distance between the lens and the film/sensor. The shape of the lens, as well as the distance between the lens affects the image captured by the camera.</a:t>
            </a:r>
            <a:endParaRPr lang="en-GB" sz="1200" dirty="0"/>
          </a:p>
        </p:txBody>
      </p:sp>
    </p:spTree>
    <p:extLst>
      <p:ext uri="{BB962C8B-B14F-4D97-AF65-F5344CB8AC3E}">
        <p14:creationId xmlns:p14="http://schemas.microsoft.com/office/powerpoint/2010/main" val="1481126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TotalTime>
  <Words>288</Words>
  <Application>Microsoft Office PowerPoint</Application>
  <PresentationFormat>A4 Paper (210x297 mm)</PresentationFormat>
  <Paragraphs>25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1</cp:revision>
  <dcterms:created xsi:type="dcterms:W3CDTF">2023-07-13T13:47:58Z</dcterms:created>
  <dcterms:modified xsi:type="dcterms:W3CDTF">2023-07-13T13:57:42Z</dcterms:modified>
</cp:coreProperties>
</file>