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4D6"/>
    <a:srgbClr val="38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78" d="100"/>
          <a:sy n="78" d="100"/>
        </p:scale>
        <p:origin x="3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8/19/22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KS4-18-06</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574425"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Efficiency and Unwanted </a:t>
            </a:r>
          </a:p>
          <a:p>
            <a:r>
              <a:rPr lang="en-US" sz="1200" dirty="0">
                <a:solidFill>
                  <a:schemeClr val="bg1"/>
                </a:solidFill>
                <a:latin typeface="Arial Rounded MT Bold" panose="020F0704030504030204" pitchFamily="34" charset="77"/>
              </a:rPr>
              <a:t>Energy Transfers </a:t>
            </a:r>
          </a:p>
        </p:txBody>
      </p:sp>
      <p:pic>
        <p:nvPicPr>
          <p:cNvPr id="75" name="Picture 74" descr="Icon&#10;&#10;Description automatically generated">
            <a:extLst>
              <a:ext uri="{FF2B5EF4-FFF2-40B4-BE49-F238E27FC236}">
                <a16:creationId xmlns:a16="http://schemas.microsoft.com/office/drawing/2014/main" id="{FD0FD9F3-7383-314B-B12B-2AA3DE07E61A}"/>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 Id="rId5" Type="http://schemas.openxmlformats.org/officeDocument/2006/relationships/image" Target="../media/image13.tiff"/><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1.xml"/><Relationship Id="rId5" Type="http://schemas.openxmlformats.org/officeDocument/2006/relationships/image" Target="../media/image17.tiff"/><Relationship Id="rId4" Type="http://schemas.openxmlformats.org/officeDocument/2006/relationships/image" Target="../media/image16.tiff"/></Relationships>
</file>

<file path=ppt/slides/_rels/slide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788B3DB0-9DE4-E44B-B92D-B325CD6B8550}"/>
              </a:ext>
            </a:extLst>
          </p:cNvPr>
          <p:cNvSpPr txBox="1"/>
          <p:nvPr/>
        </p:nvSpPr>
        <p:spPr>
          <a:xfrm>
            <a:off x="2100649" y="1806707"/>
            <a:ext cx="4581900" cy="2123658"/>
          </a:xfrm>
          <a:prstGeom prst="rect">
            <a:avLst/>
          </a:prstGeom>
          <a:noFill/>
        </p:spPr>
        <p:txBody>
          <a:bodyPr wrap="square" rtlCol="0">
            <a:spAutoFit/>
          </a:bodyPr>
          <a:lstStyle/>
          <a:p>
            <a:r>
              <a:rPr lang="en-US" sz="1200" dirty="0">
                <a:solidFill>
                  <a:srgbClr val="00D4D6"/>
                </a:solidFill>
                <a:latin typeface="Arial Rounded MT Bold" panose="020F0704030504030204" pitchFamily="34" charset="77"/>
              </a:rPr>
              <a:t>In 1824, a young engineering officer in the French army was credited as being the father of thermodynamics.  Nicholas Leonard Sadi Carnot became fascinated by the steam engines that had been invented and developed in the UK; he was keen to improve the output energy of engines and studied them in depth. </a:t>
            </a:r>
          </a:p>
          <a:p>
            <a:r>
              <a:rPr lang="en-US" sz="1200" dirty="0">
                <a:solidFill>
                  <a:srgbClr val="00D4D6"/>
                </a:solidFill>
                <a:latin typeface="Arial Rounded MT Bold" panose="020F0704030504030204" pitchFamily="34" charset="77"/>
              </a:rPr>
              <a:t>He proposed a theory that if steam were replaced a fluid or gas, that the engine could be far more efficient in the use of energy, and conserve more of that energy and reach 100% efficiency.  His mathematical calculations for the idealised heat engine became known as the Carnot engine cycle. </a:t>
            </a:r>
          </a:p>
        </p:txBody>
      </p:sp>
      <p:sp>
        <p:nvSpPr>
          <p:cNvPr id="4" name="Rounded Rectangle 3">
            <a:extLst>
              <a:ext uri="{FF2B5EF4-FFF2-40B4-BE49-F238E27FC236}">
                <a16:creationId xmlns:a16="http://schemas.microsoft.com/office/drawing/2014/main" id="{914F77ED-45C2-2E44-843E-EAA72122F501}"/>
              </a:ext>
            </a:extLst>
          </p:cNvPr>
          <p:cNvSpPr/>
          <p:nvPr/>
        </p:nvSpPr>
        <p:spPr>
          <a:xfrm>
            <a:off x="1533323" y="1406694"/>
            <a:ext cx="4320000" cy="353544"/>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Carnot and heat engine efficiency </a:t>
            </a:r>
          </a:p>
        </p:txBody>
      </p:sp>
      <p:sp>
        <p:nvSpPr>
          <p:cNvPr id="5" name="Rounded Rectangle 1">
            <a:extLst>
              <a:ext uri="{FF2B5EF4-FFF2-40B4-BE49-F238E27FC236}">
                <a16:creationId xmlns:a16="http://schemas.microsoft.com/office/drawing/2014/main" id="{3E285E8A-70C6-B745-9413-E91FCEB4866B}"/>
              </a:ext>
            </a:extLst>
          </p:cNvPr>
          <p:cNvSpPr/>
          <p:nvPr/>
        </p:nvSpPr>
        <p:spPr>
          <a:xfrm>
            <a:off x="228949" y="7788330"/>
            <a:ext cx="2372031" cy="14951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00D4D6"/>
                </a:solidFill>
                <a:latin typeface="Arial Rounded MT Bold" panose="020F0704030504030204" pitchFamily="34" charset="77"/>
              </a:rPr>
              <a:t>Question:</a:t>
            </a:r>
          </a:p>
          <a:p>
            <a:pPr lvl="0"/>
            <a:endParaRPr lang="en-US" sz="1200" dirty="0">
              <a:solidFill>
                <a:srgbClr val="00D4D6"/>
              </a:solidFill>
              <a:latin typeface="Arial Rounded MT Bold" panose="020F0704030504030204" pitchFamily="34" charset="77"/>
            </a:endParaRPr>
          </a:p>
          <a:p>
            <a:pPr lvl="0"/>
            <a:r>
              <a:rPr lang="en-GB" sz="1200" dirty="0">
                <a:solidFill>
                  <a:srgbClr val="00D4D6"/>
                </a:solidFill>
                <a:latin typeface="Arial Rounded MT Bold" panose="020F0704030504030204" pitchFamily="34" charset="77"/>
              </a:rPr>
              <a:t>A kettle transfers 1,500 J of energy, 1,200 J to a thermal energy store in the water and 300 J to the air as sound.  How efficient is the kettle?	 </a:t>
            </a:r>
            <a:endParaRPr lang="en-US" sz="1200" dirty="0">
              <a:solidFill>
                <a:srgbClr val="00D4D6"/>
              </a:solidFill>
              <a:latin typeface="Arial Rounded MT Bold" panose="020F0704030504030204" pitchFamily="34" charset="77"/>
            </a:endParaRPr>
          </a:p>
          <a:p>
            <a:pPr lvl="0"/>
            <a:endParaRPr lang="en-US" sz="1200" dirty="0">
              <a:solidFill>
                <a:srgbClr val="00D4D6"/>
              </a:solidFill>
              <a:latin typeface="Arial Rounded MT Bold" panose="020F0704030504030204" pitchFamily="34" charset="77"/>
            </a:endParaRPr>
          </a:p>
        </p:txBody>
      </p:sp>
      <p:sp>
        <p:nvSpPr>
          <p:cNvPr id="6" name="Rectangle 5">
            <a:extLst>
              <a:ext uri="{FF2B5EF4-FFF2-40B4-BE49-F238E27FC236}">
                <a16:creationId xmlns:a16="http://schemas.microsoft.com/office/drawing/2014/main" id="{26C3A99B-3820-4F44-BC91-AE3BF4B2B915}"/>
              </a:ext>
            </a:extLst>
          </p:cNvPr>
          <p:cNvSpPr/>
          <p:nvPr/>
        </p:nvSpPr>
        <p:spPr>
          <a:xfrm>
            <a:off x="175451" y="4115031"/>
            <a:ext cx="3988775" cy="461665"/>
          </a:xfrm>
          <a:prstGeom prst="rect">
            <a:avLst/>
          </a:prstGeom>
          <a:noFill/>
          <a:ln>
            <a:noFill/>
          </a:ln>
        </p:spPr>
        <p:txBody>
          <a:bodyPr wrap="square">
            <a:spAutoFit/>
          </a:bodyPr>
          <a:lstStyle/>
          <a:p>
            <a:r>
              <a:rPr lang="en-US" sz="1200" dirty="0">
                <a:solidFill>
                  <a:srgbClr val="00D4D6"/>
                </a:solidFill>
                <a:latin typeface="Arial Rounded MT Bold" panose="020F0704030504030204" pitchFamily="34" charset="77"/>
              </a:rPr>
              <a:t>The efficiency of an energy system is determined by how much useful energy is transferred</a:t>
            </a:r>
            <a:endParaRPr lang="en-US" sz="1200" dirty="0">
              <a:solidFill>
                <a:srgbClr val="00D4D6"/>
              </a:solidFill>
            </a:endParaRPr>
          </a:p>
        </p:txBody>
      </p:sp>
      <p:pic>
        <p:nvPicPr>
          <p:cNvPr id="7" name="Picture 6">
            <a:extLst>
              <a:ext uri="{FF2B5EF4-FFF2-40B4-BE49-F238E27FC236}">
                <a16:creationId xmlns:a16="http://schemas.microsoft.com/office/drawing/2014/main" id="{B3C7235F-A2CF-5E49-B383-C1F796B38E10}"/>
              </a:ext>
            </a:extLst>
          </p:cNvPr>
          <p:cNvPicPr>
            <a:picLocks noChangeAspect="1"/>
          </p:cNvPicPr>
          <p:nvPr/>
        </p:nvPicPr>
        <p:blipFill>
          <a:blip r:embed="rId2"/>
          <a:stretch>
            <a:fillRect/>
          </a:stretch>
        </p:blipFill>
        <p:spPr>
          <a:xfrm>
            <a:off x="325967" y="1806428"/>
            <a:ext cx="1709566" cy="2300145"/>
          </a:xfrm>
          <a:prstGeom prst="rect">
            <a:avLst/>
          </a:prstGeom>
        </p:spPr>
      </p:pic>
      <p:grpSp>
        <p:nvGrpSpPr>
          <p:cNvPr id="8" name="Group 7">
            <a:extLst>
              <a:ext uri="{FF2B5EF4-FFF2-40B4-BE49-F238E27FC236}">
                <a16:creationId xmlns:a16="http://schemas.microsoft.com/office/drawing/2014/main" id="{8032E001-54D2-9E4E-B37C-21FF87222A7C}"/>
              </a:ext>
            </a:extLst>
          </p:cNvPr>
          <p:cNvGrpSpPr/>
          <p:nvPr/>
        </p:nvGrpSpPr>
        <p:grpSpPr>
          <a:xfrm>
            <a:off x="278260" y="4578286"/>
            <a:ext cx="3644777" cy="2145268"/>
            <a:chOff x="278260" y="4529299"/>
            <a:chExt cx="3644777" cy="2145268"/>
          </a:xfrm>
        </p:grpSpPr>
        <p:sp>
          <p:nvSpPr>
            <p:cNvPr id="9" name="Rectangle: Rounded Corners 2">
              <a:extLst>
                <a:ext uri="{FF2B5EF4-FFF2-40B4-BE49-F238E27FC236}">
                  <a16:creationId xmlns:a16="http://schemas.microsoft.com/office/drawing/2014/main" id="{EAD262D8-C0DA-2A42-9FBA-A7D6FA1FD8D8}"/>
                </a:ext>
              </a:extLst>
            </p:cNvPr>
            <p:cNvSpPr/>
            <p:nvPr/>
          </p:nvSpPr>
          <p:spPr>
            <a:xfrm>
              <a:off x="278260" y="4529299"/>
              <a:ext cx="3644777" cy="2145268"/>
            </a:xfrm>
            <a:prstGeom prst="roundRect">
              <a:avLst/>
            </a:prstGeom>
            <a:ln>
              <a:solidFill>
                <a:srgbClr val="38D4D6"/>
              </a:solidFill>
            </a:ln>
          </p:spPr>
          <p:txBody>
            <a:bodyPr wrap="square" anchor="t">
              <a:spAutoFit/>
            </a:bodyPr>
            <a:lstStyle/>
            <a:p>
              <a:endParaRPr lang="en-US" sz="1200" dirty="0">
                <a:solidFill>
                  <a:srgbClr val="00D4D6"/>
                </a:solidFill>
                <a:latin typeface="Arial Rounded MT Bold" panose="020F0704030504030204" pitchFamily="34" charset="77"/>
              </a:endParaRPr>
            </a:p>
            <a:p>
              <a:r>
                <a:rPr lang="en-US" sz="1200" dirty="0">
                  <a:solidFill>
                    <a:srgbClr val="00D4D6"/>
                  </a:solidFill>
                  <a:latin typeface="Arial Rounded MT Bold" panose="020F0704030504030204" pitchFamily="34" charset="77"/>
                </a:rPr>
                <a:t>efficiency   =</a:t>
              </a:r>
            </a:p>
            <a:p>
              <a:endParaRPr lang="en-US" sz="1200" dirty="0">
                <a:solidFill>
                  <a:srgbClr val="00D4D6"/>
                </a:solidFill>
                <a:latin typeface="Arial Rounded MT Bold" panose="020F0704030504030204" pitchFamily="34" charset="77"/>
              </a:endParaRPr>
            </a:p>
            <a:p>
              <a:endParaRPr lang="en-US" sz="1200" dirty="0">
                <a:solidFill>
                  <a:srgbClr val="00D4D6"/>
                </a:solidFill>
                <a:latin typeface="Arial Rounded MT Bold" panose="020F0704030504030204" pitchFamily="34" charset="77"/>
              </a:endParaRPr>
            </a:p>
            <a:p>
              <a:r>
                <a:rPr lang="en-US" sz="1200" dirty="0">
                  <a:solidFill>
                    <a:srgbClr val="00D4D6"/>
                  </a:solidFill>
                  <a:latin typeface="Arial Rounded MT Bold" panose="020F0704030504030204" pitchFamily="34" charset="77"/>
                </a:rPr>
                <a:t>         or</a:t>
              </a:r>
            </a:p>
            <a:p>
              <a:endParaRPr lang="en-US" sz="1200" dirty="0">
                <a:solidFill>
                  <a:srgbClr val="00D4D6"/>
                </a:solidFill>
                <a:latin typeface="Arial Rounded MT Bold" panose="020F0704030504030204" pitchFamily="34" charset="77"/>
              </a:endParaRPr>
            </a:p>
            <a:p>
              <a:endParaRPr lang="en-US" sz="1200" dirty="0">
                <a:solidFill>
                  <a:srgbClr val="00D4D6"/>
                </a:solidFill>
                <a:latin typeface="Arial Rounded MT Bold" panose="020F0704030504030204" pitchFamily="34" charset="77"/>
              </a:endParaRPr>
            </a:p>
            <a:p>
              <a:r>
                <a:rPr lang="en-US" sz="1200" dirty="0">
                  <a:solidFill>
                    <a:srgbClr val="00D4D6"/>
                  </a:solidFill>
                  <a:latin typeface="Arial Rounded MT Bold" panose="020F0704030504030204" pitchFamily="34" charset="77"/>
                </a:rPr>
                <a:t> efficiency   =</a:t>
              </a:r>
            </a:p>
            <a:p>
              <a:endParaRPr lang="en-US" sz="1200" dirty="0">
                <a:solidFill>
                  <a:srgbClr val="00D4D6"/>
                </a:solidFill>
                <a:latin typeface="Arial Rounded MT Bold" panose="020F0704030504030204" pitchFamily="34" charset="77"/>
              </a:endParaRPr>
            </a:p>
            <a:p>
              <a:endParaRPr lang="en-US" sz="1200" dirty="0">
                <a:solidFill>
                  <a:srgbClr val="00D4D6"/>
                </a:solidFill>
                <a:latin typeface="Arial Rounded MT Bold" panose="020F0704030504030204" pitchFamily="34" charset="77"/>
              </a:endParaRPr>
            </a:p>
          </p:txBody>
        </p:sp>
        <p:grpSp>
          <p:nvGrpSpPr>
            <p:cNvPr id="10" name="Group 9">
              <a:extLst>
                <a:ext uri="{FF2B5EF4-FFF2-40B4-BE49-F238E27FC236}">
                  <a16:creationId xmlns:a16="http://schemas.microsoft.com/office/drawing/2014/main" id="{60DCFBA2-6F1C-AA41-941C-76A63CA76BE3}"/>
                </a:ext>
              </a:extLst>
            </p:cNvPr>
            <p:cNvGrpSpPr/>
            <p:nvPr/>
          </p:nvGrpSpPr>
          <p:grpSpPr>
            <a:xfrm>
              <a:off x="1414965" y="4647739"/>
              <a:ext cx="2384621" cy="646331"/>
              <a:chOff x="1414965" y="4647739"/>
              <a:chExt cx="2384621" cy="646331"/>
            </a:xfrm>
          </p:grpSpPr>
          <p:sp>
            <p:nvSpPr>
              <p:cNvPr id="15" name="Rectangle 14">
                <a:extLst>
                  <a:ext uri="{FF2B5EF4-FFF2-40B4-BE49-F238E27FC236}">
                    <a16:creationId xmlns:a16="http://schemas.microsoft.com/office/drawing/2014/main" id="{67C96E1E-5F53-8A4D-AEF7-CCB1FC6A7788}"/>
                  </a:ext>
                </a:extLst>
              </p:cNvPr>
              <p:cNvSpPr/>
              <p:nvPr/>
            </p:nvSpPr>
            <p:spPr>
              <a:xfrm>
                <a:off x="1414965" y="4647739"/>
                <a:ext cx="2384621" cy="646331"/>
              </a:xfrm>
              <a:prstGeom prst="rect">
                <a:avLst/>
              </a:prstGeom>
              <a:noFill/>
              <a:ln>
                <a:noFill/>
              </a:ln>
            </p:spPr>
            <p:txBody>
              <a:bodyPr wrap="square">
                <a:spAutoFit/>
              </a:bodyPr>
              <a:lstStyle/>
              <a:p>
                <a:pPr algn="ctr"/>
                <a:r>
                  <a:rPr lang="en-US" sz="1200" b="1" dirty="0">
                    <a:solidFill>
                      <a:srgbClr val="00D4D6"/>
                    </a:solidFill>
                    <a:latin typeface="Arial Rounded MT Bold" panose="020F0704030504030204" pitchFamily="34" charset="77"/>
                  </a:rPr>
                  <a:t>useful energy output transfer</a:t>
                </a:r>
              </a:p>
              <a:p>
                <a:pPr algn="ctr"/>
                <a:endParaRPr lang="en-US" sz="1200" b="1" dirty="0">
                  <a:solidFill>
                    <a:srgbClr val="00D4D6"/>
                  </a:solidFill>
                  <a:latin typeface="Arial Rounded MT Bold" panose="020F0704030504030204" pitchFamily="34" charset="77"/>
                </a:endParaRPr>
              </a:p>
              <a:p>
                <a:pPr algn="ctr"/>
                <a:r>
                  <a:rPr lang="en-US" sz="1200" b="1" dirty="0">
                    <a:solidFill>
                      <a:srgbClr val="00D4D6"/>
                    </a:solidFill>
                    <a:latin typeface="Arial Rounded MT Bold" panose="020F0704030504030204" pitchFamily="34" charset="77"/>
                  </a:rPr>
                  <a:t>total input energy transfer</a:t>
                </a:r>
              </a:p>
            </p:txBody>
          </p:sp>
          <p:cxnSp>
            <p:nvCxnSpPr>
              <p:cNvPr id="16" name="Straight Connector 15">
                <a:extLst>
                  <a:ext uri="{FF2B5EF4-FFF2-40B4-BE49-F238E27FC236}">
                    <a16:creationId xmlns:a16="http://schemas.microsoft.com/office/drawing/2014/main" id="{70327434-B4C9-E44A-B990-FA15791AF515}"/>
                  </a:ext>
                </a:extLst>
              </p:cNvPr>
              <p:cNvCxnSpPr/>
              <p:nvPr/>
            </p:nvCxnSpPr>
            <p:spPr>
              <a:xfrm>
                <a:off x="1569308" y="4970904"/>
                <a:ext cx="2063578" cy="0"/>
              </a:xfrm>
              <a:prstGeom prst="line">
                <a:avLst/>
              </a:prstGeom>
              <a:ln w="25400">
                <a:solidFill>
                  <a:srgbClr val="38D4D6"/>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2A531A1-CAB2-6A41-8311-C6653A11887E}"/>
                </a:ext>
              </a:extLst>
            </p:cNvPr>
            <p:cNvGrpSpPr/>
            <p:nvPr/>
          </p:nvGrpSpPr>
          <p:grpSpPr>
            <a:xfrm>
              <a:off x="1414965" y="5723058"/>
              <a:ext cx="2384621" cy="646331"/>
              <a:chOff x="1414965" y="4647739"/>
              <a:chExt cx="2384621" cy="646331"/>
            </a:xfrm>
          </p:grpSpPr>
          <p:sp>
            <p:nvSpPr>
              <p:cNvPr id="12" name="Rectangle 11">
                <a:extLst>
                  <a:ext uri="{FF2B5EF4-FFF2-40B4-BE49-F238E27FC236}">
                    <a16:creationId xmlns:a16="http://schemas.microsoft.com/office/drawing/2014/main" id="{C971535A-3E09-5645-9B05-A4A903B7E5A4}"/>
                  </a:ext>
                </a:extLst>
              </p:cNvPr>
              <p:cNvSpPr/>
              <p:nvPr/>
            </p:nvSpPr>
            <p:spPr>
              <a:xfrm>
                <a:off x="1414965" y="4647739"/>
                <a:ext cx="2384621" cy="646331"/>
              </a:xfrm>
              <a:prstGeom prst="rect">
                <a:avLst/>
              </a:prstGeom>
              <a:noFill/>
              <a:ln>
                <a:noFill/>
              </a:ln>
            </p:spPr>
            <p:txBody>
              <a:bodyPr wrap="square">
                <a:spAutoFit/>
              </a:bodyPr>
              <a:lstStyle/>
              <a:p>
                <a:pPr algn="ctr"/>
                <a:r>
                  <a:rPr lang="en-US" sz="1200" b="1" dirty="0">
                    <a:solidFill>
                      <a:srgbClr val="00D4D6"/>
                    </a:solidFill>
                    <a:latin typeface="Arial Rounded MT Bold" panose="020F0704030504030204" pitchFamily="34" charset="77"/>
                  </a:rPr>
                  <a:t>useful power output </a:t>
                </a:r>
              </a:p>
              <a:p>
                <a:pPr algn="ctr"/>
                <a:endParaRPr lang="en-US" sz="1200" b="1" dirty="0">
                  <a:solidFill>
                    <a:srgbClr val="00D4D6"/>
                  </a:solidFill>
                  <a:latin typeface="Arial Rounded MT Bold" panose="020F0704030504030204" pitchFamily="34" charset="77"/>
                </a:endParaRPr>
              </a:p>
              <a:p>
                <a:pPr algn="ctr"/>
                <a:r>
                  <a:rPr lang="en-US" sz="1200" b="1" dirty="0">
                    <a:solidFill>
                      <a:srgbClr val="00D4D6"/>
                    </a:solidFill>
                    <a:latin typeface="Arial Rounded MT Bold" panose="020F0704030504030204" pitchFamily="34" charset="77"/>
                  </a:rPr>
                  <a:t>total power input </a:t>
                </a:r>
              </a:p>
            </p:txBody>
          </p:sp>
          <p:cxnSp>
            <p:nvCxnSpPr>
              <p:cNvPr id="13" name="Straight Connector 12">
                <a:extLst>
                  <a:ext uri="{FF2B5EF4-FFF2-40B4-BE49-F238E27FC236}">
                    <a16:creationId xmlns:a16="http://schemas.microsoft.com/office/drawing/2014/main" id="{B378A206-0DEF-6B44-9443-2408B62DEBFD}"/>
                  </a:ext>
                </a:extLst>
              </p:cNvPr>
              <p:cNvCxnSpPr/>
              <p:nvPr/>
            </p:nvCxnSpPr>
            <p:spPr>
              <a:xfrm>
                <a:off x="1569308" y="4970904"/>
                <a:ext cx="2063578" cy="0"/>
              </a:xfrm>
              <a:prstGeom prst="line">
                <a:avLst/>
              </a:prstGeom>
              <a:ln w="25400">
                <a:solidFill>
                  <a:srgbClr val="38D4D6"/>
                </a:solidFill>
              </a:ln>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C9CE66ED-3C9C-B942-A605-37963885D7DB}"/>
              </a:ext>
            </a:extLst>
          </p:cNvPr>
          <p:cNvPicPr>
            <a:picLocks noChangeAspect="1"/>
          </p:cNvPicPr>
          <p:nvPr/>
        </p:nvPicPr>
        <p:blipFill rotWithShape="1">
          <a:blip r:embed="rId3"/>
          <a:srcRect r="3024"/>
          <a:stretch/>
        </p:blipFill>
        <p:spPr>
          <a:xfrm>
            <a:off x="3953929" y="4106574"/>
            <a:ext cx="2675822" cy="1552079"/>
          </a:xfrm>
          <a:prstGeom prst="rect">
            <a:avLst/>
          </a:prstGeom>
        </p:spPr>
      </p:pic>
      <p:pic>
        <p:nvPicPr>
          <p:cNvPr id="18" name="Picture 17">
            <a:extLst>
              <a:ext uri="{FF2B5EF4-FFF2-40B4-BE49-F238E27FC236}">
                <a16:creationId xmlns:a16="http://schemas.microsoft.com/office/drawing/2014/main" id="{7A0F77A4-492C-E142-9054-2F5A0F563165}"/>
              </a:ext>
            </a:extLst>
          </p:cNvPr>
          <p:cNvPicPr>
            <a:picLocks noChangeAspect="1"/>
          </p:cNvPicPr>
          <p:nvPr/>
        </p:nvPicPr>
        <p:blipFill>
          <a:blip r:embed="rId4"/>
          <a:stretch>
            <a:fillRect/>
          </a:stretch>
        </p:blipFill>
        <p:spPr>
          <a:xfrm>
            <a:off x="4936291" y="5404752"/>
            <a:ext cx="1485817" cy="1351164"/>
          </a:xfrm>
          <a:prstGeom prst="rect">
            <a:avLst/>
          </a:prstGeom>
        </p:spPr>
      </p:pic>
      <p:grpSp>
        <p:nvGrpSpPr>
          <p:cNvPr id="19" name="Group 18">
            <a:extLst>
              <a:ext uri="{FF2B5EF4-FFF2-40B4-BE49-F238E27FC236}">
                <a16:creationId xmlns:a16="http://schemas.microsoft.com/office/drawing/2014/main" id="{D9BFC2F2-1117-DE41-9864-71AB253F1808}"/>
              </a:ext>
            </a:extLst>
          </p:cNvPr>
          <p:cNvGrpSpPr/>
          <p:nvPr/>
        </p:nvGrpSpPr>
        <p:grpSpPr>
          <a:xfrm>
            <a:off x="2568322" y="6828737"/>
            <a:ext cx="3988775" cy="2349579"/>
            <a:chOff x="2568322" y="7177935"/>
            <a:chExt cx="3988775" cy="2349579"/>
          </a:xfrm>
        </p:grpSpPr>
        <p:sp>
          <p:nvSpPr>
            <p:cNvPr id="20" name="Rectangle: Rounded Corners 2">
              <a:extLst>
                <a:ext uri="{FF2B5EF4-FFF2-40B4-BE49-F238E27FC236}">
                  <a16:creationId xmlns:a16="http://schemas.microsoft.com/office/drawing/2014/main" id="{7D2AB883-E39D-7B4D-A9C2-5A44EBC36350}"/>
                </a:ext>
              </a:extLst>
            </p:cNvPr>
            <p:cNvSpPr/>
            <p:nvPr/>
          </p:nvSpPr>
          <p:spPr>
            <a:xfrm>
              <a:off x="2568322" y="7177935"/>
              <a:ext cx="3988775" cy="2349579"/>
            </a:xfrm>
            <a:prstGeom prst="roundRect">
              <a:avLst/>
            </a:prstGeom>
            <a:ln>
              <a:solidFill>
                <a:srgbClr val="38D4D6"/>
              </a:solidFill>
            </a:ln>
          </p:spPr>
          <p:txBody>
            <a:bodyPr wrap="square" anchor="t">
              <a:spAutoFit/>
            </a:bodyPr>
            <a:lstStyle/>
            <a:p>
              <a:r>
                <a:rPr lang="en-US" sz="1200" dirty="0">
                  <a:solidFill>
                    <a:srgbClr val="00D4D6"/>
                  </a:solidFill>
                  <a:latin typeface="Arial Rounded MT Bold" panose="020F0704030504030204" pitchFamily="34" charset="77"/>
                </a:rPr>
                <a:t>Example:</a:t>
              </a:r>
            </a:p>
            <a:p>
              <a:r>
                <a:rPr lang="en-GB" sz="1200" dirty="0">
                  <a:solidFill>
                    <a:srgbClr val="00D4D6"/>
                  </a:solidFill>
                  <a:latin typeface="Arial Rounded MT Bold" panose="020F0704030504030204" pitchFamily="34" charset="77"/>
                </a:rPr>
                <a:t>A kettle transfers 1,500J of energy, 1,200J to a thermal energy in the water and 300J to the air as sound.  How efficient is the kettle?</a:t>
              </a:r>
            </a:p>
            <a:p>
              <a:endParaRPr lang="en-GB" sz="1200" dirty="0">
                <a:solidFill>
                  <a:srgbClr val="00D4D6"/>
                </a:solidFill>
                <a:latin typeface="Arial Rounded MT Bold" panose="020F0704030504030204" pitchFamily="34" charset="77"/>
              </a:endParaRPr>
            </a:p>
            <a:p>
              <a:r>
                <a:rPr lang="en-US" sz="1200" dirty="0">
                  <a:solidFill>
                    <a:srgbClr val="00D4D6"/>
                  </a:solidFill>
                  <a:latin typeface="Arial Rounded MT Bold" panose="020F0704030504030204" pitchFamily="34" charset="77"/>
                </a:rPr>
                <a:t>	</a:t>
              </a:r>
            </a:p>
            <a:p>
              <a:r>
                <a:rPr lang="en-US" sz="1200" dirty="0">
                  <a:solidFill>
                    <a:srgbClr val="00D4D6"/>
                  </a:solidFill>
                  <a:latin typeface="Arial Rounded MT Bold" panose="020F0704030504030204" pitchFamily="34" charset="77"/>
                </a:rPr>
                <a:t>efficiency  =</a:t>
              </a:r>
            </a:p>
            <a:p>
              <a:r>
                <a:rPr lang="en-US" sz="1200" dirty="0">
                  <a:solidFill>
                    <a:srgbClr val="00D4D6"/>
                  </a:solidFill>
                  <a:latin typeface="Arial Rounded MT Bold" panose="020F0704030504030204" pitchFamily="34" charset="77"/>
                </a:rPr>
                <a:t>     </a:t>
              </a:r>
            </a:p>
            <a:p>
              <a:endParaRPr lang="en-US" sz="1200" dirty="0">
                <a:solidFill>
                  <a:srgbClr val="00D4D6"/>
                </a:solidFill>
                <a:latin typeface="Arial Rounded MT Bold" panose="020F0704030504030204" pitchFamily="34" charset="77"/>
              </a:endParaRPr>
            </a:p>
            <a:p>
              <a:endParaRPr lang="en-US" sz="1200" dirty="0">
                <a:solidFill>
                  <a:srgbClr val="00D4D6"/>
                </a:solidFill>
                <a:latin typeface="Arial Rounded MT Bold" panose="020F0704030504030204" pitchFamily="34" charset="77"/>
              </a:endParaRPr>
            </a:p>
            <a:p>
              <a:r>
                <a:rPr lang="en-US" sz="1200" dirty="0">
                  <a:solidFill>
                    <a:srgbClr val="00D4D6"/>
                  </a:solidFill>
                  <a:latin typeface="Arial Rounded MT Bold" panose="020F0704030504030204" pitchFamily="34" charset="77"/>
                </a:rPr>
                <a:t>efficiency   =.       0.8   X  100        =   80%</a:t>
              </a:r>
            </a:p>
          </p:txBody>
        </p:sp>
        <p:grpSp>
          <p:nvGrpSpPr>
            <p:cNvPr id="21" name="Group 20">
              <a:extLst>
                <a:ext uri="{FF2B5EF4-FFF2-40B4-BE49-F238E27FC236}">
                  <a16:creationId xmlns:a16="http://schemas.microsoft.com/office/drawing/2014/main" id="{8233BA96-B0D6-F24F-AB91-991DD4000F31}"/>
                </a:ext>
              </a:extLst>
            </p:cNvPr>
            <p:cNvGrpSpPr/>
            <p:nvPr/>
          </p:nvGrpSpPr>
          <p:grpSpPr>
            <a:xfrm>
              <a:off x="3693323" y="8159086"/>
              <a:ext cx="2384621" cy="646331"/>
              <a:chOff x="3991799" y="8041020"/>
              <a:chExt cx="2384621" cy="646331"/>
            </a:xfrm>
          </p:grpSpPr>
          <p:sp>
            <p:nvSpPr>
              <p:cNvPr id="22" name="Rectangle 21">
                <a:extLst>
                  <a:ext uri="{FF2B5EF4-FFF2-40B4-BE49-F238E27FC236}">
                    <a16:creationId xmlns:a16="http://schemas.microsoft.com/office/drawing/2014/main" id="{834F9732-DD60-C14E-BAA0-0B11642D6709}"/>
                  </a:ext>
                </a:extLst>
              </p:cNvPr>
              <p:cNvSpPr/>
              <p:nvPr/>
            </p:nvSpPr>
            <p:spPr>
              <a:xfrm>
                <a:off x="3991799" y="8041020"/>
                <a:ext cx="2384621" cy="646331"/>
              </a:xfrm>
              <a:prstGeom prst="rect">
                <a:avLst/>
              </a:prstGeom>
              <a:noFill/>
              <a:ln>
                <a:noFill/>
              </a:ln>
            </p:spPr>
            <p:txBody>
              <a:bodyPr wrap="square">
                <a:spAutoFit/>
              </a:bodyPr>
              <a:lstStyle/>
              <a:p>
                <a:pPr algn="ctr"/>
                <a:r>
                  <a:rPr lang="en-US" sz="1200" b="1" dirty="0">
                    <a:solidFill>
                      <a:srgbClr val="00D4D6"/>
                    </a:solidFill>
                    <a:latin typeface="Arial Rounded MT Bold" panose="020F0704030504030204" pitchFamily="34" charset="77"/>
                  </a:rPr>
                  <a:t>useful energy output transfer</a:t>
                </a:r>
              </a:p>
              <a:p>
                <a:pPr algn="ctr"/>
                <a:endParaRPr lang="en-US" sz="1200" b="1" dirty="0">
                  <a:solidFill>
                    <a:srgbClr val="00D4D6"/>
                  </a:solidFill>
                  <a:latin typeface="Arial Rounded MT Bold" panose="020F0704030504030204" pitchFamily="34" charset="77"/>
                </a:endParaRPr>
              </a:p>
              <a:p>
                <a:pPr algn="ctr"/>
                <a:r>
                  <a:rPr lang="en-US" sz="1200" b="1" dirty="0">
                    <a:solidFill>
                      <a:srgbClr val="00D4D6"/>
                    </a:solidFill>
                    <a:latin typeface="Arial Rounded MT Bold" panose="020F0704030504030204" pitchFamily="34" charset="77"/>
                  </a:rPr>
                  <a:t>total input energy transfer</a:t>
                </a:r>
              </a:p>
            </p:txBody>
          </p:sp>
          <p:cxnSp>
            <p:nvCxnSpPr>
              <p:cNvPr id="23" name="Straight Connector 22">
                <a:extLst>
                  <a:ext uri="{FF2B5EF4-FFF2-40B4-BE49-F238E27FC236}">
                    <a16:creationId xmlns:a16="http://schemas.microsoft.com/office/drawing/2014/main" id="{F12111A3-CC8F-7045-8C10-F880B42D9F30}"/>
                  </a:ext>
                </a:extLst>
              </p:cNvPr>
              <p:cNvCxnSpPr/>
              <p:nvPr/>
            </p:nvCxnSpPr>
            <p:spPr>
              <a:xfrm>
                <a:off x="4146142" y="8364185"/>
                <a:ext cx="2063578" cy="0"/>
              </a:xfrm>
              <a:prstGeom prst="line">
                <a:avLst/>
              </a:prstGeom>
              <a:ln w="25400">
                <a:solidFill>
                  <a:srgbClr val="00D4D6"/>
                </a:solidFill>
              </a:ln>
            </p:spPr>
            <p:style>
              <a:lnRef idx="1">
                <a:schemeClr val="accent1"/>
              </a:lnRef>
              <a:fillRef idx="0">
                <a:schemeClr val="accent1"/>
              </a:fillRef>
              <a:effectRef idx="0">
                <a:schemeClr val="accent1"/>
              </a:effectRef>
              <a:fontRef idx="minor">
                <a:schemeClr val="tx1"/>
              </a:fontRef>
            </p:style>
          </p:cxnSp>
        </p:grpSp>
      </p:grpSp>
      <p:pic>
        <p:nvPicPr>
          <p:cNvPr id="24" name="Picture 23">
            <a:extLst>
              <a:ext uri="{FF2B5EF4-FFF2-40B4-BE49-F238E27FC236}">
                <a16:creationId xmlns:a16="http://schemas.microsoft.com/office/drawing/2014/main" id="{B4E2C6D0-A36D-3745-805D-B44B9D658B73}"/>
              </a:ext>
            </a:extLst>
          </p:cNvPr>
          <p:cNvPicPr>
            <a:picLocks noChangeAspect="1"/>
          </p:cNvPicPr>
          <p:nvPr/>
        </p:nvPicPr>
        <p:blipFill rotWithShape="1">
          <a:blip r:embed="rId5"/>
          <a:srcRect l="8801" t="23138" r="22787" b="5909"/>
          <a:stretch/>
        </p:blipFill>
        <p:spPr>
          <a:xfrm>
            <a:off x="538543" y="6757781"/>
            <a:ext cx="1562105" cy="1052107"/>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FFC4ACC-728E-E449-B495-BD5144B16BCB}"/>
              </a:ext>
            </a:extLst>
          </p:cNvPr>
          <p:cNvSpPr/>
          <p:nvPr/>
        </p:nvSpPr>
        <p:spPr>
          <a:xfrm>
            <a:off x="1809000" y="1384914"/>
            <a:ext cx="3240000" cy="360000"/>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A3A170CC-C3A3-784C-9C2B-92B0E0EB64ED}"/>
              </a:ext>
            </a:extLst>
          </p:cNvPr>
          <p:cNvSpPr/>
          <p:nvPr/>
        </p:nvSpPr>
        <p:spPr>
          <a:xfrm>
            <a:off x="254316" y="1782831"/>
            <a:ext cx="4457141" cy="2077164"/>
          </a:xfrm>
          <a:prstGeom prst="roundRect">
            <a:avLst/>
          </a:prstGeom>
          <a:ln>
            <a:solidFill>
              <a:srgbClr val="00D4D6"/>
            </a:solidFill>
          </a:ln>
        </p:spPr>
        <p:txBody>
          <a:bodyPr wrap="square" anchor="t">
            <a:spAutoFit/>
          </a:bodyPr>
          <a:lstStyle/>
          <a:p>
            <a:pPr marL="228600" indent="-228600">
              <a:buFont typeface="+mj-lt"/>
              <a:buAutoNum type="arabicPeriod"/>
            </a:pPr>
            <a:r>
              <a:rPr lang="en-GB" sz="1200" dirty="0">
                <a:solidFill>
                  <a:srgbClr val="38D4D6"/>
                </a:solidFill>
                <a:latin typeface="Arial Rounded MT Bold" panose="020F0704030504030204" pitchFamily="34" charset="77"/>
              </a:rPr>
              <a:t>What is the energy efficiency of a car that transfers 15kJ of the chemical energy stored in its petrol into 3,000J of kinetic energy stored in its movement?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a:t>
            </a:r>
          </a:p>
        </p:txBody>
      </p:sp>
      <p:sp>
        <p:nvSpPr>
          <p:cNvPr id="4" name="Rectangle 3">
            <a:extLst>
              <a:ext uri="{FF2B5EF4-FFF2-40B4-BE49-F238E27FC236}">
                <a16:creationId xmlns:a16="http://schemas.microsoft.com/office/drawing/2014/main" id="{CCF58045-99B0-074B-93EC-2B8D8D71A634}"/>
              </a:ext>
            </a:extLst>
          </p:cNvPr>
          <p:cNvSpPr/>
          <p:nvPr/>
        </p:nvSpPr>
        <p:spPr>
          <a:xfrm>
            <a:off x="2224216" y="3633552"/>
            <a:ext cx="4488426" cy="2000548"/>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GB" sz="1200" dirty="0">
                <a:solidFill>
                  <a:srgbClr val="38D4D6"/>
                </a:solidFill>
                <a:latin typeface="Arial Rounded MT Bold" panose="020F0704030504030204" pitchFamily="34" charset="77"/>
              </a:rPr>
              <a:t>Rachel uses 24kJ of energy drying her hair with a hairdryer. The hairdryer is 45% efficient. How much energy is wasted as sound? </a:t>
            </a:r>
            <a:r>
              <a:rPr lang="en-US" sz="1200" b="1" dirty="0">
                <a:solidFill>
                  <a:srgbClr val="38D4D6"/>
                </a:solidFill>
                <a:latin typeface="Arial Rounded MT Bold" panose="020F0704030504030204" pitchFamily="34" charset="77"/>
              </a:rPr>
              <a:t>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DBFDCF40-2A68-2B44-9478-5D5C4C824B26}"/>
              </a:ext>
            </a:extLst>
          </p:cNvPr>
          <p:cNvSpPr txBox="1"/>
          <p:nvPr/>
        </p:nvSpPr>
        <p:spPr>
          <a:xfrm>
            <a:off x="1676108" y="7435281"/>
            <a:ext cx="5063994" cy="2062103"/>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Discuss whether it is possible practically to have a machine that is 100% efficient. Justify your answer, including reference to the principle of conservation of energy.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38D4D6"/>
              </a:solidFill>
              <a:latin typeface="Arial Rounded MT Bold" panose="020F0704030504030204" pitchFamily="34" charset="77"/>
            </a:endParaRPr>
          </a:p>
        </p:txBody>
      </p:sp>
      <p:pic>
        <p:nvPicPr>
          <p:cNvPr id="7" name="Picture 6">
            <a:extLst>
              <a:ext uri="{FF2B5EF4-FFF2-40B4-BE49-F238E27FC236}">
                <a16:creationId xmlns:a16="http://schemas.microsoft.com/office/drawing/2014/main" id="{2070DEE8-DB6A-AF46-99A0-220D0608799B}"/>
              </a:ext>
            </a:extLst>
          </p:cNvPr>
          <p:cNvPicPr>
            <a:picLocks noChangeAspect="1"/>
          </p:cNvPicPr>
          <p:nvPr/>
        </p:nvPicPr>
        <p:blipFill rotWithShape="1">
          <a:blip r:embed="rId2"/>
          <a:srcRect l="20355" r="20051"/>
          <a:stretch/>
        </p:blipFill>
        <p:spPr>
          <a:xfrm>
            <a:off x="4712211" y="1749358"/>
            <a:ext cx="1969146" cy="1858633"/>
          </a:xfrm>
          <a:prstGeom prst="rect">
            <a:avLst/>
          </a:prstGeom>
        </p:spPr>
      </p:pic>
      <p:pic>
        <p:nvPicPr>
          <p:cNvPr id="8" name="Picture 7">
            <a:extLst>
              <a:ext uri="{FF2B5EF4-FFF2-40B4-BE49-F238E27FC236}">
                <a16:creationId xmlns:a16="http://schemas.microsoft.com/office/drawing/2014/main" id="{59EE71B1-E1EC-844B-8D38-4489EAEFF583}"/>
              </a:ext>
            </a:extLst>
          </p:cNvPr>
          <p:cNvPicPr>
            <a:picLocks noChangeAspect="1"/>
          </p:cNvPicPr>
          <p:nvPr/>
        </p:nvPicPr>
        <p:blipFill>
          <a:blip r:embed="rId3"/>
          <a:stretch>
            <a:fillRect/>
          </a:stretch>
        </p:blipFill>
        <p:spPr>
          <a:xfrm>
            <a:off x="318219" y="3903759"/>
            <a:ext cx="1972767" cy="1479575"/>
          </a:xfrm>
          <a:prstGeom prst="rect">
            <a:avLst/>
          </a:prstGeom>
        </p:spPr>
      </p:pic>
      <p:pic>
        <p:nvPicPr>
          <p:cNvPr id="9" name="Picture 8">
            <a:extLst>
              <a:ext uri="{FF2B5EF4-FFF2-40B4-BE49-F238E27FC236}">
                <a16:creationId xmlns:a16="http://schemas.microsoft.com/office/drawing/2014/main" id="{DA5D3DB0-AACB-FB49-A59C-7C03CFCB7907}"/>
              </a:ext>
            </a:extLst>
          </p:cNvPr>
          <p:cNvPicPr>
            <a:picLocks noChangeAspect="1"/>
          </p:cNvPicPr>
          <p:nvPr/>
        </p:nvPicPr>
        <p:blipFill>
          <a:blip r:embed="rId4"/>
          <a:stretch>
            <a:fillRect/>
          </a:stretch>
        </p:blipFill>
        <p:spPr>
          <a:xfrm>
            <a:off x="4500970" y="5707215"/>
            <a:ext cx="2143966" cy="1621374"/>
          </a:xfrm>
          <a:prstGeom prst="rect">
            <a:avLst/>
          </a:prstGeom>
        </p:spPr>
      </p:pic>
      <p:pic>
        <p:nvPicPr>
          <p:cNvPr id="10" name="Picture 9">
            <a:extLst>
              <a:ext uri="{FF2B5EF4-FFF2-40B4-BE49-F238E27FC236}">
                <a16:creationId xmlns:a16="http://schemas.microsoft.com/office/drawing/2014/main" id="{5A198724-C46B-5940-BFDF-F5EA3C3E5F8C}"/>
              </a:ext>
            </a:extLst>
          </p:cNvPr>
          <p:cNvPicPr>
            <a:picLocks noChangeAspect="1"/>
          </p:cNvPicPr>
          <p:nvPr/>
        </p:nvPicPr>
        <p:blipFill>
          <a:blip r:embed="rId5"/>
          <a:stretch>
            <a:fillRect/>
          </a:stretch>
        </p:blipFill>
        <p:spPr>
          <a:xfrm>
            <a:off x="238428" y="7634976"/>
            <a:ext cx="1570572" cy="1396314"/>
          </a:xfrm>
          <a:prstGeom prst="rect">
            <a:avLst/>
          </a:prstGeom>
        </p:spPr>
      </p:pic>
      <p:sp>
        <p:nvSpPr>
          <p:cNvPr id="11" name="Rectangle: Rounded Corners 2">
            <a:extLst>
              <a:ext uri="{FF2B5EF4-FFF2-40B4-BE49-F238E27FC236}">
                <a16:creationId xmlns:a16="http://schemas.microsoft.com/office/drawing/2014/main" id="{D9236EE6-99D0-3C17-7BED-06EE8BDCDC11}"/>
              </a:ext>
            </a:extLst>
          </p:cNvPr>
          <p:cNvSpPr/>
          <p:nvPr/>
        </p:nvSpPr>
        <p:spPr>
          <a:xfrm>
            <a:off x="318220" y="5453939"/>
            <a:ext cx="4057838" cy="1940957"/>
          </a:xfrm>
          <a:prstGeom prst="roundRect">
            <a:avLst/>
          </a:prstGeom>
          <a:ln>
            <a:solidFill>
              <a:srgbClr val="00D4D6"/>
            </a:solidFill>
          </a:ln>
        </p:spPr>
        <p:txBody>
          <a:bodyPr wrap="square" anchor="t">
            <a:spAutoFit/>
          </a:bodyPr>
          <a:lstStyle/>
          <a:p>
            <a:pPr marL="228600" indent="-228600">
              <a:buFont typeface="+mj-lt"/>
              <a:buAutoNum type="arabicPeriod" startAt="3"/>
            </a:pPr>
            <a:r>
              <a:rPr lang="en-GB" sz="1200" dirty="0">
                <a:solidFill>
                  <a:srgbClr val="38D4D6"/>
                </a:solidFill>
                <a:latin typeface="Arial Rounded MT Bold" panose="020F0704030504030204" pitchFamily="34" charset="77"/>
              </a:rPr>
              <a:t>Playing on an Xbox 360 uses 102J of electric and magnetic energy each second. 9J of this energy is transferred to a thermal energy store.  How efficient is the Xbox? </a:t>
            </a:r>
            <a:r>
              <a:rPr lang="en-US" sz="1200" b="1" dirty="0">
                <a:solidFill>
                  <a:srgbClr val="38D4D6"/>
                </a:solidFill>
                <a:latin typeface="Arial Rounded MT Bold" panose="020F0704030504030204" pitchFamily="34" charset="77"/>
              </a:rPr>
              <a:t> </a:t>
            </a:r>
            <a:r>
              <a:rPr lang="en-GB" sz="12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a:t>
            </a:r>
            <a:endParaRPr lang="en-US" sz="1200" b="1"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81106-4BA8-BA4C-ACCC-158CC6E8679F}"/>
              </a:ext>
            </a:extLst>
          </p:cNvPr>
          <p:cNvSpPr txBox="1"/>
          <p:nvPr/>
        </p:nvSpPr>
        <p:spPr>
          <a:xfrm>
            <a:off x="171000" y="1714444"/>
            <a:ext cx="6516000" cy="646331"/>
          </a:xfrm>
          <a:prstGeom prst="rect">
            <a:avLst/>
          </a:prstGeom>
          <a:noFill/>
        </p:spPr>
        <p:txBody>
          <a:bodyPr wrap="square" rtlCol="0">
            <a:spAutoFit/>
          </a:bodyPr>
          <a:lstStyle/>
          <a:p>
            <a:pPr lvl="0" algn="ctr"/>
            <a:r>
              <a:rPr lang="en-US" sz="1200" b="1" dirty="0">
                <a:solidFill>
                  <a:srgbClr val="00D4D6"/>
                </a:solidFill>
                <a:latin typeface="Arial Rounded MT Bold" panose="020F0704030504030204" pitchFamily="34" charset="77"/>
              </a:rPr>
              <a:t>Look at the diagram, fill in the energy type in the boxes</a:t>
            </a:r>
          </a:p>
          <a:p>
            <a:pPr marL="228600" lvl="0" indent="-228600">
              <a:buFont typeface="+mj-lt"/>
              <a:buAutoNum type="alphaUcPeriod" startAt="5"/>
            </a:pPr>
            <a:endParaRPr lang="en-US" sz="1200" b="1" dirty="0">
              <a:solidFill>
                <a:srgbClr val="00D4D6"/>
              </a:solidFill>
              <a:latin typeface="Arial Rounded MT Bold" panose="020F0704030504030204" pitchFamily="34" charset="77"/>
            </a:endParaRPr>
          </a:p>
          <a:p>
            <a:pPr marL="228600" lvl="0" indent="-228600">
              <a:buFont typeface="+mj-lt"/>
              <a:buAutoNum type="alphaUcPeriod" startAt="5"/>
            </a:pPr>
            <a:endParaRPr lang="en-US" sz="1200" b="1" dirty="0">
              <a:solidFill>
                <a:srgbClr val="00D4D6"/>
              </a:solidFill>
              <a:latin typeface="Arial Rounded MT Bold" panose="020F0704030504030204" pitchFamily="34" charset="77"/>
            </a:endParaRPr>
          </a:p>
        </p:txBody>
      </p:sp>
      <p:sp>
        <p:nvSpPr>
          <p:cNvPr id="3" name="Rounded Rectangle 2">
            <a:extLst>
              <a:ext uri="{FF2B5EF4-FFF2-40B4-BE49-F238E27FC236}">
                <a16:creationId xmlns:a16="http://schemas.microsoft.com/office/drawing/2014/main" id="{D17F5526-74DA-EA4A-B4E4-E9E1369C702A}"/>
              </a:ext>
            </a:extLst>
          </p:cNvPr>
          <p:cNvSpPr/>
          <p:nvPr/>
        </p:nvSpPr>
        <p:spPr>
          <a:xfrm>
            <a:off x="1809000" y="1405372"/>
            <a:ext cx="3240000" cy="361796"/>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Efficiency</a:t>
            </a:r>
          </a:p>
        </p:txBody>
      </p:sp>
      <p:graphicFrame>
        <p:nvGraphicFramePr>
          <p:cNvPr id="4" name="Google Shape;117;p4">
            <a:extLst>
              <a:ext uri="{FF2B5EF4-FFF2-40B4-BE49-F238E27FC236}">
                <a16:creationId xmlns:a16="http://schemas.microsoft.com/office/drawing/2014/main" id="{F6800D6A-ECB8-8E49-A9C0-8A6F82633D12}"/>
              </a:ext>
            </a:extLst>
          </p:cNvPr>
          <p:cNvGraphicFramePr/>
          <p:nvPr>
            <p:extLst>
              <p:ext uri="{D42A27DB-BD31-4B8C-83A1-F6EECF244321}">
                <p14:modId xmlns:p14="http://schemas.microsoft.com/office/powerpoint/2010/main" val="667609396"/>
              </p:ext>
            </p:extLst>
          </p:nvPr>
        </p:nvGraphicFramePr>
        <p:xfrm>
          <a:off x="728355" y="4300809"/>
          <a:ext cx="5475986" cy="4817082"/>
        </p:xfrm>
        <a:graphic>
          <a:graphicData uri="http://schemas.openxmlformats.org/drawingml/2006/table">
            <a:tbl>
              <a:tblPr firstRow="1" bandRow="1">
                <a:noFill/>
              </a:tblPr>
              <a:tblGrid>
                <a:gridCol w="1141636">
                  <a:extLst>
                    <a:ext uri="{9D8B030D-6E8A-4147-A177-3AD203B41FA5}">
                      <a16:colId xmlns:a16="http://schemas.microsoft.com/office/drawing/2014/main" val="20000"/>
                    </a:ext>
                  </a:extLst>
                </a:gridCol>
                <a:gridCol w="1566770">
                  <a:extLst>
                    <a:ext uri="{9D8B030D-6E8A-4147-A177-3AD203B41FA5}">
                      <a16:colId xmlns:a16="http://schemas.microsoft.com/office/drawing/2014/main" val="731548127"/>
                    </a:ext>
                  </a:extLst>
                </a:gridCol>
                <a:gridCol w="1429536">
                  <a:extLst>
                    <a:ext uri="{9D8B030D-6E8A-4147-A177-3AD203B41FA5}">
                      <a16:colId xmlns:a16="http://schemas.microsoft.com/office/drawing/2014/main" val="2015382181"/>
                    </a:ext>
                  </a:extLst>
                </a:gridCol>
                <a:gridCol w="1338044">
                  <a:extLst>
                    <a:ext uri="{9D8B030D-6E8A-4147-A177-3AD203B41FA5}">
                      <a16:colId xmlns:a16="http://schemas.microsoft.com/office/drawing/2014/main" val="20001"/>
                    </a:ext>
                  </a:extLst>
                </a:gridCol>
              </a:tblGrid>
              <a:tr h="296303">
                <a:tc>
                  <a:txBody>
                    <a:bodyPr/>
                    <a:lstStyle/>
                    <a:p>
                      <a:pPr marL="0" marR="0" lvl="0" indent="0" algn="ctr" rtl="0">
                        <a:spcBef>
                          <a:spcPts val="0"/>
                        </a:spcBef>
                        <a:spcAft>
                          <a:spcPts val="0"/>
                        </a:spcAft>
                        <a:buNone/>
                      </a:pPr>
                      <a:r>
                        <a:rPr lang="en-GB" sz="1200" dirty="0">
                          <a:solidFill>
                            <a:schemeClr val="bg1"/>
                          </a:solidFill>
                          <a:latin typeface="Arial Rounded MT Bold" panose="020F0704030504030204" pitchFamily="34" charset="77"/>
                        </a:rPr>
                        <a:t>appliance</a:t>
                      </a:r>
                      <a:endParaRPr sz="1200"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D4D6"/>
                    </a:solidFill>
                  </a:tcPr>
                </a:tc>
                <a:tc>
                  <a:txBody>
                    <a:bodyPr/>
                    <a:lstStyle/>
                    <a:p>
                      <a:pPr marL="0" marR="0" lvl="0" indent="0" algn="ctr" rtl="0">
                        <a:spcBef>
                          <a:spcPts val="0"/>
                        </a:spcBef>
                        <a:spcAft>
                          <a:spcPts val="0"/>
                        </a:spcAft>
                        <a:buNone/>
                      </a:pPr>
                      <a:r>
                        <a:rPr lang="en-GB" sz="1200" b="1" dirty="0">
                          <a:solidFill>
                            <a:schemeClr val="bg1"/>
                          </a:solidFill>
                        </a:rPr>
                        <a:t>energy in (J)</a:t>
                      </a:r>
                      <a:endParaRPr sz="1200"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D4D6"/>
                    </a:solidFill>
                  </a:tcPr>
                </a:tc>
                <a:tc>
                  <a:txBody>
                    <a:bodyPr/>
                    <a:lstStyle/>
                    <a:p>
                      <a:pPr marL="0" marR="0" lvl="0" indent="0" algn="ctr" rtl="0">
                        <a:spcBef>
                          <a:spcPts val="0"/>
                        </a:spcBef>
                        <a:spcAft>
                          <a:spcPts val="0"/>
                        </a:spcAft>
                        <a:buNone/>
                      </a:pPr>
                      <a:r>
                        <a:rPr lang="en-GB" sz="1200" b="1" dirty="0">
                          <a:solidFill>
                            <a:schemeClr val="bg1"/>
                          </a:solidFill>
                        </a:rPr>
                        <a:t>useful energy out (J)</a:t>
                      </a:r>
                      <a:endParaRPr sz="1200"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D4D6"/>
                    </a:solidFill>
                  </a:tcPr>
                </a:tc>
                <a:tc>
                  <a:txBody>
                    <a:bodyPr/>
                    <a:lstStyle/>
                    <a:p>
                      <a:pPr marL="0" marR="0" lvl="0" indent="0" algn="ctr" rtl="0">
                        <a:spcBef>
                          <a:spcPts val="0"/>
                        </a:spcBef>
                        <a:spcAft>
                          <a:spcPts val="0"/>
                        </a:spcAft>
                        <a:buNone/>
                      </a:pPr>
                      <a:r>
                        <a:rPr lang="en-GB" sz="1200" b="1" dirty="0">
                          <a:solidFill>
                            <a:schemeClr val="bg1"/>
                          </a:solidFill>
                          <a:latin typeface="Arial Rounded MT Bold" panose="020F0704030504030204" pitchFamily="34" charset="77"/>
                        </a:rPr>
                        <a:t>efficiency (%)</a:t>
                      </a:r>
                      <a:endParaRPr sz="1200" b="1"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D4D6"/>
                    </a:solidFill>
                  </a:tcPr>
                </a:tc>
                <a:extLst>
                  <a:ext uri="{0D108BD9-81ED-4DB2-BD59-A6C34878D82A}">
                    <a16:rowId xmlns:a16="http://schemas.microsoft.com/office/drawing/2014/main" val="10000"/>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A</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100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20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946582448"/>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B</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200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50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327659907"/>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C</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350</a:t>
                      </a:r>
                      <a:endParaRPr sz="1200" dirty="0">
                        <a:solidFill>
                          <a:srgbClr val="00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280</a:t>
                      </a:r>
                      <a:endParaRPr sz="1200" dirty="0">
                        <a:solidFill>
                          <a:srgbClr val="00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D</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2800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dirty="0">
                          <a:solidFill>
                            <a:srgbClr val="00D4D6"/>
                          </a:solidFill>
                          <a:latin typeface="Arial Rounded MT Bold" panose="020F0704030504030204" pitchFamily="34" charset="77"/>
                        </a:rPr>
                        <a:t>70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114621749"/>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b="1" dirty="0">
                          <a:solidFill>
                            <a:srgbClr val="00D4D6"/>
                          </a:solidFill>
                          <a:latin typeface="Arial Rounded MT Bold" panose="020F0704030504030204" pitchFamily="34" charset="77"/>
                          <a:ea typeface="Arial Rounded"/>
                          <a:cs typeface="Arial Rounded"/>
                          <a:sym typeface="Arial Rounded"/>
                        </a:rPr>
                        <a:t>100</a:t>
                      </a:r>
                      <a:endParaRPr sz="1200" b="1" dirty="0">
                        <a:solidFill>
                          <a:srgbClr val="00D4D6"/>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00D4D6"/>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b="1" dirty="0">
                          <a:solidFill>
                            <a:srgbClr val="00D4D6"/>
                          </a:solidFill>
                          <a:latin typeface="Arial Rounded MT Bold" panose="020F0704030504030204" pitchFamily="34" charset="77"/>
                          <a:ea typeface="Arial Rounded"/>
                          <a:cs typeface="Arial Rounded"/>
                          <a:sym typeface="Arial Rounded"/>
                        </a:rPr>
                        <a:t>50</a:t>
                      </a:r>
                      <a:endParaRPr sz="1200" b="1" dirty="0">
                        <a:solidFill>
                          <a:srgbClr val="00D4D6"/>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F</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dirty="0">
                        <a:solidFill>
                          <a:srgbClr val="00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40</a:t>
                      </a:r>
                      <a:endParaRPr sz="1200" dirty="0">
                        <a:solidFill>
                          <a:srgbClr val="00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25</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G</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45</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30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5449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0D4D6"/>
                          </a:solidFill>
                          <a:latin typeface="Arial Rounded MT Bold" panose="020F0704030504030204" pitchFamily="34" charset="77"/>
                          <a:cs typeface="Arial" panose="020B0604020202020204" pitchFamily="34" charset="0"/>
                        </a:rPr>
                        <a:t>H</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33</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30</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GB" sz="1200" dirty="0">
                          <a:solidFill>
                            <a:srgbClr val="00D4D6"/>
                          </a:solidFill>
                          <a:latin typeface="Arial Rounded MT Bold" panose="020F0704030504030204" pitchFamily="34" charset="77"/>
                        </a:rPr>
                        <a:t>95</a:t>
                      </a:r>
                      <a:endParaRPr sz="1200" dirty="0">
                        <a:solidFill>
                          <a:srgbClr val="00D4D6"/>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bl>
          </a:graphicData>
        </a:graphic>
      </p:graphicFrame>
      <p:pic>
        <p:nvPicPr>
          <p:cNvPr id="5" name="Picture 4">
            <a:extLst>
              <a:ext uri="{FF2B5EF4-FFF2-40B4-BE49-F238E27FC236}">
                <a16:creationId xmlns:a16="http://schemas.microsoft.com/office/drawing/2014/main" id="{05DC725C-5710-7647-8E94-1790F5EBB130}"/>
              </a:ext>
            </a:extLst>
          </p:cNvPr>
          <p:cNvPicPr>
            <a:picLocks noChangeAspect="1"/>
          </p:cNvPicPr>
          <p:nvPr/>
        </p:nvPicPr>
        <p:blipFill>
          <a:blip r:embed="rId2"/>
          <a:stretch>
            <a:fillRect/>
          </a:stretch>
        </p:blipFill>
        <p:spPr>
          <a:xfrm>
            <a:off x="2787822" y="1965437"/>
            <a:ext cx="1545964" cy="2117153"/>
          </a:xfrm>
          <a:prstGeom prst="rect">
            <a:avLst/>
          </a:prstGeom>
        </p:spPr>
      </p:pic>
      <p:sp>
        <p:nvSpPr>
          <p:cNvPr id="6" name="Right Arrow 5">
            <a:extLst>
              <a:ext uri="{FF2B5EF4-FFF2-40B4-BE49-F238E27FC236}">
                <a16:creationId xmlns:a16="http://schemas.microsoft.com/office/drawing/2014/main" id="{D146E1CC-C08E-A64C-820D-22BD61923514}"/>
              </a:ext>
            </a:extLst>
          </p:cNvPr>
          <p:cNvSpPr/>
          <p:nvPr/>
        </p:nvSpPr>
        <p:spPr>
          <a:xfrm>
            <a:off x="4107783" y="1987422"/>
            <a:ext cx="2261298" cy="1134206"/>
          </a:xfrm>
          <a:prstGeom prst="rightArrow">
            <a:avLst/>
          </a:prstGeom>
          <a:solidFill>
            <a:srgbClr val="00D4D6"/>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u="sng">
              <a:solidFill>
                <a:srgbClr val="00D4D6"/>
              </a:solidFill>
            </a:endParaRPr>
          </a:p>
        </p:txBody>
      </p:sp>
      <p:sp>
        <p:nvSpPr>
          <p:cNvPr id="7" name="Rounded Rectangle 6">
            <a:extLst>
              <a:ext uri="{FF2B5EF4-FFF2-40B4-BE49-F238E27FC236}">
                <a16:creationId xmlns:a16="http://schemas.microsoft.com/office/drawing/2014/main" id="{4EA57143-DA80-A646-BEE8-6C650FE7E277}"/>
              </a:ext>
            </a:extLst>
          </p:cNvPr>
          <p:cNvSpPr/>
          <p:nvPr/>
        </p:nvSpPr>
        <p:spPr>
          <a:xfrm>
            <a:off x="4333786" y="2550643"/>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dirty="0">
                <a:solidFill>
                  <a:srgbClr val="00D4D6"/>
                </a:solidFill>
                <a:latin typeface="Arial Rounded MT Bold" panose="020F0704030504030204" pitchFamily="34" charset="77"/>
              </a:rPr>
              <a:t>8,000 J</a:t>
            </a:r>
          </a:p>
        </p:txBody>
      </p:sp>
      <p:sp>
        <p:nvSpPr>
          <p:cNvPr id="8" name="Right Arrow 7">
            <a:extLst>
              <a:ext uri="{FF2B5EF4-FFF2-40B4-BE49-F238E27FC236}">
                <a16:creationId xmlns:a16="http://schemas.microsoft.com/office/drawing/2014/main" id="{CA71DC8F-E3AE-4E47-B51E-24A178531612}"/>
              </a:ext>
            </a:extLst>
          </p:cNvPr>
          <p:cNvSpPr/>
          <p:nvPr/>
        </p:nvSpPr>
        <p:spPr>
          <a:xfrm>
            <a:off x="4107783" y="3073372"/>
            <a:ext cx="2261298" cy="1134206"/>
          </a:xfrm>
          <a:prstGeom prst="rightArrow">
            <a:avLst/>
          </a:prstGeom>
          <a:solidFill>
            <a:srgbClr val="00D4D6"/>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u="sng" dirty="0">
              <a:solidFill>
                <a:srgbClr val="00D4D6"/>
              </a:solidFill>
            </a:endParaRPr>
          </a:p>
        </p:txBody>
      </p:sp>
      <p:sp>
        <p:nvSpPr>
          <p:cNvPr id="9" name="Rounded Rectangle 8">
            <a:extLst>
              <a:ext uri="{FF2B5EF4-FFF2-40B4-BE49-F238E27FC236}">
                <a16:creationId xmlns:a16="http://schemas.microsoft.com/office/drawing/2014/main" id="{0C8BF566-5F35-0341-A93A-70ACAD717209}"/>
              </a:ext>
            </a:extLst>
          </p:cNvPr>
          <p:cNvSpPr/>
          <p:nvPr/>
        </p:nvSpPr>
        <p:spPr>
          <a:xfrm>
            <a:off x="4317573" y="3377962"/>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dirty="0">
                <a:solidFill>
                  <a:srgbClr val="00D4D6"/>
                </a:solidFill>
                <a:latin typeface="Arial Rounded MT Bold" panose="020F0704030504030204" pitchFamily="34" charset="77"/>
              </a:rPr>
              <a:t>Heat</a:t>
            </a:r>
          </a:p>
        </p:txBody>
      </p:sp>
      <p:sp>
        <p:nvSpPr>
          <p:cNvPr id="10" name="Rounded Rectangle 9">
            <a:extLst>
              <a:ext uri="{FF2B5EF4-FFF2-40B4-BE49-F238E27FC236}">
                <a16:creationId xmlns:a16="http://schemas.microsoft.com/office/drawing/2014/main" id="{B55CED56-F98D-104F-9C6D-3D6F379DC33F}"/>
              </a:ext>
            </a:extLst>
          </p:cNvPr>
          <p:cNvSpPr/>
          <p:nvPr/>
        </p:nvSpPr>
        <p:spPr>
          <a:xfrm>
            <a:off x="4317261" y="3634050"/>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dirty="0">
                <a:solidFill>
                  <a:srgbClr val="00D4D6"/>
                </a:solidFill>
                <a:latin typeface="Arial Rounded MT Bold" panose="020F0704030504030204" pitchFamily="34" charset="77"/>
              </a:rPr>
              <a:t>2,000 J</a:t>
            </a:r>
          </a:p>
        </p:txBody>
      </p:sp>
      <p:sp>
        <p:nvSpPr>
          <p:cNvPr id="11" name="Right Arrow 10">
            <a:extLst>
              <a:ext uri="{FF2B5EF4-FFF2-40B4-BE49-F238E27FC236}">
                <a16:creationId xmlns:a16="http://schemas.microsoft.com/office/drawing/2014/main" id="{3A3AF193-F6A8-5B4F-B908-7222CB1A3561}"/>
              </a:ext>
            </a:extLst>
          </p:cNvPr>
          <p:cNvSpPr/>
          <p:nvPr/>
        </p:nvSpPr>
        <p:spPr>
          <a:xfrm>
            <a:off x="611097" y="2602836"/>
            <a:ext cx="2261298" cy="1134206"/>
          </a:xfrm>
          <a:prstGeom prst="rightArrow">
            <a:avLst/>
          </a:prstGeom>
          <a:solidFill>
            <a:srgbClr val="00D4D6"/>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u="sng">
              <a:solidFill>
                <a:srgbClr val="00D4D6"/>
              </a:solidFill>
            </a:endParaRPr>
          </a:p>
        </p:txBody>
      </p:sp>
      <p:grpSp>
        <p:nvGrpSpPr>
          <p:cNvPr id="12" name="Group 11">
            <a:extLst>
              <a:ext uri="{FF2B5EF4-FFF2-40B4-BE49-F238E27FC236}">
                <a16:creationId xmlns:a16="http://schemas.microsoft.com/office/drawing/2014/main" id="{61C1CBA6-6546-9A4C-90C9-93711B958224}"/>
              </a:ext>
            </a:extLst>
          </p:cNvPr>
          <p:cNvGrpSpPr/>
          <p:nvPr/>
        </p:nvGrpSpPr>
        <p:grpSpPr>
          <a:xfrm>
            <a:off x="800061" y="2936818"/>
            <a:ext cx="1340027" cy="489615"/>
            <a:chOff x="-6204358" y="3702093"/>
            <a:chExt cx="1340027" cy="489615"/>
          </a:xfrm>
        </p:grpSpPr>
        <p:sp>
          <p:nvSpPr>
            <p:cNvPr id="13" name="Rounded Rectangle 12">
              <a:extLst>
                <a:ext uri="{FF2B5EF4-FFF2-40B4-BE49-F238E27FC236}">
                  <a16:creationId xmlns:a16="http://schemas.microsoft.com/office/drawing/2014/main" id="{61439F80-AB29-1749-999C-0F062D1EB2CA}"/>
                </a:ext>
              </a:extLst>
            </p:cNvPr>
            <p:cNvSpPr/>
            <p:nvPr/>
          </p:nvSpPr>
          <p:spPr>
            <a:xfrm>
              <a:off x="-6204358" y="3702093"/>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u="sng" dirty="0">
                <a:solidFill>
                  <a:srgbClr val="00D4D6"/>
                </a:solidFill>
              </a:endParaRPr>
            </a:p>
          </p:txBody>
        </p:sp>
        <p:sp>
          <p:nvSpPr>
            <p:cNvPr id="14" name="Rounded Rectangle 13">
              <a:extLst>
                <a:ext uri="{FF2B5EF4-FFF2-40B4-BE49-F238E27FC236}">
                  <a16:creationId xmlns:a16="http://schemas.microsoft.com/office/drawing/2014/main" id="{FB446AEA-9010-BE47-8BDB-8504409D609A}"/>
                </a:ext>
              </a:extLst>
            </p:cNvPr>
            <p:cNvSpPr/>
            <p:nvPr/>
          </p:nvSpPr>
          <p:spPr>
            <a:xfrm>
              <a:off x="-6204358" y="3939662"/>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u="sng" dirty="0">
                  <a:solidFill>
                    <a:srgbClr val="00D4D6"/>
                  </a:solidFill>
                </a:rPr>
                <a:t>10,000 J</a:t>
              </a:r>
            </a:p>
          </p:txBody>
        </p:sp>
      </p:grpSp>
      <p:sp>
        <p:nvSpPr>
          <p:cNvPr id="15" name="TextBox 14">
            <a:extLst>
              <a:ext uri="{FF2B5EF4-FFF2-40B4-BE49-F238E27FC236}">
                <a16:creationId xmlns:a16="http://schemas.microsoft.com/office/drawing/2014/main" id="{F1ADD329-3889-1A4A-8DA9-0DC01EB2C248}"/>
              </a:ext>
            </a:extLst>
          </p:cNvPr>
          <p:cNvSpPr txBox="1"/>
          <p:nvPr/>
        </p:nvSpPr>
        <p:spPr>
          <a:xfrm>
            <a:off x="252645" y="4077938"/>
            <a:ext cx="6516000" cy="646331"/>
          </a:xfrm>
          <a:prstGeom prst="rect">
            <a:avLst/>
          </a:prstGeom>
          <a:noFill/>
        </p:spPr>
        <p:txBody>
          <a:bodyPr wrap="square" rtlCol="0">
            <a:spAutoFit/>
          </a:bodyPr>
          <a:lstStyle/>
          <a:p>
            <a:pPr lvl="0" algn="ctr"/>
            <a:r>
              <a:rPr lang="en-US" sz="1200" b="1" dirty="0">
                <a:solidFill>
                  <a:srgbClr val="00D4D6"/>
                </a:solidFill>
                <a:latin typeface="Arial Rounded MT Bold" panose="020F0704030504030204" pitchFamily="34" charset="77"/>
              </a:rPr>
              <a:t>Complete the table below</a:t>
            </a:r>
          </a:p>
          <a:p>
            <a:pPr marL="228600" lvl="0" indent="-228600">
              <a:buFont typeface="+mj-lt"/>
              <a:buAutoNum type="alphaUcPeriod" startAt="5"/>
            </a:pPr>
            <a:endParaRPr lang="en-US" sz="1200" b="1" dirty="0">
              <a:solidFill>
                <a:srgbClr val="00D4D6"/>
              </a:solidFill>
              <a:latin typeface="Arial Rounded MT Bold" panose="020F0704030504030204" pitchFamily="34" charset="77"/>
            </a:endParaRPr>
          </a:p>
          <a:p>
            <a:pPr marL="228600" lvl="0" indent="-228600">
              <a:buFont typeface="+mj-lt"/>
              <a:buAutoNum type="alphaUcPeriod" startAt="5"/>
            </a:pPr>
            <a:endParaRPr lang="en-US" sz="1200" b="1" dirty="0">
              <a:solidFill>
                <a:srgbClr val="00D4D6"/>
              </a:solidFill>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6B1CDA29-2955-1049-8C6B-13EE089FEA7F}"/>
              </a:ext>
            </a:extLst>
          </p:cNvPr>
          <p:cNvSpPr/>
          <p:nvPr/>
        </p:nvSpPr>
        <p:spPr>
          <a:xfrm>
            <a:off x="4333590" y="2299478"/>
            <a:ext cx="1340027" cy="252046"/>
          </a:xfrm>
          <a:prstGeom prst="roundRect">
            <a:avLst/>
          </a:prstGeom>
          <a:solidFill>
            <a:schemeClr val="bg1"/>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u="sng" dirty="0">
              <a:solidFill>
                <a:schemeClr val="tx1"/>
              </a:solidFill>
            </a:endParaRPr>
          </a:p>
        </p:txBody>
      </p:sp>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435</Words>
  <Application>Microsoft Macintosh PowerPoint</Application>
  <PresentationFormat>A4 Paper (210x297 mm)</PresentationFormat>
  <Paragraphs>78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18</cp:revision>
  <dcterms:created xsi:type="dcterms:W3CDTF">2022-04-04T12:23:53Z</dcterms:created>
  <dcterms:modified xsi:type="dcterms:W3CDTF">2022-08-19T09:28:30Z</dcterms:modified>
</cp:coreProperties>
</file>