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>
        <p:scale>
          <a:sx n="70" d="100"/>
          <a:sy n="70" d="100"/>
        </p:scale>
        <p:origin x="334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55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Specific Heat Capacity – </a:t>
            </a: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Required Practical  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ED99AC71-509A-524B-8035-10ABC8F2F2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91B5347-E50D-8746-B25B-2DEAD315512C}"/>
              </a:ext>
            </a:extLst>
          </p:cNvPr>
          <p:cNvSpPr/>
          <p:nvPr/>
        </p:nvSpPr>
        <p:spPr>
          <a:xfrm>
            <a:off x="212155" y="1617376"/>
            <a:ext cx="3299892" cy="5063639"/>
          </a:xfrm>
          <a:prstGeom prst="round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Planning: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Consider the method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are we investigating?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How might we find the answers?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Make a risk assessment:-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are the hazards?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measures will you take to manage risk?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Variables:-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controls do we need?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are the dependent variables?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are the independent variables?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Determine for accuracy and for error:-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is the calibration of the thermometer?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is the resolution of the thermometer?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is the time interval between reading the data?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What is the range of energy (work done)?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117C7-2A03-F742-B9C2-239A5CCE27EB}"/>
              </a:ext>
            </a:extLst>
          </p:cNvPr>
          <p:cNvSpPr txBox="1"/>
          <p:nvPr/>
        </p:nvSpPr>
        <p:spPr>
          <a:xfrm>
            <a:off x="4962349" y="6801759"/>
            <a:ext cx="119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Gravitational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field strength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10N/kg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2B6AA-4425-B348-817D-33C958454A79}"/>
              </a:ext>
            </a:extLst>
          </p:cNvPr>
          <p:cNvSpPr txBox="1"/>
          <p:nvPr/>
        </p:nvSpPr>
        <p:spPr>
          <a:xfrm>
            <a:off x="3602985" y="1712715"/>
            <a:ext cx="29930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Objective: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To determine the specific heat capacity of three different metals.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2BA3C-559D-1146-88EB-603DC89F2C7D}"/>
              </a:ext>
            </a:extLst>
          </p:cNvPr>
          <p:cNvSpPr/>
          <p:nvPr/>
        </p:nvSpPr>
        <p:spPr>
          <a:xfrm>
            <a:off x="2276050" y="1402488"/>
            <a:ext cx="4320000" cy="353544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Specific Heat Capacity – Required Practical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C5F63B1-53A2-B74A-BE37-0BA3556D510C}"/>
              </a:ext>
            </a:extLst>
          </p:cNvPr>
          <p:cNvSpPr/>
          <p:nvPr/>
        </p:nvSpPr>
        <p:spPr>
          <a:xfrm>
            <a:off x="175219" y="6648991"/>
            <a:ext cx="3622080" cy="149516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Calculate:</a:t>
            </a:r>
          </a:p>
          <a:p>
            <a:pPr lvl="0"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Use your data table to calculate SHC:       </a:t>
            </a:r>
            <a:r>
              <a:rPr lang="en-US" sz="1200" u="sng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OR</a:t>
            </a:r>
          </a:p>
          <a:p>
            <a:pPr lvl="0"/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pPr lvl="0"/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CF414E0A-5BCA-F348-B965-358194887AE6}"/>
              </a:ext>
            </a:extLst>
          </p:cNvPr>
          <p:cNvSpPr/>
          <p:nvPr/>
        </p:nvSpPr>
        <p:spPr>
          <a:xfrm>
            <a:off x="3602985" y="6840997"/>
            <a:ext cx="3060913" cy="2843332"/>
          </a:xfrm>
          <a:prstGeom prst="round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Use a graph to calculate SHC: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Draw a graph and plot the energy transferred on the</a:t>
            </a:r>
            <a:r>
              <a:rPr lang="en-US" sz="1200" i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 x 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 axis, and temperature on the </a:t>
            </a:r>
            <a:r>
              <a:rPr lang="en-US" sz="1200" i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y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 axis.</a:t>
            </a: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Plot your data.  Draw a line of best fit.  Determine the gradient – </a:t>
            </a:r>
            <a:r>
              <a:rPr lang="en-US" sz="1200" i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y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  ÷ </a:t>
            </a:r>
            <a:r>
              <a:rPr lang="en-US" sz="1200" i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x</a:t>
            </a:r>
          </a:p>
          <a:p>
            <a:endParaRPr lang="en-US" sz="1200" i="1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Use this formula to calculate SHC</a:t>
            </a:r>
          </a:p>
          <a:p>
            <a:endParaRPr lang="en-US" sz="1200" i="1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7A1E6CC-7CC5-7D4D-88AC-D1BB5998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394343"/>
            <a:ext cx="2324100" cy="997071"/>
          </a:xfrm>
          <a:prstGeom prst="rect">
            <a:avLst/>
          </a:prstGeom>
        </p:spPr>
      </p:pic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1FC74606-F28F-4545-899F-601A0E077633}"/>
              </a:ext>
            </a:extLst>
          </p:cNvPr>
          <p:cNvSpPr/>
          <p:nvPr/>
        </p:nvSpPr>
        <p:spPr>
          <a:xfrm>
            <a:off x="3539485" y="3402245"/>
            <a:ext cx="3087618" cy="3628579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Equation: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        𝛥E      =       m    X     c      X       </a:t>
            </a: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𝛥𝜽</a:t>
            </a:r>
            <a:endParaRPr lang="en-US" sz="1200" dirty="0">
              <a:solidFill>
                <a:srgbClr val="00D4D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𝛥E – Change in energy (J)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M – Mass (kg)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C – Specific Heat Capacity (J/kg°C) 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𝛥𝜽 – Change in temperature (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°C)</a:t>
            </a: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Rearrange the equation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9669AF-DD4D-FD43-8385-9F61451DC92A}"/>
              </a:ext>
            </a:extLst>
          </p:cNvPr>
          <p:cNvGrpSpPr/>
          <p:nvPr/>
        </p:nvGrpSpPr>
        <p:grpSpPr>
          <a:xfrm>
            <a:off x="4308921" y="5231027"/>
            <a:ext cx="1548746" cy="1255262"/>
            <a:chOff x="4303059" y="5529565"/>
            <a:chExt cx="1541929" cy="1510688"/>
          </a:xfrm>
          <a:solidFill>
            <a:srgbClr val="00D4D6"/>
          </a:solidFill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33271776-C841-B144-B7E1-4B0BE6090D37}"/>
                </a:ext>
              </a:extLst>
            </p:cNvPr>
            <p:cNvSpPr/>
            <p:nvPr/>
          </p:nvSpPr>
          <p:spPr>
            <a:xfrm>
              <a:off x="4303059" y="5529565"/>
              <a:ext cx="1541929" cy="1510688"/>
            </a:xfrm>
            <a:prstGeom prst="triangle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E7F01F-B299-A04F-8A07-2231A85245E7}"/>
                </a:ext>
              </a:extLst>
            </p:cNvPr>
            <p:cNvSpPr txBox="1"/>
            <p:nvPr/>
          </p:nvSpPr>
          <p:spPr>
            <a:xfrm>
              <a:off x="4497184" y="5786141"/>
              <a:ext cx="1153679" cy="100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𝛥E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________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m X c X 𝛥𝜽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5B700A-DD3D-0E49-9C45-198A330F2258}"/>
              </a:ext>
            </a:extLst>
          </p:cNvPr>
          <p:cNvSpPr txBox="1"/>
          <p:nvPr/>
        </p:nvSpPr>
        <p:spPr>
          <a:xfrm>
            <a:off x="1208746" y="7191794"/>
            <a:ext cx="11587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𝛥E</a:t>
            </a:r>
          </a:p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________   </a:t>
            </a:r>
          </a:p>
          <a:p>
            <a:pPr algn="ctr"/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m X 𝛥𝜽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39E5B-DD79-C34E-972F-AB08DFC6CEBC}"/>
              </a:ext>
            </a:extLst>
          </p:cNvPr>
          <p:cNvSpPr txBox="1"/>
          <p:nvPr/>
        </p:nvSpPr>
        <p:spPr>
          <a:xfrm>
            <a:off x="2143322" y="7329532"/>
            <a:ext cx="590704" cy="195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=   c</a:t>
            </a:r>
          </a:p>
        </p:txBody>
      </p:sp>
      <p:pic>
        <p:nvPicPr>
          <p:cNvPr id="16" name="Picture 15" descr="Calendar&#10;&#10;Description automatically generated">
            <a:extLst>
              <a:ext uri="{FF2B5EF4-FFF2-40B4-BE49-F238E27FC236}">
                <a16:creationId xmlns:a16="http://schemas.microsoft.com/office/drawing/2014/main" id="{BC59BD4A-D4B2-A44E-A403-174A1652663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15" y="7598229"/>
            <a:ext cx="2766632" cy="15871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A3B253-042E-3143-9F75-0BD2B7328595}"/>
              </a:ext>
            </a:extLst>
          </p:cNvPr>
          <p:cNvSpPr txBox="1"/>
          <p:nvPr/>
        </p:nvSpPr>
        <p:spPr>
          <a:xfrm>
            <a:off x="4184228" y="8916088"/>
            <a:ext cx="13148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1</a:t>
            </a:r>
          </a:p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______________   </a:t>
            </a:r>
          </a:p>
          <a:p>
            <a:pPr algn="ctr"/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Gradient  X 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99118-AB95-314E-BF5C-AC4D4C8EF9BC}"/>
              </a:ext>
            </a:extLst>
          </p:cNvPr>
          <p:cNvSpPr txBox="1"/>
          <p:nvPr/>
        </p:nvSpPr>
        <p:spPr>
          <a:xfrm>
            <a:off x="5499029" y="9099040"/>
            <a:ext cx="590704" cy="195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b="1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=   c</a:t>
            </a:r>
          </a:p>
        </p:txBody>
      </p: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D0E025-A8E0-C944-9D28-85A7611A9E88}"/>
              </a:ext>
            </a:extLst>
          </p:cNvPr>
          <p:cNvSpPr/>
          <p:nvPr/>
        </p:nvSpPr>
        <p:spPr>
          <a:xfrm>
            <a:off x="2924739" y="1313409"/>
            <a:ext cx="3240000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Method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5CAC4D-2D91-7740-B155-A847441A3562}"/>
              </a:ext>
            </a:extLst>
          </p:cNvPr>
          <p:cNvSpPr/>
          <p:nvPr/>
        </p:nvSpPr>
        <p:spPr>
          <a:xfrm>
            <a:off x="2073921" y="1637244"/>
            <a:ext cx="3243838" cy="1992035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Set the balance to zero.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Measure the mass of the metal block.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Put a few drops of water in the small hole to make sure there is full immersion of the thermometer.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Place the immersion heater into the central  hole.</a:t>
            </a:r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AEC65-B235-2C48-AA68-AB81EB997B7D}"/>
              </a:ext>
            </a:extLst>
          </p:cNvPr>
          <p:cNvSpPr/>
          <p:nvPr/>
        </p:nvSpPr>
        <p:spPr>
          <a:xfrm>
            <a:off x="277941" y="3386608"/>
            <a:ext cx="3818649" cy="1800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Set the circuit up to the diagram above</a:t>
            </a:r>
          </a:p>
          <a:p>
            <a:pPr lvl="1">
              <a:spcBef>
                <a:spcPts val="600"/>
              </a:spcBef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joulemeter can be used.</a:t>
            </a:r>
          </a:p>
          <a:p>
            <a:pPr lvl="1">
              <a:spcBef>
                <a:spcPts val="600"/>
              </a:spcBef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For accuracy, use an ammeter in series, and a voltmeter in parallel across the component.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5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Set the power pack to 10v, check that the voltmeter is reading as 10v.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64AAFB3-78DA-CD46-8AE5-4E28A269B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769" t="15631" r="1" b="-1"/>
          <a:stretch/>
        </p:blipFill>
        <p:spPr>
          <a:xfrm>
            <a:off x="379805" y="1437781"/>
            <a:ext cx="1386452" cy="1012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CC230-19CD-CB4B-BBDC-FAFE07D868F0}"/>
              </a:ext>
            </a:extLst>
          </p:cNvPr>
          <p:cNvSpPr txBox="1"/>
          <p:nvPr/>
        </p:nvSpPr>
        <p:spPr>
          <a:xfrm>
            <a:off x="4058490" y="7516445"/>
            <a:ext cx="266970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Turn on the power supply and start your timer.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current, potential difference and the temperature.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Repeat every 60 seconds for 10 minutes.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 the formula to calculate power and energy.</a:t>
            </a: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6E7DA5FF-EEE1-E046-8FF9-456FE58809C2}"/>
              </a:ext>
            </a:extLst>
          </p:cNvPr>
          <p:cNvSpPr/>
          <p:nvPr/>
        </p:nvSpPr>
        <p:spPr>
          <a:xfrm>
            <a:off x="231774" y="5206140"/>
            <a:ext cx="3777518" cy="2308324"/>
          </a:xfrm>
          <a:prstGeom prst="roundRect">
            <a:avLst>
              <a:gd name="adj" fmla="val 16175"/>
            </a:avLst>
          </a:prstGeom>
          <a:noFill/>
          <a:ln w="12700" cap="flat" cmpd="sng">
            <a:solidFill>
              <a:srgbClr val="38D4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38D4D6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22BFB1-B3E9-4947-8F9F-3C780FC12639}"/>
              </a:ext>
            </a:extLst>
          </p:cNvPr>
          <p:cNvSpPr/>
          <p:nvPr/>
        </p:nvSpPr>
        <p:spPr>
          <a:xfrm>
            <a:off x="578082" y="5206140"/>
            <a:ext cx="32691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You can calculate the work done (J) by the electrical power supply with this formula:-</a:t>
            </a:r>
          </a:p>
          <a:p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Power   =   Potential    X   Current</a:t>
            </a:r>
          </a:p>
          <a:p>
            <a:pPr algn="ctr"/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Difference </a:t>
            </a:r>
          </a:p>
          <a:p>
            <a:pPr algn="ctr"/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P  =    V     X     I</a:t>
            </a:r>
          </a:p>
          <a:p>
            <a:pPr algn="ctr"/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Then by using this formula for calculating energy transferred:-</a:t>
            </a:r>
          </a:p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          </a:t>
            </a:r>
          </a:p>
          <a:p>
            <a:pPr algn="ctr"/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(J)   =   Power (W)  X   Time (s)</a:t>
            </a:r>
          </a:p>
          <a:p>
            <a:pPr algn="ctr"/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Picture 8" descr="A picture containing person, indoor, using, hand&#10;&#10;Description automatically generated">
            <a:extLst>
              <a:ext uri="{FF2B5EF4-FFF2-40B4-BE49-F238E27FC236}">
                <a16:creationId xmlns:a16="http://schemas.microsoft.com/office/drawing/2014/main" id="{AA6EE4E7-8E4A-6E4B-89CB-5DBBE219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2534" y="1680361"/>
            <a:ext cx="1100094" cy="2231239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E5BCFE02-DE40-D749-B4AB-7DA3A34CEF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b="-16917"/>
          <a:stretch/>
        </p:blipFill>
        <p:spPr>
          <a:xfrm>
            <a:off x="4067745" y="4029100"/>
            <a:ext cx="2515683" cy="1216947"/>
          </a:xfrm>
          <a:prstGeom prst="rect">
            <a:avLst/>
          </a:prstGeom>
        </p:spPr>
      </p:pic>
      <p:pic>
        <p:nvPicPr>
          <p:cNvPr id="11" name="Picture 10" descr="A picture containing text, indoor, desk, device&#10;&#10;Description automatically generated">
            <a:extLst>
              <a:ext uri="{FF2B5EF4-FFF2-40B4-BE49-F238E27FC236}">
                <a16:creationId xmlns:a16="http://schemas.microsoft.com/office/drawing/2014/main" id="{3B41AAF4-537D-1449-9E8C-FAAEF3971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744" y="5149001"/>
            <a:ext cx="2515684" cy="1131762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E959EB5D-B6FB-E84D-BCF3-B863B554EC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41" y="2577508"/>
            <a:ext cx="1749961" cy="829204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4575AFA1-B3BE-8F4F-87BD-EFE8F0DD9D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2170"/>
          <a:stretch/>
        </p:blipFill>
        <p:spPr>
          <a:xfrm>
            <a:off x="4152186" y="6365307"/>
            <a:ext cx="2331146" cy="1155493"/>
          </a:xfrm>
          <a:prstGeom prst="rect">
            <a:avLst/>
          </a:prstGeom>
          <a:ln>
            <a:solidFill>
              <a:srgbClr val="16ADBF"/>
            </a:solidFill>
          </a:ln>
        </p:spPr>
      </p:pic>
      <p:pic>
        <p:nvPicPr>
          <p:cNvPr id="14" name="Picture 13" descr="A picture containing indoor, person, kitchen appliance&#10;&#10;Description automatically generated">
            <a:extLst>
              <a:ext uri="{FF2B5EF4-FFF2-40B4-BE49-F238E27FC236}">
                <a16:creationId xmlns:a16="http://schemas.microsoft.com/office/drawing/2014/main" id="{5DAAB6E2-8050-8B44-9F34-FBF8E161BD3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954"/>
          <a:stretch/>
        </p:blipFill>
        <p:spPr>
          <a:xfrm>
            <a:off x="374669" y="7584830"/>
            <a:ext cx="2550070" cy="1466308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A02C68C3-6ADA-4146-ADF3-3B97F48B2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684" y="7652574"/>
            <a:ext cx="1258979" cy="1689343"/>
          </a:xfrm>
          <a:prstGeom prst="rect">
            <a:avLst/>
          </a:prstGeom>
          <a:ln>
            <a:solidFill>
              <a:srgbClr val="16ADBF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CC991-A815-3B4D-A237-E13D438D6636}"/>
              </a:ext>
            </a:extLst>
          </p:cNvPr>
          <p:cNvSpPr txBox="1"/>
          <p:nvPr/>
        </p:nvSpPr>
        <p:spPr>
          <a:xfrm>
            <a:off x="1595319" y="7584830"/>
            <a:ext cx="1258979" cy="461665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Think of all of the hazards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2397A-5330-6E4D-A385-793EF4925418}"/>
              </a:ext>
            </a:extLst>
          </p:cNvPr>
          <p:cNvSpPr txBox="1"/>
          <p:nvPr/>
        </p:nvSpPr>
        <p:spPr>
          <a:xfrm>
            <a:off x="685623" y="8509024"/>
            <a:ext cx="1258979" cy="646331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Consider all the sources of error carefully</a:t>
            </a:r>
          </a:p>
        </p:txBody>
      </p:sp>
    </p:spTree>
    <p:extLst>
      <p:ext uri="{BB962C8B-B14F-4D97-AF65-F5344CB8AC3E}">
        <p14:creationId xmlns:p14="http://schemas.microsoft.com/office/powerpoint/2010/main" val="31613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9BBAB-100D-5143-8BF0-64CD045DCA90}"/>
              </a:ext>
            </a:extLst>
          </p:cNvPr>
          <p:cNvSpPr/>
          <p:nvPr/>
        </p:nvSpPr>
        <p:spPr>
          <a:xfrm>
            <a:off x="291387" y="6359322"/>
            <a:ext cx="1770678" cy="1962640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D4D6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0F6C6A-6D19-384B-BB20-07464334F590}"/>
              </a:ext>
            </a:extLst>
          </p:cNvPr>
          <p:cNvSpPr/>
          <p:nvPr/>
        </p:nvSpPr>
        <p:spPr>
          <a:xfrm>
            <a:off x="1803623" y="1415183"/>
            <a:ext cx="3240000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Planning Sheet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81DE525-8737-1248-B976-CD1038CAA0AF}"/>
              </a:ext>
            </a:extLst>
          </p:cNvPr>
          <p:cNvSpPr/>
          <p:nvPr/>
        </p:nvSpPr>
        <p:spPr>
          <a:xfrm>
            <a:off x="239800" y="1831111"/>
            <a:ext cx="4687800" cy="275820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Organise (What is the method) </a:t>
            </a:r>
            <a:r>
              <a:rPr lang="en-US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97B38-A06D-B244-9CA8-82460B4EBBFA}"/>
              </a:ext>
            </a:extLst>
          </p:cNvPr>
          <p:cNvSpPr/>
          <p:nvPr/>
        </p:nvSpPr>
        <p:spPr>
          <a:xfrm>
            <a:off x="307511" y="5023272"/>
            <a:ext cx="448842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Risk Assessment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89C19-49A0-4C42-B03E-CD3B55CA4862}"/>
              </a:ext>
            </a:extLst>
          </p:cNvPr>
          <p:cNvSpPr txBox="1"/>
          <p:nvPr/>
        </p:nvSpPr>
        <p:spPr>
          <a:xfrm>
            <a:off x="5010900" y="1331505"/>
            <a:ext cx="179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Plan an experiment for measuring the Specific Heat Capacity of a metal block.</a:t>
            </a: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18CF90DC-1E07-D145-88DA-4123E4474DEE}"/>
              </a:ext>
            </a:extLst>
          </p:cNvPr>
          <p:cNvSpPr/>
          <p:nvPr/>
        </p:nvSpPr>
        <p:spPr>
          <a:xfrm>
            <a:off x="2122716" y="6359322"/>
            <a:ext cx="4488427" cy="1962641"/>
          </a:xfrm>
          <a:prstGeom prst="roundRect">
            <a:avLst>
              <a:gd name="adj" fmla="val 16175"/>
            </a:avLst>
          </a:prstGeom>
          <a:noFill/>
          <a:ln w="12700" cap="flat" cmpd="sng">
            <a:solidFill>
              <a:srgbClr val="38D4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38D4D6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BBB0C-6F74-7E45-BD8F-81710D6CB511}"/>
              </a:ext>
            </a:extLst>
          </p:cNvPr>
          <p:cNvSpPr/>
          <p:nvPr/>
        </p:nvSpPr>
        <p:spPr>
          <a:xfrm>
            <a:off x="4995308" y="2309069"/>
            <a:ext cx="1555184" cy="2478686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rgbClr val="38D4D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1E194-AB2B-614E-AC7A-4998892B2BC1}"/>
              </a:ext>
            </a:extLst>
          </p:cNvPr>
          <p:cNvSpPr txBox="1"/>
          <p:nvPr/>
        </p:nvSpPr>
        <p:spPr>
          <a:xfrm>
            <a:off x="4997347" y="4858452"/>
            <a:ext cx="1555184" cy="1323439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Rearrange the formula to find SHC.  What is the SI unit for SHC?</a:t>
            </a: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</a:t>
            </a: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4BCCC-3F17-BE4B-98F2-0BA2C7F4A525}"/>
              </a:ext>
            </a:extLst>
          </p:cNvPr>
          <p:cNvSpPr txBox="1"/>
          <p:nvPr/>
        </p:nvSpPr>
        <p:spPr>
          <a:xfrm>
            <a:off x="5036300" y="2365432"/>
            <a:ext cx="1484546" cy="276999"/>
          </a:xfrm>
          <a:prstGeom prst="rect">
            <a:avLst/>
          </a:prstGeom>
          <a:noFill/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8F52F-D520-4940-A264-8C69B017D7A9}"/>
              </a:ext>
            </a:extLst>
          </p:cNvPr>
          <p:cNvSpPr txBox="1"/>
          <p:nvPr/>
        </p:nvSpPr>
        <p:spPr>
          <a:xfrm>
            <a:off x="659059" y="4793198"/>
            <a:ext cx="3777849" cy="276999"/>
          </a:xfrm>
          <a:prstGeom prst="rect">
            <a:avLst/>
          </a:prstGeom>
          <a:noFill/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= mass X SHC X temperature rise</a:t>
            </a:r>
            <a:endParaRPr lang="en-GB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90BD9-5726-7F4C-B02D-F581C7150AD4}"/>
              </a:ext>
            </a:extLst>
          </p:cNvPr>
          <p:cNvSpPr/>
          <p:nvPr/>
        </p:nvSpPr>
        <p:spPr>
          <a:xfrm>
            <a:off x="323578" y="8181384"/>
            <a:ext cx="620009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Sources of Error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               					____________________________________                                                                                                                              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775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E679C5-7EBD-4A4C-92D0-5D7232FC0282}"/>
              </a:ext>
            </a:extLst>
          </p:cNvPr>
          <p:cNvSpPr txBox="1"/>
          <p:nvPr/>
        </p:nvSpPr>
        <p:spPr>
          <a:xfrm>
            <a:off x="345774" y="1369631"/>
            <a:ext cx="256520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Calculate the SHC to 3 sig. fig.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1EC659-D1C7-7343-AD41-FE8C651BDAC1}"/>
              </a:ext>
            </a:extLst>
          </p:cNvPr>
          <p:cNvSpPr/>
          <p:nvPr/>
        </p:nvSpPr>
        <p:spPr>
          <a:xfrm>
            <a:off x="2835709" y="1275833"/>
            <a:ext cx="3240000" cy="361796"/>
          </a:xfrm>
          <a:prstGeom prst="roundRect">
            <a:avLst/>
          </a:prstGeom>
          <a:solidFill>
            <a:srgbClr val="38D4D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Data Analysis</a:t>
            </a:r>
          </a:p>
        </p:txBody>
      </p:sp>
      <p:graphicFrame>
        <p:nvGraphicFramePr>
          <p:cNvPr id="3" name="Google Shape;117;p4">
            <a:extLst>
              <a:ext uri="{FF2B5EF4-FFF2-40B4-BE49-F238E27FC236}">
                <a16:creationId xmlns:a16="http://schemas.microsoft.com/office/drawing/2014/main" id="{E7243907-28B2-A144-8781-664628845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630286"/>
              </p:ext>
            </p:extLst>
          </p:nvPr>
        </p:nvGraphicFramePr>
        <p:xfrm>
          <a:off x="421974" y="1679250"/>
          <a:ext cx="6014047" cy="39091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172">
                  <a:extLst>
                    <a:ext uri="{9D8B030D-6E8A-4147-A177-3AD203B41FA5}">
                      <a16:colId xmlns:a16="http://schemas.microsoft.com/office/drawing/2014/main" val="3982538167"/>
                    </a:ext>
                  </a:extLst>
                </a:gridCol>
                <a:gridCol w="1079215">
                  <a:extLst>
                    <a:ext uri="{9D8B030D-6E8A-4147-A177-3AD203B41FA5}">
                      <a16:colId xmlns:a16="http://schemas.microsoft.com/office/drawing/2014/main" val="3540999506"/>
                    </a:ext>
                  </a:extLst>
                </a:gridCol>
                <a:gridCol w="1319040">
                  <a:extLst>
                    <a:ext uri="{9D8B030D-6E8A-4147-A177-3AD203B41FA5}">
                      <a16:colId xmlns:a16="http://schemas.microsoft.com/office/drawing/2014/main" val="3225843510"/>
                    </a:ext>
                  </a:extLst>
                </a:gridCol>
                <a:gridCol w="160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5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Time (s)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Potential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Difference (V)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Current (A)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Energy Transferred (J)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(I X V X time)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Temperature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°C)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16ADBF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65117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39817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1328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44801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68764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19444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09662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1843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9902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0726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9C66CD58-C0C9-A848-A824-C4EF6D5F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5966671"/>
            <a:ext cx="5123209" cy="3272836"/>
          </a:xfrm>
          <a:prstGeom prst="rect">
            <a:avLst/>
          </a:prstGeom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20C599-68B3-A542-ACD7-32001FE8FEE7}"/>
              </a:ext>
            </a:extLst>
          </p:cNvPr>
          <p:cNvGrpSpPr/>
          <p:nvPr/>
        </p:nvGrpSpPr>
        <p:grpSpPr>
          <a:xfrm rot="16200000">
            <a:off x="-1558595" y="6829237"/>
            <a:ext cx="4483227" cy="337313"/>
            <a:chOff x="2349373" y="9105332"/>
            <a:chExt cx="4483227" cy="337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6AC70-5DED-3B4F-AB08-B23B297D1643}"/>
                </a:ext>
              </a:extLst>
            </p:cNvPr>
            <p:cNvSpPr txBox="1"/>
            <p:nvPr/>
          </p:nvSpPr>
          <p:spPr>
            <a:xfrm>
              <a:off x="2349373" y="9165646"/>
              <a:ext cx="44832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Temperature      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AC0E32-FDB8-144A-91D2-C04BF15FE17A}"/>
                </a:ext>
              </a:extLst>
            </p:cNvPr>
            <p:cNvSpPr/>
            <p:nvPr/>
          </p:nvSpPr>
          <p:spPr>
            <a:xfrm>
              <a:off x="5315908" y="9105332"/>
              <a:ext cx="360996" cy="33374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aseline="30000" dirty="0" err="1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o</a:t>
              </a:r>
              <a:r>
                <a:rPr lang="en-US" sz="1200" dirty="0" err="1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C</a:t>
              </a:r>
              <a:endPara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43BF81-DCE1-C44B-8100-1F993B32FB69}"/>
              </a:ext>
            </a:extLst>
          </p:cNvPr>
          <p:cNvGrpSpPr/>
          <p:nvPr/>
        </p:nvGrpSpPr>
        <p:grpSpPr>
          <a:xfrm rot="5400000" flipH="1">
            <a:off x="5939761" y="7345525"/>
            <a:ext cx="766673" cy="4339772"/>
            <a:chOff x="212096" y="3914699"/>
            <a:chExt cx="426079" cy="43397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2FF560-ED44-5341-88B2-7E73736DC365}"/>
                </a:ext>
              </a:extLst>
            </p:cNvPr>
            <p:cNvSpPr txBox="1"/>
            <p:nvPr/>
          </p:nvSpPr>
          <p:spPr>
            <a:xfrm>
              <a:off x="268842" y="3914699"/>
              <a:ext cx="369332" cy="4339772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en-GB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Work done (energy)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677E86-8EE9-AE4F-BB48-7FE10FB09B8A}"/>
                </a:ext>
              </a:extLst>
            </p:cNvPr>
            <p:cNvSpPr/>
            <p:nvPr/>
          </p:nvSpPr>
          <p:spPr>
            <a:xfrm>
              <a:off x="212096" y="6221448"/>
              <a:ext cx="426079" cy="446052"/>
            </a:xfrm>
            <a:prstGeom prst="rect">
              <a:avLst/>
            </a:prstGeom>
            <a:ln>
              <a:noFill/>
            </a:ln>
          </p:spPr>
          <p:txBody>
            <a:bodyPr vert="vert27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(J)</a:t>
              </a:r>
              <a:endPara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04136D-EEE3-AF41-A8DE-51944DC380C6}"/>
              </a:ext>
            </a:extLst>
          </p:cNvPr>
          <p:cNvSpPr txBox="1"/>
          <p:nvPr/>
        </p:nvSpPr>
        <p:spPr>
          <a:xfrm>
            <a:off x="5049000" y="7770071"/>
            <a:ext cx="159174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If the quantity is less than 1kg you may need to scale-up your answer.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2ED47-446A-B2A3-E74A-C94553A0169D}"/>
              </a:ext>
            </a:extLst>
          </p:cNvPr>
          <p:cNvSpPr txBox="1"/>
          <p:nvPr/>
        </p:nvSpPr>
        <p:spPr>
          <a:xfrm>
            <a:off x="4709882" y="673463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200" dirty="0">
                <a:solidFill>
                  <a:srgbClr val="38D4D6"/>
                </a:solidFill>
                <a:latin typeface="+mn-lt"/>
                <a:ea typeface="+mn-ea"/>
                <a:cs typeface="+mn-cs"/>
              </a:rPr>
              <a:t>The heat capacity is 1/gradient</a:t>
            </a:r>
          </a:p>
        </p:txBody>
      </p:sp>
    </p:spTree>
    <p:extLst>
      <p:ext uri="{BB962C8B-B14F-4D97-AF65-F5344CB8AC3E}">
        <p14:creationId xmlns:p14="http://schemas.microsoft.com/office/powerpoint/2010/main" val="117151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602</Words>
  <Application>Microsoft Macintosh PowerPoint</Application>
  <PresentationFormat>A4 Paper (210x297 mm)</PresentationFormat>
  <Paragraphs>122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Rounded</vt:lpstr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16</cp:revision>
  <dcterms:created xsi:type="dcterms:W3CDTF">2022-04-04T12:23:53Z</dcterms:created>
  <dcterms:modified xsi:type="dcterms:W3CDTF">2022-08-21T20:25:57Z</dcterms:modified>
</cp:coreProperties>
</file>