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2054" y="-71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6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8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4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3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6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5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0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1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3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4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2B3FB-F9BE-47B4-8606-385F664E3374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D1336-89B6-4F94-B7FF-DC6E245F6B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F326C1-4A42-D368-74F4-63B1F49FEBAA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612C4-DBEF-9EF1-5408-5C7C0599B166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339C6-02AB-4284-F17C-638CBC940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9AE77-43AB-D7F4-B220-143A9118DC47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CB108-E43D-9A05-E9E3-0365BDEEABFC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Google Shape;88;p1" descr="Logo  Description automatically generated">
            <a:extLst>
              <a:ext uri="{FF2B5EF4-FFF2-40B4-BE49-F238E27FC236}">
                <a16:creationId xmlns:a16="http://schemas.microsoft.com/office/drawing/2014/main" id="{D1F76C4D-C724-BE22-59B0-446354DFCF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4E4AF1-BEE3-3139-4E41-D90374FA4313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13EB8-453F-1A62-F366-1FAB5FA1B23F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30CB9-A1A9-9B25-100D-E74161D4A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ADE6B3-DBBA-BE3A-7400-1589B57FDF29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E91EB-42DF-1587-D335-F98808C4E369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structure and function of the skeleton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263C1F-02CD-C152-39D0-DB04C2B63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70" y="1589376"/>
            <a:ext cx="6350000" cy="75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4B46E-0508-60A3-AB10-3FF42465DE62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CAB2D-8641-A796-D854-2E7185F60DCC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6713F-7895-9181-F10B-9565B2BD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1E2F2-4F18-7F14-3007-CB5D9CF319AB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78B22-A263-9DA4-1F12-F1F2434AEF60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E4511CD8-B7E3-A0B7-24AC-08E6DAE9E6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981FCC-9DE4-8E70-7B41-2A8B0E290EA6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B9FC7-9C0B-1358-DBD8-7F9265FDFEBA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BC78E-BC22-6493-65F2-55B0788B36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8B6E41-AA03-F9E4-2A3E-CACE40D5CE84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A49BA8-AB94-6553-89C8-FC1A386BBCC0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structure and function of the skeleton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ounded Rectangle 87">
            <a:extLst>
              <a:ext uri="{FF2B5EF4-FFF2-40B4-BE49-F238E27FC236}">
                <a16:creationId xmlns:a16="http://schemas.microsoft.com/office/drawing/2014/main" id="{447F75B7-F13E-7290-F20A-09B8031551EF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48065F-65E3-0AC1-6CEF-6B17912086DF}"/>
              </a:ext>
            </a:extLst>
          </p:cNvPr>
          <p:cNvSpPr txBox="1"/>
          <p:nvPr/>
        </p:nvSpPr>
        <p:spPr>
          <a:xfrm>
            <a:off x="2838828" y="1343948"/>
            <a:ext cx="1180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The skeleton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A0C989-9A4A-2ABA-5F52-93CEF442F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507" t="25175" r="12068" b="21849"/>
          <a:stretch/>
        </p:blipFill>
        <p:spPr>
          <a:xfrm>
            <a:off x="385354" y="1735794"/>
            <a:ext cx="4353971" cy="4588617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4F05F34-607A-7AB5-93FF-25B15F730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44947"/>
              </p:ext>
            </p:extLst>
          </p:nvPr>
        </p:nvGraphicFramePr>
        <p:xfrm>
          <a:off x="219045" y="6493224"/>
          <a:ext cx="641991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922809973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3729597603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306226698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18482849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Across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Down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2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shinbone (5)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 little lie found in this </a:t>
                      </a:r>
                      <a:r>
                        <a:rPr lang="en-US" sz="1200" b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leg bone (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568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bone you chew with (8)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these bones protect the heart and 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lungs (4)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6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this bone is the distance from the 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centre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to the edge of a circle (6)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longest bone (5)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8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bone on which you hang a tie (8)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these bones work together to bend the back (9)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6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Luna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rearranged gives a forearm bone (4)</a:t>
                      </a:r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 bone to protect your thoughts (7)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317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funny bone (7)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hip bones contain the king of rock and roll (6)</a:t>
                      </a:r>
                      <a:endParaRPr lang="en-GB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3845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1CB3F4F-62F9-6727-D442-279F7997B18C}"/>
              </a:ext>
            </a:extLst>
          </p:cNvPr>
          <p:cNvSpPr txBox="1"/>
          <p:nvPr/>
        </p:nvSpPr>
        <p:spPr>
          <a:xfrm>
            <a:off x="4442874" y="4322390"/>
            <a:ext cx="2207757" cy="157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List the four functions of the skeleton.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</a:b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1: ________________________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2: ________________________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3: ________________________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4: ________________________</a:t>
            </a:r>
            <a:br>
              <a:rPr lang="en-US" sz="1600" dirty="0">
                <a:solidFill>
                  <a:srgbClr val="2FA2B4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</a:br>
            <a:endParaRPr lang="en-US" sz="16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2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6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endParaRPr lang="en-GB" sz="12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1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B3371C-7291-E9E4-9031-6CB0C9E83EC0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108A4-AB9B-41E1-9B3F-324D2A8F8E0F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A1A26-A171-9B45-0170-1501CB779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82A06-2F28-D034-A2FC-56930F7B4F1D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32645-F646-880C-9411-22AE6CFB7E63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8B0CFB6C-DEC7-43C5-6EAC-1F98163B32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20CD50-FBCA-BD7B-F1A5-E3DD448E8C06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761B7-F558-AE1C-490E-B5118F3AAB60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CD304A-159A-396D-A923-422D03EAB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456882-7843-CCC5-65C5-50A56071F0AE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3BA342-E1E9-3EB4-C64F-BF0E940A6FF3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structure and function of the skeleton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6A3B1EE3-A16C-F699-671E-9E870A449C18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A647A-D14E-F931-A944-B9781BC17EC0}"/>
              </a:ext>
            </a:extLst>
          </p:cNvPr>
          <p:cNvSpPr txBox="1"/>
          <p:nvPr/>
        </p:nvSpPr>
        <p:spPr>
          <a:xfrm>
            <a:off x="2628216" y="1348231"/>
            <a:ext cx="1601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Label the skeleton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9" name="Picture 18" descr="A picture containing skeleton, joint, drawing, sketch&#10;&#10;Description automatically generated">
            <a:extLst>
              <a:ext uri="{FF2B5EF4-FFF2-40B4-BE49-F238E27FC236}">
                <a16:creationId xmlns:a16="http://schemas.microsoft.com/office/drawing/2014/main" id="{C3C2CA11-74F7-5824-5FE8-C037DAABF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r="26889"/>
          <a:stretch/>
        </p:blipFill>
        <p:spPr>
          <a:xfrm>
            <a:off x="1903683" y="1809896"/>
            <a:ext cx="3050634" cy="66318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220B8D-0CF1-DDA4-3669-A6423DBCCF7F}"/>
              </a:ext>
            </a:extLst>
          </p:cNvPr>
          <p:cNvSpPr txBox="1"/>
          <p:nvPr/>
        </p:nvSpPr>
        <p:spPr>
          <a:xfrm>
            <a:off x="5479314" y="2554877"/>
            <a:ext cx="870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mandible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B4AD38-D131-1445-B382-03C8E986962A}"/>
              </a:ext>
            </a:extLst>
          </p:cNvPr>
          <p:cNvCxnSpPr>
            <a:endCxn id="20" idx="1"/>
          </p:cNvCxnSpPr>
          <p:nvPr/>
        </p:nvCxnSpPr>
        <p:spPr>
          <a:xfrm>
            <a:off x="3526971" y="2688771"/>
            <a:ext cx="1952343" cy="460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94AE95-5E46-7801-A0C0-06B713017F21}"/>
              </a:ext>
            </a:extLst>
          </p:cNvPr>
          <p:cNvCxnSpPr>
            <a:cxnSpLocks/>
          </p:cNvCxnSpPr>
          <p:nvPr/>
        </p:nvCxnSpPr>
        <p:spPr>
          <a:xfrm>
            <a:off x="3526970" y="2202136"/>
            <a:ext cx="1706201" cy="460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D40FEFC8-911A-B625-D001-59B09E4381B5}"/>
              </a:ext>
            </a:extLst>
          </p:cNvPr>
          <p:cNvSpPr/>
          <p:nvPr/>
        </p:nvSpPr>
        <p:spPr>
          <a:xfrm>
            <a:off x="5233171" y="2024743"/>
            <a:ext cx="1417460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09AD96-1A81-B920-6A14-16938F943B98}"/>
              </a:ext>
            </a:extLst>
          </p:cNvPr>
          <p:cNvCxnSpPr>
            <a:cxnSpLocks/>
          </p:cNvCxnSpPr>
          <p:nvPr/>
        </p:nvCxnSpPr>
        <p:spPr>
          <a:xfrm>
            <a:off x="1665514" y="3349742"/>
            <a:ext cx="10912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989DFCBC-08A5-3411-A401-9DB3DC0E6449}"/>
              </a:ext>
            </a:extLst>
          </p:cNvPr>
          <p:cNvSpPr/>
          <p:nvPr/>
        </p:nvSpPr>
        <p:spPr>
          <a:xfrm>
            <a:off x="167640" y="3167742"/>
            <a:ext cx="1497874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CFBEF2-C301-480B-4E8F-C805B792F03F}"/>
              </a:ext>
            </a:extLst>
          </p:cNvPr>
          <p:cNvCxnSpPr>
            <a:cxnSpLocks/>
          </p:cNvCxnSpPr>
          <p:nvPr/>
        </p:nvCxnSpPr>
        <p:spPr>
          <a:xfrm>
            <a:off x="3894761" y="3654542"/>
            <a:ext cx="10912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BF01E-5F88-EF5C-2ED2-7DD9FA7FF5C4}"/>
              </a:ext>
            </a:extLst>
          </p:cNvPr>
          <p:cNvSpPr txBox="1"/>
          <p:nvPr/>
        </p:nvSpPr>
        <p:spPr>
          <a:xfrm>
            <a:off x="4954317" y="3516042"/>
            <a:ext cx="831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rib cage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BE8DD0-D5C7-5E74-838A-91AC9824158C}"/>
              </a:ext>
            </a:extLst>
          </p:cNvPr>
          <p:cNvCxnSpPr>
            <a:cxnSpLocks/>
          </p:cNvCxnSpPr>
          <p:nvPr/>
        </p:nvCxnSpPr>
        <p:spPr>
          <a:xfrm>
            <a:off x="4233566" y="4220599"/>
            <a:ext cx="10912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B3540BC-7F9E-F42A-A127-776EB958B114}"/>
              </a:ext>
            </a:extLst>
          </p:cNvPr>
          <p:cNvSpPr/>
          <p:nvPr/>
        </p:nvSpPr>
        <p:spPr>
          <a:xfrm>
            <a:off x="5320177" y="4038599"/>
            <a:ext cx="1330454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75796C-7619-812C-5C1F-7854F939E356}"/>
              </a:ext>
            </a:extLst>
          </p:cNvPr>
          <p:cNvCxnSpPr>
            <a:cxnSpLocks/>
          </p:cNvCxnSpPr>
          <p:nvPr/>
        </p:nvCxnSpPr>
        <p:spPr>
          <a:xfrm>
            <a:off x="1986643" y="4182499"/>
            <a:ext cx="144235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0EC1268-6B8E-508F-E9F0-396080380E72}"/>
              </a:ext>
            </a:extLst>
          </p:cNvPr>
          <p:cNvSpPr txBox="1"/>
          <p:nvPr/>
        </p:nvSpPr>
        <p:spPr>
          <a:xfrm>
            <a:off x="1083006" y="4006616"/>
            <a:ext cx="95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vertebrae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8E37CE-708F-01A6-BA38-E199ED73F477}"/>
              </a:ext>
            </a:extLst>
          </p:cNvPr>
          <p:cNvCxnSpPr>
            <a:cxnSpLocks/>
          </p:cNvCxnSpPr>
          <p:nvPr/>
        </p:nvCxnSpPr>
        <p:spPr>
          <a:xfrm>
            <a:off x="1817914" y="4953000"/>
            <a:ext cx="15559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0638005-CDC1-496B-FF65-2261C5290364}"/>
              </a:ext>
            </a:extLst>
          </p:cNvPr>
          <p:cNvSpPr/>
          <p:nvPr/>
        </p:nvSpPr>
        <p:spPr>
          <a:xfrm>
            <a:off x="320040" y="4758488"/>
            <a:ext cx="1497874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82C45D-5F28-5FF5-9314-0FD967754369}"/>
              </a:ext>
            </a:extLst>
          </p:cNvPr>
          <p:cNvCxnSpPr>
            <a:cxnSpLocks/>
          </p:cNvCxnSpPr>
          <p:nvPr/>
        </p:nvCxnSpPr>
        <p:spPr>
          <a:xfrm>
            <a:off x="3749703" y="4628813"/>
            <a:ext cx="10912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F887982-DD07-3393-8CC9-482604C40E84}"/>
              </a:ext>
            </a:extLst>
          </p:cNvPr>
          <p:cNvSpPr txBox="1"/>
          <p:nvPr/>
        </p:nvSpPr>
        <p:spPr>
          <a:xfrm>
            <a:off x="4801221" y="4468205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pelvis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0D5099-C886-0FE3-A8D5-D7C5BAE0CE04}"/>
              </a:ext>
            </a:extLst>
          </p:cNvPr>
          <p:cNvCxnSpPr>
            <a:cxnSpLocks/>
          </p:cNvCxnSpPr>
          <p:nvPr/>
        </p:nvCxnSpPr>
        <p:spPr>
          <a:xfrm>
            <a:off x="4503142" y="5026141"/>
            <a:ext cx="1091269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3E81E87-8AB6-A0F2-5D65-0C1ED72BA382}"/>
              </a:ext>
            </a:extLst>
          </p:cNvPr>
          <p:cNvSpPr/>
          <p:nvPr/>
        </p:nvSpPr>
        <p:spPr>
          <a:xfrm>
            <a:off x="5594411" y="4840659"/>
            <a:ext cx="1056220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5438688-88C3-6BC5-2F37-F9AB90F4133F}"/>
              </a:ext>
            </a:extLst>
          </p:cNvPr>
          <p:cNvCxnSpPr>
            <a:cxnSpLocks/>
          </p:cNvCxnSpPr>
          <p:nvPr/>
        </p:nvCxnSpPr>
        <p:spPr>
          <a:xfrm>
            <a:off x="3779242" y="5932714"/>
            <a:ext cx="15559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1B81C8B-C733-E0CE-0A1D-2CF66576C49E}"/>
              </a:ext>
            </a:extLst>
          </p:cNvPr>
          <p:cNvSpPr txBox="1"/>
          <p:nvPr/>
        </p:nvSpPr>
        <p:spPr>
          <a:xfrm>
            <a:off x="5292831" y="5775456"/>
            <a:ext cx="658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femur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B2AAFA-D91B-C1D4-2D25-E05978383CB6}"/>
              </a:ext>
            </a:extLst>
          </p:cNvPr>
          <p:cNvCxnSpPr>
            <a:cxnSpLocks/>
          </p:cNvCxnSpPr>
          <p:nvPr/>
        </p:nvCxnSpPr>
        <p:spPr>
          <a:xfrm>
            <a:off x="1558617" y="6302828"/>
            <a:ext cx="15559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400FB31-BB53-9F5E-FB73-1CD3536100C7}"/>
              </a:ext>
            </a:extLst>
          </p:cNvPr>
          <p:cNvSpPr txBox="1"/>
          <p:nvPr/>
        </p:nvSpPr>
        <p:spPr>
          <a:xfrm>
            <a:off x="902426" y="6151034"/>
            <a:ext cx="765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patella 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1B308FA-8899-AF06-2F6B-5D39F0A6EE8A}"/>
              </a:ext>
            </a:extLst>
          </p:cNvPr>
          <p:cNvCxnSpPr>
            <a:cxnSpLocks/>
          </p:cNvCxnSpPr>
          <p:nvPr/>
        </p:nvCxnSpPr>
        <p:spPr>
          <a:xfrm>
            <a:off x="1628817" y="6874328"/>
            <a:ext cx="15559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763AF93-13F6-24C8-64F7-DD84F2B7BBDF}"/>
              </a:ext>
            </a:extLst>
          </p:cNvPr>
          <p:cNvSpPr/>
          <p:nvPr/>
        </p:nvSpPr>
        <p:spPr>
          <a:xfrm>
            <a:off x="320040" y="6692328"/>
            <a:ext cx="1311990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685BB7F-60DF-7B76-759C-9F326AEE7821}"/>
              </a:ext>
            </a:extLst>
          </p:cNvPr>
          <p:cNvCxnSpPr>
            <a:cxnSpLocks/>
          </p:cNvCxnSpPr>
          <p:nvPr/>
        </p:nvCxnSpPr>
        <p:spPr>
          <a:xfrm>
            <a:off x="3761872" y="7233557"/>
            <a:ext cx="15559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BFD65B7-5750-D117-D463-A61FC7546C0D}"/>
              </a:ext>
            </a:extLst>
          </p:cNvPr>
          <p:cNvSpPr/>
          <p:nvPr/>
        </p:nvSpPr>
        <p:spPr>
          <a:xfrm>
            <a:off x="5314045" y="7048483"/>
            <a:ext cx="1336586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C027A9-1FAD-B43A-D375-7BF1C6AE540C}"/>
              </a:ext>
            </a:extLst>
          </p:cNvPr>
          <p:cNvCxnSpPr>
            <a:cxnSpLocks/>
          </p:cNvCxnSpPr>
          <p:nvPr/>
        </p:nvCxnSpPr>
        <p:spPr>
          <a:xfrm>
            <a:off x="1558617" y="7979228"/>
            <a:ext cx="155597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013902C5-2A9C-5028-5931-24AE5FEF21A0}"/>
              </a:ext>
            </a:extLst>
          </p:cNvPr>
          <p:cNvSpPr/>
          <p:nvPr/>
        </p:nvSpPr>
        <p:spPr>
          <a:xfrm>
            <a:off x="320039" y="7792114"/>
            <a:ext cx="1238577" cy="36399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9B8C14-9E53-91DC-304E-2222C5C757F4}"/>
              </a:ext>
            </a:extLst>
          </p:cNvPr>
          <p:cNvSpPr txBox="1"/>
          <p:nvPr/>
        </p:nvSpPr>
        <p:spPr>
          <a:xfrm>
            <a:off x="976035" y="8420596"/>
            <a:ext cx="4838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Word bank </a:t>
            </a:r>
          </a:p>
          <a:p>
            <a:pPr algn="ctr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cranium                 humerus                   tibia                    coccyx </a:t>
            </a:r>
          </a:p>
          <a:p>
            <a:pPr algn="ctr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metatarsals                   fibula                     radius                   carpals   </a:t>
            </a:r>
          </a:p>
        </p:txBody>
      </p:sp>
      <p:sp>
        <p:nvSpPr>
          <p:cNvPr id="54" name="Rounded Rectangle 87">
            <a:extLst>
              <a:ext uri="{FF2B5EF4-FFF2-40B4-BE49-F238E27FC236}">
                <a16:creationId xmlns:a16="http://schemas.microsoft.com/office/drawing/2014/main" id="{494EAB1B-4C42-7FBC-CAEB-424CAF788B57}"/>
              </a:ext>
            </a:extLst>
          </p:cNvPr>
          <p:cNvSpPr/>
          <p:nvPr/>
        </p:nvSpPr>
        <p:spPr>
          <a:xfrm>
            <a:off x="320038" y="8385193"/>
            <a:ext cx="6330593" cy="1138360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869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82424-65CD-BDD7-98B7-BD3457CEA976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A0B2E-B1E4-E84F-35A8-00C2FB1B1818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F7DA6-B1D0-D4DE-F5FA-93AB0A91D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8CA52-B803-35A0-3340-CE9BD87A6923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6ACFB-2A51-D5E2-EDB7-A1028EE2C319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6A8EE900-A695-B076-3B80-889F078069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A1ADAC-8FFB-6D65-91B9-DAFDDDA863FC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1D36E-E188-842D-0AD1-7AB603CF49AC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E7E1BE-8A22-056F-6C06-4E730A6BD7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75A51A-9B23-D58D-63DE-D28295AA1599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A7AD1-17CD-B2C7-1547-28684591E4F4}"/>
              </a:ext>
            </a:extLst>
          </p:cNvPr>
          <p:cNvSpPr txBox="1"/>
          <p:nvPr/>
        </p:nvSpPr>
        <p:spPr>
          <a:xfrm>
            <a:off x="1013042" y="76414"/>
            <a:ext cx="5691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structure and function of the skeleton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4966E207-55AC-4215-9C8B-9287EB346BF9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4DAAF-6CAA-F40F-DAB4-047CE9B49656}"/>
              </a:ext>
            </a:extLst>
          </p:cNvPr>
          <p:cNvSpPr txBox="1"/>
          <p:nvPr/>
        </p:nvSpPr>
        <p:spPr>
          <a:xfrm>
            <a:off x="2628216" y="1348231"/>
            <a:ext cx="1601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The axial skeleton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967622-5BE0-D7DD-3786-8546C4FA7D05}"/>
              </a:ext>
            </a:extLst>
          </p:cNvPr>
          <p:cNvSpPr txBox="1"/>
          <p:nvPr/>
        </p:nvSpPr>
        <p:spPr>
          <a:xfrm>
            <a:off x="167639" y="1868446"/>
            <a:ext cx="648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Name 3 main parts of the axial skeleton. Which main organ or organs do you think these bones help protect?   </a:t>
            </a:r>
          </a:p>
        </p:txBody>
      </p:sp>
      <p:sp>
        <p:nvSpPr>
          <p:cNvPr id="47" name="Rounded Rectangle 3">
            <a:extLst>
              <a:ext uri="{FF2B5EF4-FFF2-40B4-BE49-F238E27FC236}">
                <a16:creationId xmlns:a16="http://schemas.microsoft.com/office/drawing/2014/main" id="{155DE24A-F549-37E3-45F3-0E7B11FCFABA}"/>
              </a:ext>
            </a:extLst>
          </p:cNvPr>
          <p:cNvSpPr/>
          <p:nvPr/>
        </p:nvSpPr>
        <p:spPr>
          <a:xfrm>
            <a:off x="3558995" y="2451887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48" name="Rounded Rectangle 46">
            <a:extLst>
              <a:ext uri="{FF2B5EF4-FFF2-40B4-BE49-F238E27FC236}">
                <a16:creationId xmlns:a16="http://schemas.microsoft.com/office/drawing/2014/main" id="{BECA8DCF-F5A7-DAE7-817D-E35BB7EF5E38}"/>
              </a:ext>
            </a:extLst>
          </p:cNvPr>
          <p:cNvSpPr/>
          <p:nvPr/>
        </p:nvSpPr>
        <p:spPr>
          <a:xfrm>
            <a:off x="543264" y="2451887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072998-74BC-C673-BEF1-065F49D1AF2F}"/>
              </a:ext>
            </a:extLst>
          </p:cNvPr>
          <p:cNvSpPr txBox="1"/>
          <p:nvPr/>
        </p:nvSpPr>
        <p:spPr>
          <a:xfrm>
            <a:off x="1441068" y="2511007"/>
            <a:ext cx="973242" cy="2748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Arial Rounded MT" charset="0"/>
                <a:ea typeface="Arial Rounded MT" charset="0"/>
                <a:cs typeface="Arial Rounded MT" charset="0"/>
              </a:rPr>
              <a:t>Bone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F41253-AD09-947F-2FB7-6571EA46B206}"/>
              </a:ext>
            </a:extLst>
          </p:cNvPr>
          <p:cNvSpPr txBox="1"/>
          <p:nvPr/>
        </p:nvSpPr>
        <p:spPr>
          <a:xfrm>
            <a:off x="4533352" y="2508691"/>
            <a:ext cx="786825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Arial Rounded MT" charset="0"/>
                <a:ea typeface="Arial Rounded MT" charset="0"/>
                <a:cs typeface="Arial Rounded MT" charset="0"/>
              </a:rPr>
              <a:t>Organs</a:t>
            </a:r>
          </a:p>
        </p:txBody>
      </p:sp>
      <p:sp>
        <p:nvSpPr>
          <p:cNvPr id="51" name="Rounded Rectangle 43">
            <a:extLst>
              <a:ext uri="{FF2B5EF4-FFF2-40B4-BE49-F238E27FC236}">
                <a16:creationId xmlns:a16="http://schemas.microsoft.com/office/drawing/2014/main" id="{778159AB-C2D5-D699-7D04-790DC3AF3731}"/>
              </a:ext>
            </a:extLst>
          </p:cNvPr>
          <p:cNvSpPr/>
          <p:nvPr/>
        </p:nvSpPr>
        <p:spPr>
          <a:xfrm>
            <a:off x="3558995" y="30082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1556300D-3155-C8CF-660A-2DEEF008EE3C}"/>
              </a:ext>
            </a:extLst>
          </p:cNvPr>
          <p:cNvSpPr/>
          <p:nvPr/>
        </p:nvSpPr>
        <p:spPr>
          <a:xfrm>
            <a:off x="543264" y="35890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53" name="Rounded Rectangle 45">
            <a:extLst>
              <a:ext uri="{FF2B5EF4-FFF2-40B4-BE49-F238E27FC236}">
                <a16:creationId xmlns:a16="http://schemas.microsoft.com/office/drawing/2014/main" id="{E3499FA6-4BFE-D2CE-62F3-92B5C0358D3D}"/>
              </a:ext>
            </a:extLst>
          </p:cNvPr>
          <p:cNvSpPr/>
          <p:nvPr/>
        </p:nvSpPr>
        <p:spPr>
          <a:xfrm>
            <a:off x="543264" y="41698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54" name="Rounded Rectangle 47">
            <a:extLst>
              <a:ext uri="{FF2B5EF4-FFF2-40B4-BE49-F238E27FC236}">
                <a16:creationId xmlns:a16="http://schemas.microsoft.com/office/drawing/2014/main" id="{41266545-A4BA-8F84-A64D-A1C9A87C825B}"/>
              </a:ext>
            </a:extLst>
          </p:cNvPr>
          <p:cNvSpPr/>
          <p:nvPr/>
        </p:nvSpPr>
        <p:spPr>
          <a:xfrm>
            <a:off x="543264" y="30082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55" name="Rounded Rectangle 48">
            <a:extLst>
              <a:ext uri="{FF2B5EF4-FFF2-40B4-BE49-F238E27FC236}">
                <a16:creationId xmlns:a16="http://schemas.microsoft.com/office/drawing/2014/main" id="{E26BDD16-B12D-116D-75E1-CB48F8273466}"/>
              </a:ext>
            </a:extLst>
          </p:cNvPr>
          <p:cNvSpPr/>
          <p:nvPr/>
        </p:nvSpPr>
        <p:spPr>
          <a:xfrm>
            <a:off x="3558995" y="35890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56" name="Rounded Rectangle 49">
            <a:extLst>
              <a:ext uri="{FF2B5EF4-FFF2-40B4-BE49-F238E27FC236}">
                <a16:creationId xmlns:a16="http://schemas.microsoft.com/office/drawing/2014/main" id="{70F00005-C823-581A-55AD-119C38315BB3}"/>
              </a:ext>
            </a:extLst>
          </p:cNvPr>
          <p:cNvSpPr/>
          <p:nvPr/>
        </p:nvSpPr>
        <p:spPr>
          <a:xfrm>
            <a:off x="3558995" y="41698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57" name="Rounded Rectangle 51">
            <a:extLst>
              <a:ext uri="{FF2B5EF4-FFF2-40B4-BE49-F238E27FC236}">
                <a16:creationId xmlns:a16="http://schemas.microsoft.com/office/drawing/2014/main" id="{41CEC8EE-B6F5-6025-9D35-E5C135357830}"/>
              </a:ext>
            </a:extLst>
          </p:cNvPr>
          <p:cNvSpPr/>
          <p:nvPr/>
        </p:nvSpPr>
        <p:spPr>
          <a:xfrm>
            <a:off x="167639" y="4761618"/>
            <a:ext cx="6482991" cy="49323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2. Explain why you think these organs need protecting.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3. The rib cage is made with flexible bones. The skull is made of more rigid bone.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Explain why these different types of bones are suited to the organs they protect.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4. Challenge: </a:t>
            </a:r>
            <a:r>
              <a:rPr lang="en-GB" sz="1200" dirty="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Some bones are made of softer tissues called cartilage. Explain why the skeleton needs some parts to made from cartilage.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4988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95A8C3-3F96-24B7-1653-CEECEF745CDF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71130-39BB-AB2C-9A39-625A79CB9CFA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48D25-0A1E-87D4-3147-95777E686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005D15-621F-37ED-F10A-0C30FDEF1EBD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18E4C6-96B4-AEE4-01D2-A4C07D2DFE80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159A39E0-0186-AF0A-519D-3F67FB49BD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A33F37-4869-53B6-F31D-F2265B13060E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1550A-453C-45BB-9371-B021E8D9A634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D25F9F-28F5-19DE-AC7A-824DCB5F4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C43BE-7836-4EBE-F373-226EB0FA3DB0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CF9DA-A52F-4D16-CCAA-602CA3E8B592}"/>
              </a:ext>
            </a:extLst>
          </p:cNvPr>
          <p:cNvSpPr txBox="1"/>
          <p:nvPr/>
        </p:nvSpPr>
        <p:spPr>
          <a:xfrm>
            <a:off x="1013042" y="76414"/>
            <a:ext cx="569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structure and function of the skeleton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                       ANSWERS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F1654BCA-0E76-7EF4-D434-27C92B68D851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6AB1E-8FF8-502B-1BD6-B62C1780DAC8}"/>
              </a:ext>
            </a:extLst>
          </p:cNvPr>
          <p:cNvSpPr txBox="1"/>
          <p:nvPr/>
        </p:nvSpPr>
        <p:spPr>
          <a:xfrm>
            <a:off x="2838828" y="1343948"/>
            <a:ext cx="1180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The skeleton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00F121-6AD2-5B87-49FF-F736B44F1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25964"/>
              </p:ext>
            </p:extLst>
          </p:nvPr>
        </p:nvGraphicFramePr>
        <p:xfrm>
          <a:off x="167640" y="2033574"/>
          <a:ext cx="6419910" cy="5310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">
                  <a:extLst>
                    <a:ext uri="{9D8B030D-6E8A-4147-A177-3AD203B41FA5}">
                      <a16:colId xmlns:a16="http://schemas.microsoft.com/office/drawing/2014/main" val="922809973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3729597603"/>
                    </a:ext>
                  </a:extLst>
                </a:gridCol>
                <a:gridCol w="365790">
                  <a:extLst>
                    <a:ext uri="{9D8B030D-6E8A-4147-A177-3AD203B41FA5}">
                      <a16:colId xmlns:a16="http://schemas.microsoft.com/office/drawing/2014/main" val="306226698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184828492"/>
                    </a:ext>
                  </a:extLst>
                </a:gridCol>
              </a:tblGrid>
              <a:tr h="435306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Across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Down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20206"/>
                  </a:ext>
                </a:extLst>
              </a:tr>
              <a:tr h="680510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shinbone (5)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tibia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 little lie found in this leg bone (6)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fibula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568869"/>
                  </a:ext>
                </a:extLst>
              </a:tr>
              <a:tr h="838985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bone you chew with (8)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mandible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these bones protect the heart and 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lungs (4)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ribs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168004"/>
                  </a:ext>
                </a:extLst>
              </a:tr>
              <a:tr h="838985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this bone is the distance from the </a:t>
                      </a: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centre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to the edge of a circle (6)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radius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longest bone (5)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femur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186682"/>
                  </a:ext>
                </a:extLst>
              </a:tr>
              <a:tr h="838985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bone on which you hang a tie (8)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clavicle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these bones work together to bend the back (9)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vertebrae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161596"/>
                  </a:ext>
                </a:extLst>
              </a:tr>
              <a:tr h="838985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11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Luna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rearranged gives a forearm bone (4)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ulna</a:t>
                      </a:r>
                      <a:endParaRPr lang="en-GB" sz="1200" b="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9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 bone to protect your thoughts (7)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cranium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317986"/>
                  </a:ext>
                </a:extLst>
              </a:tr>
              <a:tr h="838985"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12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funny bone (7)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humerus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 hip bones contain the king of rock and roll (6)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pelvis</a:t>
                      </a:r>
                      <a:endParaRPr lang="en-GB" sz="1200" b="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7E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3845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67E257-F40C-310F-A719-4AED601A655D}"/>
              </a:ext>
            </a:extLst>
          </p:cNvPr>
          <p:cNvSpPr txBox="1"/>
          <p:nvPr/>
        </p:nvSpPr>
        <p:spPr>
          <a:xfrm>
            <a:off x="167640" y="7449064"/>
            <a:ext cx="6419910" cy="15769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List the four functions of the skeleton.</a:t>
            </a:r>
            <a:b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</a:br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1: ________________________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2: ________________________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3: ________________________</a:t>
            </a: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lvl="0"/>
            <a:r>
              <a:rPr lang="en-US" sz="1200" dirty="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4: ________________________</a:t>
            </a:r>
            <a:br>
              <a:rPr lang="en-US" sz="1600" dirty="0">
                <a:solidFill>
                  <a:srgbClr val="2FA2B4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</a:br>
            <a:endParaRPr lang="en-US" sz="16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n-US" sz="12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pPr marL="228600" indent="-228600">
              <a:buFont typeface="+mj-lt"/>
              <a:buAutoNum type="arabicPeriod"/>
            </a:pPr>
            <a:endParaRPr lang="en-US" sz="16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endParaRPr lang="en-GB" sz="1200" dirty="0">
              <a:solidFill>
                <a:srgbClr val="2FA2B4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5BD62-2EEA-4797-6CF8-5DB18E2E10C6}"/>
              </a:ext>
            </a:extLst>
          </p:cNvPr>
          <p:cNvSpPr txBox="1"/>
          <p:nvPr/>
        </p:nvSpPr>
        <p:spPr>
          <a:xfrm>
            <a:off x="381000" y="7799841"/>
            <a:ext cx="1470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Protection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Support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Movement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Blood production</a:t>
            </a: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59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D9B0E6-31BE-1D85-7C03-1FEBF8F12302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C2131-D939-D92B-56BB-6ECF05F8C29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FBC60-5811-819D-3526-8D7461E1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DDE7E-8655-4969-D768-E424DA5DDF94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KS3-16-03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5CCC2-26BE-6755-E957-A767175CB70C}"/>
              </a:ext>
            </a:extLst>
          </p:cNvPr>
          <p:cNvSpPr txBox="1"/>
          <p:nvPr/>
        </p:nvSpPr>
        <p:spPr>
          <a:xfrm>
            <a:off x="1013042" y="-12645"/>
            <a:ext cx="434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Explain why plants are important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Google Shape;88;p1" descr="Logo  Description automatically generated">
            <a:extLst>
              <a:ext uri="{FF2B5EF4-FFF2-40B4-BE49-F238E27FC236}">
                <a16:creationId xmlns:a16="http://schemas.microsoft.com/office/drawing/2014/main" id="{ACADD6AA-09B3-4B94-8DC6-DA40A5C3B9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77" y="22949"/>
            <a:ext cx="1330454" cy="587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D72F50-3D68-076B-6BC1-F647EB6DF615}"/>
              </a:ext>
            </a:extLst>
          </p:cNvPr>
          <p:cNvSpPr/>
          <p:nvPr/>
        </p:nvSpPr>
        <p:spPr>
          <a:xfrm>
            <a:off x="-1" y="9619898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CF461-F6C1-1ED1-3015-EC5AC5481029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32623A-0CA4-6D65-CD23-8A1AA0C2E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-213360"/>
            <a:ext cx="6858000" cy="1332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8E3541-A846-C283-6D66-53ECEA196E77}"/>
              </a:ext>
            </a:extLst>
          </p:cNvPr>
          <p:cNvSpPr txBox="1"/>
          <p:nvPr/>
        </p:nvSpPr>
        <p:spPr>
          <a:xfrm>
            <a:off x="4440396" y="649734"/>
            <a:ext cx="1305618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KS3-05-01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FFF509-4188-2774-802E-68C083A04335}"/>
              </a:ext>
            </a:extLst>
          </p:cNvPr>
          <p:cNvSpPr txBox="1"/>
          <p:nvPr/>
        </p:nvSpPr>
        <p:spPr>
          <a:xfrm>
            <a:off x="1013042" y="76414"/>
            <a:ext cx="569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Describe the structure and function of the skeleton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                                                                       ANSWERS                                    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ounded Rectangle 87">
            <a:extLst>
              <a:ext uri="{FF2B5EF4-FFF2-40B4-BE49-F238E27FC236}">
                <a16:creationId xmlns:a16="http://schemas.microsoft.com/office/drawing/2014/main" id="{C62A7640-DB06-09F0-37F6-C21356618EDB}"/>
              </a:ext>
            </a:extLst>
          </p:cNvPr>
          <p:cNvSpPr/>
          <p:nvPr/>
        </p:nvSpPr>
        <p:spPr>
          <a:xfrm>
            <a:off x="167640" y="1274129"/>
            <a:ext cx="6482991" cy="461665"/>
          </a:xfrm>
          <a:prstGeom prst="roundRect">
            <a:avLst>
              <a:gd name="adj" fmla="val 4891"/>
            </a:avLst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33CCCC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A5D24-7E39-A94F-8958-5392E03FC72C}"/>
              </a:ext>
            </a:extLst>
          </p:cNvPr>
          <p:cNvSpPr txBox="1"/>
          <p:nvPr/>
        </p:nvSpPr>
        <p:spPr>
          <a:xfrm>
            <a:off x="2628216" y="1348231"/>
            <a:ext cx="1601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  <a:sym typeface="Arial Rounded"/>
              </a:rPr>
              <a:t>The axial skeleton  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60A41-6180-E630-683A-6EC07A7D40B3}"/>
              </a:ext>
            </a:extLst>
          </p:cNvPr>
          <p:cNvSpPr txBox="1"/>
          <p:nvPr/>
        </p:nvSpPr>
        <p:spPr>
          <a:xfrm>
            <a:off x="167639" y="1868446"/>
            <a:ext cx="648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1. Name 3 main parts of the axial skeleton. Which main organ or organs do you think these bones help protect? 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AB97DE7D-931F-D7F5-AFB1-21EF7B0E4684}"/>
              </a:ext>
            </a:extLst>
          </p:cNvPr>
          <p:cNvSpPr/>
          <p:nvPr/>
        </p:nvSpPr>
        <p:spPr>
          <a:xfrm>
            <a:off x="3558995" y="2451887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17" name="Rounded Rectangle 46">
            <a:extLst>
              <a:ext uri="{FF2B5EF4-FFF2-40B4-BE49-F238E27FC236}">
                <a16:creationId xmlns:a16="http://schemas.microsoft.com/office/drawing/2014/main" id="{775DB880-3BEE-C010-2F9E-F6776CF8C7A9}"/>
              </a:ext>
            </a:extLst>
          </p:cNvPr>
          <p:cNvSpPr/>
          <p:nvPr/>
        </p:nvSpPr>
        <p:spPr>
          <a:xfrm>
            <a:off x="543264" y="2451887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8A48F3-70C4-7AED-B203-3313501F0F1E}"/>
              </a:ext>
            </a:extLst>
          </p:cNvPr>
          <p:cNvSpPr txBox="1"/>
          <p:nvPr/>
        </p:nvSpPr>
        <p:spPr>
          <a:xfrm>
            <a:off x="1441068" y="2511007"/>
            <a:ext cx="973242" cy="2748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Arial Rounded MT" charset="0"/>
                <a:ea typeface="Arial Rounded MT" charset="0"/>
                <a:cs typeface="Arial Rounded MT" charset="0"/>
              </a:rPr>
              <a:t>Bone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9A87CA-A6C0-D65F-4E5E-43529C8B6CB3}"/>
              </a:ext>
            </a:extLst>
          </p:cNvPr>
          <p:cNvSpPr txBox="1"/>
          <p:nvPr/>
        </p:nvSpPr>
        <p:spPr>
          <a:xfrm>
            <a:off x="4533352" y="2508691"/>
            <a:ext cx="786825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Arial Rounded MT" charset="0"/>
                <a:ea typeface="Arial Rounded MT" charset="0"/>
                <a:cs typeface="Arial Rounded MT" charset="0"/>
              </a:rPr>
              <a:t>Organs</a:t>
            </a:r>
          </a:p>
        </p:txBody>
      </p:sp>
      <p:sp>
        <p:nvSpPr>
          <p:cNvPr id="20" name="Rounded Rectangle 43">
            <a:extLst>
              <a:ext uri="{FF2B5EF4-FFF2-40B4-BE49-F238E27FC236}">
                <a16:creationId xmlns:a16="http://schemas.microsoft.com/office/drawing/2014/main" id="{830F3BA5-5FA0-6E8A-2C62-1B69F4A8D8F1}"/>
              </a:ext>
            </a:extLst>
          </p:cNvPr>
          <p:cNvSpPr/>
          <p:nvPr/>
        </p:nvSpPr>
        <p:spPr>
          <a:xfrm>
            <a:off x="3558995" y="30082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21" name="Rounded Rectangle 44">
            <a:extLst>
              <a:ext uri="{FF2B5EF4-FFF2-40B4-BE49-F238E27FC236}">
                <a16:creationId xmlns:a16="http://schemas.microsoft.com/office/drawing/2014/main" id="{52B6A33D-5277-0578-A9E0-50186ABB2348}"/>
              </a:ext>
            </a:extLst>
          </p:cNvPr>
          <p:cNvSpPr/>
          <p:nvPr/>
        </p:nvSpPr>
        <p:spPr>
          <a:xfrm>
            <a:off x="543264" y="35890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22" name="Rounded Rectangle 45">
            <a:extLst>
              <a:ext uri="{FF2B5EF4-FFF2-40B4-BE49-F238E27FC236}">
                <a16:creationId xmlns:a16="http://schemas.microsoft.com/office/drawing/2014/main" id="{B5A10DAB-8641-3F32-80BE-B4F330D3FA8A}"/>
              </a:ext>
            </a:extLst>
          </p:cNvPr>
          <p:cNvSpPr/>
          <p:nvPr/>
        </p:nvSpPr>
        <p:spPr>
          <a:xfrm>
            <a:off x="543264" y="41698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23" name="Rounded Rectangle 47">
            <a:extLst>
              <a:ext uri="{FF2B5EF4-FFF2-40B4-BE49-F238E27FC236}">
                <a16:creationId xmlns:a16="http://schemas.microsoft.com/office/drawing/2014/main" id="{1A881422-2982-373B-EAC1-10110AC4BE14}"/>
              </a:ext>
            </a:extLst>
          </p:cNvPr>
          <p:cNvSpPr/>
          <p:nvPr/>
        </p:nvSpPr>
        <p:spPr>
          <a:xfrm>
            <a:off x="543264" y="30082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24" name="Rounded Rectangle 48">
            <a:extLst>
              <a:ext uri="{FF2B5EF4-FFF2-40B4-BE49-F238E27FC236}">
                <a16:creationId xmlns:a16="http://schemas.microsoft.com/office/drawing/2014/main" id="{020FEA2C-4B84-4BAE-6B3A-2C1CE5001633}"/>
              </a:ext>
            </a:extLst>
          </p:cNvPr>
          <p:cNvSpPr/>
          <p:nvPr/>
        </p:nvSpPr>
        <p:spPr>
          <a:xfrm>
            <a:off x="3558995" y="3589029"/>
            <a:ext cx="2768850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25" name="Rounded Rectangle 49">
            <a:extLst>
              <a:ext uri="{FF2B5EF4-FFF2-40B4-BE49-F238E27FC236}">
                <a16:creationId xmlns:a16="http://schemas.microsoft.com/office/drawing/2014/main" id="{B2B6E477-E1DB-EC9B-548C-923D29509E0C}"/>
              </a:ext>
            </a:extLst>
          </p:cNvPr>
          <p:cNvSpPr/>
          <p:nvPr/>
        </p:nvSpPr>
        <p:spPr>
          <a:xfrm>
            <a:off x="3558995" y="4169829"/>
            <a:ext cx="3091424" cy="434566"/>
          </a:xfrm>
          <a:prstGeom prst="roundRect">
            <a:avLst/>
          </a:prstGeom>
          <a:noFill/>
          <a:ln w="28575">
            <a:solidFill>
              <a:srgbClr val="807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rgbClr val="002060"/>
              </a:solidFill>
            </a:endParaRP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4417A378-F68D-45F3-B188-09F38E020C64}"/>
              </a:ext>
            </a:extLst>
          </p:cNvPr>
          <p:cNvSpPr/>
          <p:nvPr/>
        </p:nvSpPr>
        <p:spPr>
          <a:xfrm>
            <a:off x="167639" y="4761618"/>
            <a:ext cx="6482991" cy="49323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2. Explain why you think these organs need protecting.</a:t>
            </a:r>
          </a:p>
          <a:p>
            <a:pPr lvl="0"/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3. The rib cage is made with flexible bones. The skull is made of more rigid bone.</a:t>
            </a:r>
          </a:p>
          <a:p>
            <a:pPr lvl="0"/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Explain why these different types of bones are suited to the organs they protect.</a:t>
            </a:r>
          </a:p>
          <a:p>
            <a:pPr lvl="0"/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/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____________________________________________________________________________________________________________________________________________________________________</a:t>
            </a:r>
          </a:p>
          <a:p>
            <a:pPr lvl="0"/>
            <a:endParaRPr lang="en-GB" sz="1200">
              <a:solidFill>
                <a:srgbClr val="002060"/>
              </a:solidFill>
              <a:latin typeface="Arial Rounded MT Bold" panose="020F0704030504030204" pitchFamily="34" charset="0"/>
              <a:ea typeface="Arial Rounded MT Bold" charset="0"/>
              <a:cs typeface="Arial Rounded MT Bold" charset="0"/>
            </a:endParaRPr>
          </a:p>
          <a:p>
            <a:r>
              <a:rPr lang="en-GB" sz="1200">
                <a:solidFill>
                  <a:srgbClr val="002060"/>
                </a:solidFill>
                <a:latin typeface="Arial Rounded MT Bold" panose="020F0704030504030204" pitchFamily="34" charset="0"/>
                <a:ea typeface="Arial Rounded MT Bold" charset="0"/>
                <a:cs typeface="Arial Rounded MT Bold" charset="0"/>
              </a:rPr>
              <a:t>4. Challenge: </a:t>
            </a:r>
            <a:r>
              <a:rPr lang="en-GB" sz="120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Some bones are made of softer tissues called cartilage. Explain why the skeleton needs some parts to made from cartilage.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solidFill>
                <a:srgbClr val="00206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B8F34B-9858-3C17-1C46-F4E283508BD6}"/>
              </a:ext>
            </a:extLst>
          </p:cNvPr>
          <p:cNvSpPr txBox="1"/>
          <p:nvPr/>
        </p:nvSpPr>
        <p:spPr>
          <a:xfrm>
            <a:off x="688198" y="3113814"/>
            <a:ext cx="19400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Skull or cranium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Vertebrae or backbone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Rib cage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D34875-2CB7-3B6C-F612-A37BF7D62F03}"/>
              </a:ext>
            </a:extLst>
          </p:cNvPr>
          <p:cNvSpPr txBox="1"/>
          <p:nvPr/>
        </p:nvSpPr>
        <p:spPr>
          <a:xfrm>
            <a:off x="3613046" y="3108320"/>
            <a:ext cx="30914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Brain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Spinal column </a:t>
            </a: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Heart, lungs, kidneys, spleen, stomach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613E1-67D3-41D9-FEC6-EEF0FE6E4386}"/>
              </a:ext>
            </a:extLst>
          </p:cNvPr>
          <p:cNvSpPr txBox="1"/>
          <p:nvPr/>
        </p:nvSpPr>
        <p:spPr>
          <a:xfrm>
            <a:off x="167744" y="4953000"/>
            <a:ext cx="6482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he brain, spinal column, heart, lungs, </a:t>
            </a:r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stomach and other organs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 need protection because they are vital for maintaining life-sustaining functions. Shielding them from external trauma ensures their proper functioning and reduces the risk of severe damage or dysfunction that could have potentially life-threatening consequences.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349ABF-AD2F-E02C-BA73-2ECF57D38650}"/>
              </a:ext>
            </a:extLst>
          </p:cNvPr>
          <p:cNvSpPr txBox="1"/>
          <p:nvPr/>
        </p:nvSpPr>
        <p:spPr>
          <a:xfrm>
            <a:off x="167639" y="6594074"/>
            <a:ext cx="6482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he rib cage's flexibility allows for the expansion and movement required for efficient breathing, while the skull's rigidity provides optimal protection for the brain against potential trauma and injury. 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65EF67-4B88-A36B-8CBE-86882B0193BB}"/>
              </a:ext>
            </a:extLst>
          </p:cNvPr>
          <p:cNvSpPr txBox="1"/>
          <p:nvPr/>
        </p:nvSpPr>
        <p:spPr>
          <a:xfrm>
            <a:off x="167426" y="8218476"/>
            <a:ext cx="6482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FF0000"/>
                </a:solidFill>
                <a:effectLst/>
                <a:latin typeface="Arial Rounded MT Bold" panose="020F0704030504030204" pitchFamily="34" charset="0"/>
              </a:rPr>
              <a:t>Cartilage is a softer and more flexible tissue compared to bone. It allows for smooth joint movement and acts as a cushion between bones, reducing friction and impact during movement. This flexibility is especially crucial in areas such as the joints, where it allows for a wide range of motion and helps absorb shocks, protecting the bones from damage.</a:t>
            </a:r>
            <a:endParaRPr lang="en-GB" sz="1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0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4029</TotalTime>
  <Words>936</Words>
  <Application>Microsoft Office PowerPoint</Application>
  <PresentationFormat>A4 Paper (210x297 mm)</PresentationFormat>
  <Paragraphs>185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1</cp:revision>
  <dcterms:created xsi:type="dcterms:W3CDTF">2023-06-09T15:26:08Z</dcterms:created>
  <dcterms:modified xsi:type="dcterms:W3CDTF">2023-06-12T10:35:44Z</dcterms:modified>
</cp:coreProperties>
</file>