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7E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8C11B9-83DE-491C-9353-F1AE5617E55F}" v="9" dt="2023-08-08T08:44:42.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125" d="100"/>
          <a:sy n="125" d="100"/>
        </p:scale>
        <p:origin x="1080" y="7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Lane" userId="6cfbb8fb068cc2f0" providerId="LiveId" clId="{A28C11B9-83DE-491C-9353-F1AE5617E55F}"/>
    <pc:docChg chg="undo custSel addSld modSld">
      <pc:chgData name="Lydia Lane" userId="6cfbb8fb068cc2f0" providerId="LiveId" clId="{A28C11B9-83DE-491C-9353-F1AE5617E55F}" dt="2023-08-08T08:45:09.040" v="145" actId="207"/>
      <pc:docMkLst>
        <pc:docMk/>
      </pc:docMkLst>
      <pc:sldChg chg="addSp delSp modSp mod">
        <pc:chgData name="Lydia Lane" userId="6cfbb8fb068cc2f0" providerId="LiveId" clId="{A28C11B9-83DE-491C-9353-F1AE5617E55F}" dt="2023-08-08T08:43:15.620" v="121" actId="208"/>
        <pc:sldMkLst>
          <pc:docMk/>
          <pc:sldMk cId="1806815554" sldId="256"/>
        </pc:sldMkLst>
        <pc:spChg chg="add del mod">
          <ac:chgData name="Lydia Lane" userId="6cfbb8fb068cc2f0" providerId="LiveId" clId="{A28C11B9-83DE-491C-9353-F1AE5617E55F}" dt="2023-08-08T08:41:23.962" v="78" actId="478"/>
          <ac:spMkLst>
            <pc:docMk/>
            <pc:sldMk cId="1806815554" sldId="256"/>
            <ac:spMk id="2" creationId="{309B9CDA-37F2-C26A-03F0-E5D52D0A00E6}"/>
          </ac:spMkLst>
        </pc:spChg>
        <pc:spChg chg="add mod">
          <ac:chgData name="Lydia Lane" userId="6cfbb8fb068cc2f0" providerId="LiveId" clId="{A28C11B9-83DE-491C-9353-F1AE5617E55F}" dt="2023-08-08T08:42:10.991" v="112" actId="208"/>
          <ac:spMkLst>
            <pc:docMk/>
            <pc:sldMk cId="1806815554" sldId="256"/>
            <ac:spMk id="3" creationId="{DA59453F-2122-9FF9-D097-1DDA72895EA3}"/>
          </ac:spMkLst>
        </pc:spChg>
        <pc:spChg chg="mod">
          <ac:chgData name="Lydia Lane" userId="6cfbb8fb068cc2f0" providerId="LiveId" clId="{A28C11B9-83DE-491C-9353-F1AE5617E55F}" dt="2023-08-08T08:41:53.300" v="108" actId="1076"/>
          <ac:spMkLst>
            <pc:docMk/>
            <pc:sldMk cId="1806815554" sldId="256"/>
            <ac:spMk id="4" creationId="{D3FA760D-F49E-78E1-5BCA-554F1A25E169}"/>
          </ac:spMkLst>
        </pc:spChg>
        <pc:spChg chg="mod">
          <ac:chgData name="Lydia Lane" userId="6cfbb8fb068cc2f0" providerId="LiveId" clId="{A28C11B9-83DE-491C-9353-F1AE5617E55F}" dt="2023-08-08T08:41:53.300" v="108" actId="1076"/>
          <ac:spMkLst>
            <pc:docMk/>
            <pc:sldMk cId="1806815554" sldId="256"/>
            <ac:spMk id="5" creationId="{84E49E16-73AE-73E1-D995-6E9306E8FF6E}"/>
          </ac:spMkLst>
        </pc:spChg>
        <pc:spChg chg="mod">
          <ac:chgData name="Lydia Lane" userId="6cfbb8fb068cc2f0" providerId="LiveId" clId="{A28C11B9-83DE-491C-9353-F1AE5617E55F}" dt="2023-08-08T08:40:51.875" v="69" actId="20577"/>
          <ac:spMkLst>
            <pc:docMk/>
            <pc:sldMk cId="1806815554" sldId="256"/>
            <ac:spMk id="7" creationId="{A699A2E2-121B-92A5-F10F-869BBED5F16B}"/>
          </ac:spMkLst>
        </pc:spChg>
        <pc:spChg chg="mod">
          <ac:chgData name="Lydia Lane" userId="6cfbb8fb068cc2f0" providerId="LiveId" clId="{A28C11B9-83DE-491C-9353-F1AE5617E55F}" dt="2023-08-08T08:41:00.801" v="74" actId="20577"/>
          <ac:spMkLst>
            <pc:docMk/>
            <pc:sldMk cId="1806815554" sldId="256"/>
            <ac:spMk id="8" creationId="{71427613-AAA7-F84E-DD23-843EA47E92E4}"/>
          </ac:spMkLst>
        </pc:spChg>
        <pc:spChg chg="add mod">
          <ac:chgData name="Lydia Lane" userId="6cfbb8fb068cc2f0" providerId="LiveId" clId="{A28C11B9-83DE-491C-9353-F1AE5617E55F}" dt="2023-08-08T08:43:15.620" v="121" actId="208"/>
          <ac:spMkLst>
            <pc:docMk/>
            <pc:sldMk cId="1806815554" sldId="256"/>
            <ac:spMk id="9" creationId="{02969ECB-0CA0-38A0-D993-B56508CF3009}"/>
          </ac:spMkLst>
        </pc:spChg>
        <pc:spChg chg="add mod">
          <ac:chgData name="Lydia Lane" userId="6cfbb8fb068cc2f0" providerId="LiveId" clId="{A28C11B9-83DE-491C-9353-F1AE5617E55F}" dt="2023-08-08T08:41:55.659" v="109" actId="207"/>
          <ac:spMkLst>
            <pc:docMk/>
            <pc:sldMk cId="1806815554" sldId="256"/>
            <ac:spMk id="11" creationId="{3A029387-5C7A-DE9C-EF74-2FF2DC83AE44}"/>
          </ac:spMkLst>
        </pc:spChg>
        <pc:spChg chg="add mod">
          <ac:chgData name="Lydia Lane" userId="6cfbb8fb068cc2f0" providerId="LiveId" clId="{A28C11B9-83DE-491C-9353-F1AE5617E55F}" dt="2023-08-08T08:41:30.867" v="80" actId="207"/>
          <ac:spMkLst>
            <pc:docMk/>
            <pc:sldMk cId="1806815554" sldId="256"/>
            <ac:spMk id="14" creationId="{D5C3D477-5152-D71A-9C51-788C23BAA109}"/>
          </ac:spMkLst>
        </pc:spChg>
        <pc:graphicFrameChg chg="add mod modGraphic">
          <ac:chgData name="Lydia Lane" userId="6cfbb8fb068cc2f0" providerId="LiveId" clId="{A28C11B9-83DE-491C-9353-F1AE5617E55F}" dt="2023-08-08T08:43:06.260" v="120" actId="572"/>
          <ac:graphicFrameMkLst>
            <pc:docMk/>
            <pc:sldMk cId="1806815554" sldId="256"/>
            <ac:graphicFrameMk id="10" creationId="{85BCD7EB-3FCF-70FA-8497-5372138076F2}"/>
          </ac:graphicFrameMkLst>
        </pc:graphicFrameChg>
        <pc:picChg chg="add mod">
          <ac:chgData name="Lydia Lane" userId="6cfbb8fb068cc2f0" providerId="LiveId" clId="{A28C11B9-83DE-491C-9353-F1AE5617E55F}" dt="2023-08-08T08:42:39.739" v="115" actId="692"/>
          <ac:picMkLst>
            <pc:docMk/>
            <pc:sldMk cId="1806815554" sldId="256"/>
            <ac:picMk id="12" creationId="{83A9CB99-6574-80B0-2393-8AA2BD4F0613}"/>
          </ac:picMkLst>
        </pc:picChg>
        <pc:picChg chg="add mod">
          <ac:chgData name="Lydia Lane" userId="6cfbb8fb068cc2f0" providerId="LiveId" clId="{A28C11B9-83DE-491C-9353-F1AE5617E55F}" dt="2023-08-08T08:42:26.667" v="113" actId="692"/>
          <ac:picMkLst>
            <pc:docMk/>
            <pc:sldMk cId="1806815554" sldId="256"/>
            <ac:picMk id="13" creationId="{DF8E3071-7C47-571F-1453-4966CD523655}"/>
          </ac:picMkLst>
        </pc:picChg>
      </pc:sldChg>
      <pc:sldChg chg="addSp modSp add mod">
        <pc:chgData name="Lydia Lane" userId="6cfbb8fb068cc2f0" providerId="LiveId" clId="{A28C11B9-83DE-491C-9353-F1AE5617E55F}" dt="2023-08-08T08:44:28.799" v="138"/>
        <pc:sldMkLst>
          <pc:docMk/>
          <pc:sldMk cId="1479921089" sldId="257"/>
        </pc:sldMkLst>
        <pc:spChg chg="add mod">
          <ac:chgData name="Lydia Lane" userId="6cfbb8fb068cc2f0" providerId="LiveId" clId="{A28C11B9-83DE-491C-9353-F1AE5617E55F}" dt="2023-08-08T08:44:09.047" v="132" actId="1076"/>
          <ac:spMkLst>
            <pc:docMk/>
            <pc:sldMk cId="1479921089" sldId="257"/>
            <ac:spMk id="2" creationId="{CF519DC8-A0F0-6687-8A77-B8CFE6D000C8}"/>
          </ac:spMkLst>
        </pc:spChg>
        <pc:spChg chg="add mod">
          <ac:chgData name="Lydia Lane" userId="6cfbb8fb068cc2f0" providerId="LiveId" clId="{A28C11B9-83DE-491C-9353-F1AE5617E55F}" dt="2023-08-08T08:44:20.559" v="135" actId="207"/>
          <ac:spMkLst>
            <pc:docMk/>
            <pc:sldMk cId="1479921089" sldId="257"/>
            <ac:spMk id="3" creationId="{EE403C9C-2465-97ED-F3DC-B44726CA9098}"/>
          </ac:spMkLst>
        </pc:spChg>
        <pc:spChg chg="add mod">
          <ac:chgData name="Lydia Lane" userId="6cfbb8fb068cc2f0" providerId="LiveId" clId="{A28C11B9-83DE-491C-9353-F1AE5617E55F}" dt="2023-08-08T08:44:16.088" v="134" actId="207"/>
          <ac:spMkLst>
            <pc:docMk/>
            <pc:sldMk cId="1479921089" sldId="257"/>
            <ac:spMk id="10" creationId="{79B530EA-FE8B-D484-91D7-CA0234DDB1D5}"/>
          </ac:spMkLst>
        </pc:spChg>
        <pc:graphicFrameChg chg="add mod modGraphic">
          <ac:chgData name="Lydia Lane" userId="6cfbb8fb068cc2f0" providerId="LiveId" clId="{A28C11B9-83DE-491C-9353-F1AE5617E55F}" dt="2023-08-08T08:44:28.799" v="138"/>
          <ac:graphicFrameMkLst>
            <pc:docMk/>
            <pc:sldMk cId="1479921089" sldId="257"/>
            <ac:graphicFrameMk id="9" creationId="{1C512153-7517-3D5C-AC42-0D4F600B4A0C}"/>
          </ac:graphicFrameMkLst>
        </pc:graphicFrameChg>
      </pc:sldChg>
      <pc:sldChg chg="addSp modSp add mod">
        <pc:chgData name="Lydia Lane" userId="6cfbb8fb068cc2f0" providerId="LiveId" clId="{A28C11B9-83DE-491C-9353-F1AE5617E55F}" dt="2023-08-08T08:45:09.040" v="145" actId="207"/>
        <pc:sldMkLst>
          <pc:docMk/>
          <pc:sldMk cId="43330538" sldId="258"/>
        </pc:sldMkLst>
        <pc:spChg chg="add mod">
          <ac:chgData name="Lydia Lane" userId="6cfbb8fb068cc2f0" providerId="LiveId" clId="{A28C11B9-83DE-491C-9353-F1AE5617E55F}" dt="2023-08-08T08:44:59.036" v="143" actId="207"/>
          <ac:spMkLst>
            <pc:docMk/>
            <pc:sldMk cId="43330538" sldId="258"/>
            <ac:spMk id="2" creationId="{176C9948-18CF-F67E-7F91-CB80CD5039DA}"/>
          </ac:spMkLst>
        </pc:spChg>
        <pc:spChg chg="add mod">
          <ac:chgData name="Lydia Lane" userId="6cfbb8fb068cc2f0" providerId="LiveId" clId="{A28C11B9-83DE-491C-9353-F1AE5617E55F}" dt="2023-08-08T08:45:09.040" v="145" actId="207"/>
          <ac:spMkLst>
            <pc:docMk/>
            <pc:sldMk cId="43330538" sldId="258"/>
            <ac:spMk id="3" creationId="{9E53552D-D9EA-7716-44B7-7853E963C97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AF6DECB-8B0D-42B2-856D-8B66113C5F46}"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84540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AF6DECB-8B0D-42B2-856D-8B66113C5F46}"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1566356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AF6DECB-8B0D-42B2-856D-8B66113C5F46}"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316970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AF6DECB-8B0D-42B2-856D-8B66113C5F46}"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177495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AF6DECB-8B0D-42B2-856D-8B66113C5F46}"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252851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AF6DECB-8B0D-42B2-856D-8B66113C5F46}" type="datetimeFigureOut">
              <a:rPr lang="en-GB" smtClean="0"/>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204085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AF6DECB-8B0D-42B2-856D-8B66113C5F46}" type="datetimeFigureOut">
              <a:rPr lang="en-GB" smtClean="0"/>
              <a:t>07/09/2023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36823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AF6DECB-8B0D-42B2-856D-8B66113C5F46}" type="datetimeFigureOut">
              <a:rPr lang="en-GB" smtClean="0"/>
              <a:t>07/09/2023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3303232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F6DECB-8B0D-42B2-856D-8B66113C5F46}" type="datetimeFigureOut">
              <a:rPr lang="en-GB" smtClean="0"/>
              <a:t>07/09/2023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2412295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FAF6DECB-8B0D-42B2-856D-8B66113C5F46}" type="datetimeFigureOut">
              <a:rPr lang="en-GB" smtClean="0"/>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31073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FAF6DECB-8B0D-42B2-856D-8B66113C5F46}" type="datetimeFigureOut">
              <a:rPr lang="en-GB" smtClean="0"/>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213496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AF6DECB-8B0D-42B2-856D-8B66113C5F46}" type="datetimeFigureOut">
              <a:rPr lang="en-GB" smtClean="0"/>
              <a:t>07/09/2023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E82A2C6-571E-4FC5-85AE-5728F8A47954}" type="slidenum">
              <a:rPr lang="en-GB" smtClean="0"/>
              <a:t>‹#›</a:t>
            </a:fld>
            <a:endParaRPr lang="en-GB"/>
          </a:p>
        </p:txBody>
      </p:sp>
    </p:spTree>
    <p:extLst>
      <p:ext uri="{BB962C8B-B14F-4D97-AF65-F5344CB8AC3E}">
        <p14:creationId xmlns:p14="http://schemas.microsoft.com/office/powerpoint/2010/main" val="3173469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A760D-F49E-78E1-5BCA-554F1A25E169}"/>
              </a:ext>
            </a:extLst>
          </p:cNvPr>
          <p:cNvSpPr/>
          <p:nvPr/>
        </p:nvSpPr>
        <p:spPr>
          <a:xfrm>
            <a:off x="-2" y="9670108"/>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4E49E16-73AE-73E1-D995-6E9306E8FF6E}"/>
              </a:ext>
            </a:extLst>
          </p:cNvPr>
          <p:cNvSpPr txBox="1"/>
          <p:nvPr/>
        </p:nvSpPr>
        <p:spPr>
          <a:xfrm>
            <a:off x="3761870" y="973960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6" name="Picture 5">
            <a:extLst>
              <a:ext uri="{FF2B5EF4-FFF2-40B4-BE49-F238E27FC236}">
                <a16:creationId xmlns:a16="http://schemas.microsoft.com/office/drawing/2014/main" id="{9F1523E6-440C-79F7-A405-93E70821667F}"/>
              </a:ext>
            </a:extLst>
          </p:cNvPr>
          <p:cNvPicPr>
            <a:picLocks noChangeAspect="1"/>
          </p:cNvPicPr>
          <p:nvPr/>
        </p:nvPicPr>
        <p:blipFill rotWithShape="1">
          <a:blip r:embed="rId2"/>
          <a:srcRect l="3114" t="13379" r="3460" b="3635"/>
          <a:stretch/>
        </p:blipFill>
        <p:spPr>
          <a:xfrm>
            <a:off x="0" y="0"/>
            <a:ext cx="6858000" cy="1332562"/>
          </a:xfrm>
          <a:prstGeom prst="rect">
            <a:avLst/>
          </a:prstGeom>
        </p:spPr>
      </p:pic>
      <p:sp>
        <p:nvSpPr>
          <p:cNvPr id="7" name="TextBox 6">
            <a:extLst>
              <a:ext uri="{FF2B5EF4-FFF2-40B4-BE49-F238E27FC236}">
                <a16:creationId xmlns:a16="http://schemas.microsoft.com/office/drawing/2014/main" id="{A699A2E2-121B-92A5-F10F-869BBED5F16B}"/>
              </a:ext>
            </a:extLst>
          </p:cNvPr>
          <p:cNvSpPr txBox="1"/>
          <p:nvPr/>
        </p:nvSpPr>
        <p:spPr>
          <a:xfrm>
            <a:off x="1020902" y="221289"/>
            <a:ext cx="5683567" cy="276999"/>
          </a:xfrm>
          <a:prstGeom prst="rect">
            <a:avLst/>
          </a:prstGeom>
          <a:noFill/>
        </p:spPr>
        <p:txBody>
          <a:bodyPr wrap="square" rtlCol="0">
            <a:spAutoFit/>
          </a:bodyPr>
          <a:lstStyle/>
          <a:p>
            <a:r>
              <a:rPr lang="en-GB" sz="1200" dirty="0">
                <a:solidFill>
                  <a:schemeClr val="bg1">
                    <a:lumMod val="95000"/>
                  </a:schemeClr>
                </a:solidFill>
                <a:latin typeface="Arial Rounded MT Bold" panose="020F0704030504030204" pitchFamily="34" charset="0"/>
              </a:rPr>
              <a:t>Mission Assignment: Describe the properties of composites  </a:t>
            </a:r>
            <a:r>
              <a:rPr lang="en-GB" sz="1200" b="0" i="0" dirty="0">
                <a:solidFill>
                  <a:schemeClr val="bg1">
                    <a:lumMod val="95000"/>
                  </a:schemeClr>
                </a:solidFill>
                <a:effectLst/>
                <a:latin typeface="Arial Rounded MT Bold" panose="020F0704030504030204" pitchFamily="34" charset="0"/>
              </a:rPr>
              <a:t> </a:t>
            </a:r>
            <a:r>
              <a:rPr lang="en-GB" sz="1200" dirty="0">
                <a:solidFill>
                  <a:schemeClr val="bg1">
                    <a:lumMod val="95000"/>
                  </a:schemeClr>
                </a:solidFill>
                <a:latin typeface="Arial Rounded MT Bold" panose="020F0704030504030204" pitchFamily="34" charset="0"/>
              </a:rPr>
              <a:t> </a:t>
            </a:r>
          </a:p>
        </p:txBody>
      </p:sp>
      <p:sp>
        <p:nvSpPr>
          <p:cNvPr id="8" name="TextBox 7">
            <a:extLst>
              <a:ext uri="{FF2B5EF4-FFF2-40B4-BE49-F238E27FC236}">
                <a16:creationId xmlns:a16="http://schemas.microsoft.com/office/drawing/2014/main" id="{71427613-AAA7-F84E-DD23-843EA47E92E4}"/>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KS3-17-05</a:t>
            </a:r>
          </a:p>
        </p:txBody>
      </p:sp>
      <p:sp>
        <p:nvSpPr>
          <p:cNvPr id="3" name="Rectangle 11">
            <a:extLst>
              <a:ext uri="{FF2B5EF4-FFF2-40B4-BE49-F238E27FC236}">
                <a16:creationId xmlns:a16="http://schemas.microsoft.com/office/drawing/2014/main" id="{DA59453F-2122-9FF9-D097-1DDA72895EA3}"/>
              </a:ext>
            </a:extLst>
          </p:cNvPr>
          <p:cNvSpPr>
            <a:spLocks noChangeArrowheads="1"/>
          </p:cNvSpPr>
          <p:nvPr/>
        </p:nvSpPr>
        <p:spPr bwMode="auto">
          <a:xfrm>
            <a:off x="170996" y="2122004"/>
            <a:ext cx="6533472" cy="3670637"/>
          </a:xfrm>
          <a:prstGeom prst="roundRect">
            <a:avLst>
              <a:gd name="adj" fmla="val 4408"/>
            </a:avLst>
          </a:prstGeom>
          <a:noFill/>
          <a:ln w="2857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en-US" sz="1200" dirty="0">
                <a:solidFill>
                  <a:srgbClr val="002060"/>
                </a:solidFill>
                <a:latin typeface="Arial Rounded MT Bold" panose="020F0704030504030204" pitchFamily="34" charset="0"/>
              </a:rPr>
              <a:t>Method</a:t>
            </a:r>
          </a:p>
          <a:p>
            <a:pPr marL="342900" lvl="0" indent="-342900" eaLnBrk="0" fontAlgn="base" hangingPunct="0">
              <a:spcBef>
                <a:spcPct val="0"/>
              </a:spcBef>
              <a:spcAft>
                <a:spcPct val="0"/>
              </a:spcAft>
              <a:buFont typeface="+mj-lt"/>
              <a:buAutoNum type="arabicPeriod"/>
            </a:pPr>
            <a:r>
              <a:rPr lang="en-GB" sz="1200" dirty="0">
                <a:solidFill>
                  <a:srgbClr val="002060"/>
                </a:solidFill>
                <a:latin typeface="Arial Rounded MT Bold" panose="020F0704030504030204" pitchFamily="34" charset="0"/>
              </a:rPr>
              <a:t>Prepare the plaster as per the manufacturers </a:t>
            </a:r>
            <a:br>
              <a:rPr lang="en-GB" sz="1200" dirty="0">
                <a:solidFill>
                  <a:srgbClr val="002060"/>
                </a:solidFill>
                <a:latin typeface="Arial Rounded MT Bold" panose="020F0704030504030204" pitchFamily="34" charset="0"/>
              </a:rPr>
            </a:br>
            <a:r>
              <a:rPr lang="en-GB" sz="1200" dirty="0">
                <a:solidFill>
                  <a:srgbClr val="002060"/>
                </a:solidFill>
                <a:latin typeface="Arial Rounded MT Bold" panose="020F0704030504030204" pitchFamily="34" charset="0"/>
              </a:rPr>
              <a:t>instructions. The plaster will likely set quickly so the </a:t>
            </a:r>
            <a:br>
              <a:rPr lang="en-GB" sz="1200" dirty="0">
                <a:solidFill>
                  <a:srgbClr val="002060"/>
                </a:solidFill>
                <a:latin typeface="Arial Rounded MT Bold" panose="020F0704030504030204" pitchFamily="34" charset="0"/>
              </a:rPr>
            </a:br>
            <a:r>
              <a:rPr lang="en-GB" sz="1200" dirty="0">
                <a:solidFill>
                  <a:srgbClr val="002060"/>
                </a:solidFill>
                <a:latin typeface="Arial Rounded MT Bold" panose="020F0704030504030204" pitchFamily="34" charset="0"/>
              </a:rPr>
              <a:t>next steps must be done quickly.</a:t>
            </a:r>
          </a:p>
          <a:p>
            <a:pPr marL="342900" lvl="0" indent="-342900" eaLnBrk="0" fontAlgn="base" hangingPunct="0">
              <a:spcBef>
                <a:spcPct val="0"/>
              </a:spcBef>
              <a:spcAft>
                <a:spcPct val="0"/>
              </a:spcAft>
              <a:buFont typeface="+mj-lt"/>
              <a:buAutoNum type="arabicPeriod"/>
            </a:pPr>
            <a:r>
              <a:rPr lang="en-GB" sz="1200" dirty="0">
                <a:solidFill>
                  <a:srgbClr val="002060"/>
                </a:solidFill>
                <a:latin typeface="Arial Rounded MT Bold" panose="020F0704030504030204" pitchFamily="34" charset="0"/>
              </a:rPr>
              <a:t>In the ice stick tray or mould, pour a shallow layer of </a:t>
            </a:r>
            <a:br>
              <a:rPr lang="en-GB" sz="1200" dirty="0">
                <a:solidFill>
                  <a:srgbClr val="002060"/>
                </a:solidFill>
                <a:latin typeface="Arial Rounded MT Bold" panose="020F0704030504030204" pitchFamily="34" charset="0"/>
              </a:rPr>
            </a:br>
            <a:r>
              <a:rPr lang="en-GB" sz="1200" dirty="0">
                <a:solidFill>
                  <a:srgbClr val="002060"/>
                </a:solidFill>
                <a:latin typeface="Arial Rounded MT Bold" panose="020F0704030504030204" pitchFamily="34" charset="0"/>
              </a:rPr>
              <a:t>the plaster. Then gently lay the material samples on </a:t>
            </a:r>
            <a:br>
              <a:rPr lang="en-GB" sz="1200" dirty="0">
                <a:solidFill>
                  <a:srgbClr val="002060"/>
                </a:solidFill>
                <a:latin typeface="Arial Rounded MT Bold" panose="020F0704030504030204" pitchFamily="34" charset="0"/>
              </a:rPr>
            </a:br>
            <a:r>
              <a:rPr lang="en-GB" sz="1200" dirty="0">
                <a:solidFill>
                  <a:srgbClr val="002060"/>
                </a:solidFill>
                <a:latin typeface="Arial Rounded MT Bold" panose="020F0704030504030204" pitchFamily="34" charset="0"/>
              </a:rPr>
              <a:t>top of the layer of plaster. </a:t>
            </a:r>
          </a:p>
          <a:p>
            <a:pPr marL="342900" lvl="0" indent="-342900" eaLnBrk="0" fontAlgn="base" hangingPunct="0">
              <a:spcBef>
                <a:spcPct val="0"/>
              </a:spcBef>
              <a:spcAft>
                <a:spcPct val="0"/>
              </a:spcAft>
              <a:buFont typeface="+mj-lt"/>
              <a:buAutoNum type="arabicPeriod"/>
            </a:pPr>
            <a: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Pour the remaining plaster on top of the material </a:t>
            </a:r>
            <a:b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br>
            <a: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samples, so that the material sample are roughly in </a:t>
            </a:r>
            <a:b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br>
            <a: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the centre of the plaster, leave this to set.</a:t>
            </a:r>
          </a:p>
          <a:p>
            <a:pPr marL="342900" lvl="0" indent="-342900" eaLnBrk="0" fontAlgn="base" hangingPunct="0">
              <a:spcBef>
                <a:spcPct val="0"/>
              </a:spcBef>
              <a:spcAft>
                <a:spcPct val="0"/>
              </a:spcAft>
              <a:buFont typeface="+mj-lt"/>
              <a:buAutoNum type="arabicPeriod"/>
            </a:pPr>
            <a: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You should make multiple samples of your </a:t>
            </a:r>
            <a:b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br>
            <a: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composite materials to allow you multiple trials.</a:t>
            </a:r>
          </a:p>
          <a:p>
            <a:pPr marL="342900" lvl="0" indent="-342900" eaLnBrk="0" fontAlgn="base" hangingPunct="0">
              <a:spcBef>
                <a:spcPct val="0"/>
              </a:spcBef>
              <a:spcAft>
                <a:spcPct val="0"/>
              </a:spcAft>
              <a:buFont typeface="+mj-lt"/>
              <a:buAutoNum type="arabicPeriod"/>
            </a:pPr>
            <a: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Once the plaster is set remove it from the mould and clamp the ends in two clamp stands. Tie a loop of string around the plaster and tie another loop in the other end of the string.</a:t>
            </a:r>
          </a:p>
          <a:p>
            <a:pPr marL="342900" lvl="0" indent="-342900" eaLnBrk="0" fontAlgn="base" hangingPunct="0">
              <a:spcBef>
                <a:spcPct val="0"/>
              </a:spcBef>
              <a:spcAft>
                <a:spcPct val="0"/>
              </a:spcAft>
              <a:buFont typeface="+mj-lt"/>
              <a:buAutoNum type="arabicPeriod"/>
            </a:pPr>
            <a: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Hang masses of increasing size from the string until the plaster breaks. Record the force at which the plaster breaks and any other relevant observations </a:t>
            </a:r>
            <a:b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br>
            <a: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e.g.  Breaks suddenly, two halves stick together etc.</a:t>
            </a:r>
          </a:p>
          <a:p>
            <a:pPr lvl="0" eaLnBrk="0" fontAlgn="base" hangingPunct="0">
              <a:spcBef>
                <a:spcPct val="0"/>
              </a:spcBef>
              <a:spcAft>
                <a:spcPct val="0"/>
              </a:spcAft>
            </a:pPr>
            <a: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NB: 100g ≈ 1N</a:t>
            </a:r>
          </a:p>
        </p:txBody>
      </p:sp>
      <p:sp>
        <p:nvSpPr>
          <p:cNvPr id="9" name="Rounded Rectangle 17">
            <a:extLst>
              <a:ext uri="{FF2B5EF4-FFF2-40B4-BE49-F238E27FC236}">
                <a16:creationId xmlns:a16="http://schemas.microsoft.com/office/drawing/2014/main" id="{02969ECB-0CA0-38A0-D993-B56508CF3009}"/>
              </a:ext>
            </a:extLst>
          </p:cNvPr>
          <p:cNvSpPr/>
          <p:nvPr/>
        </p:nvSpPr>
        <p:spPr>
          <a:xfrm>
            <a:off x="4573669" y="2288147"/>
            <a:ext cx="2016370" cy="1966296"/>
          </a:xfrm>
          <a:prstGeom prst="roundRect">
            <a:avLst>
              <a:gd name="adj" fmla="val 354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eaLnBrk="0" fontAlgn="base" hangingPunct="0">
              <a:spcBef>
                <a:spcPct val="0"/>
              </a:spcBef>
              <a:spcAft>
                <a:spcPct val="0"/>
              </a:spcAft>
            </a:pPr>
            <a:r>
              <a:rPr lang="en-GB"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Equipment</a:t>
            </a:r>
          </a:p>
          <a:p>
            <a:pPr marL="285750" lvl="0" indent="-285750" eaLnBrk="0" fontAlgn="base" hangingPunct="0">
              <a:spcBef>
                <a:spcPct val="0"/>
              </a:spcBef>
              <a:spcAft>
                <a:spcPct val="0"/>
              </a:spcAft>
              <a:buFont typeface="Arial" panose="020B0604020202020204" pitchFamily="34" charset="0"/>
              <a:buChar char="•"/>
            </a:pPr>
            <a:r>
              <a:rPr lang="en-US"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Ice stick tray or </a:t>
            </a:r>
            <a:r>
              <a:rPr lang="en-GB"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mould</a:t>
            </a:r>
            <a:r>
              <a:rPr lang="en-US"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 </a:t>
            </a:r>
          </a:p>
          <a:p>
            <a:pPr marL="285750" lvl="0" indent="-285750" eaLnBrk="0" fontAlgn="base" hangingPunct="0">
              <a:spcBef>
                <a:spcPct val="0"/>
              </a:spcBef>
              <a:spcAft>
                <a:spcPct val="0"/>
              </a:spcAft>
              <a:buFont typeface="Arial" panose="020B0604020202020204" pitchFamily="34" charset="0"/>
              <a:buChar char="•"/>
            </a:pPr>
            <a:r>
              <a:rPr lang="en-US"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Quick set plaster</a:t>
            </a:r>
          </a:p>
          <a:p>
            <a:pPr marL="285750" lvl="0" indent="-285750" eaLnBrk="0" fontAlgn="base" hangingPunct="0">
              <a:spcBef>
                <a:spcPct val="0"/>
              </a:spcBef>
              <a:spcAft>
                <a:spcPct val="0"/>
              </a:spcAft>
              <a:buFont typeface="Arial" panose="020B0604020202020204" pitchFamily="34" charset="0"/>
              <a:buChar char="•"/>
            </a:pPr>
            <a:r>
              <a:rPr lang="en-US"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Clamp stand</a:t>
            </a:r>
          </a:p>
          <a:p>
            <a:pPr marL="285750" lvl="0" indent="-285750" eaLnBrk="0" fontAlgn="base" hangingPunct="0">
              <a:spcBef>
                <a:spcPct val="0"/>
              </a:spcBef>
              <a:spcAft>
                <a:spcPct val="0"/>
              </a:spcAft>
              <a:buFont typeface="Arial" panose="020B0604020202020204" pitchFamily="34" charset="0"/>
              <a:buChar char="•"/>
            </a:pPr>
            <a:r>
              <a:rPr lang="en-US"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String </a:t>
            </a:r>
          </a:p>
          <a:p>
            <a:pPr marL="285750" lvl="0" indent="-285750" eaLnBrk="0" fontAlgn="base" hangingPunct="0">
              <a:spcBef>
                <a:spcPct val="0"/>
              </a:spcBef>
              <a:spcAft>
                <a:spcPct val="0"/>
              </a:spcAft>
              <a:buFont typeface="Arial" panose="020B0604020202020204" pitchFamily="34" charset="0"/>
              <a:buChar char="•"/>
            </a:pPr>
            <a:r>
              <a:rPr lang="en-US"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Masses</a:t>
            </a:r>
          </a:p>
          <a:p>
            <a:pPr marL="285750" lvl="0" indent="-285750" eaLnBrk="0" fontAlgn="base" hangingPunct="0">
              <a:spcBef>
                <a:spcPct val="0"/>
              </a:spcBef>
              <a:spcAft>
                <a:spcPct val="0"/>
              </a:spcAft>
              <a:buFont typeface="Arial" panose="020B0604020202020204" pitchFamily="34" charset="0"/>
              <a:buChar char="•"/>
            </a:pPr>
            <a:r>
              <a:rPr lang="en-US"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Wool, wooden sticks, plastic straw, foil, paper strips</a:t>
            </a:r>
          </a:p>
        </p:txBody>
      </p:sp>
      <p:graphicFrame>
        <p:nvGraphicFramePr>
          <p:cNvPr id="10" name="Table 9">
            <a:extLst>
              <a:ext uri="{FF2B5EF4-FFF2-40B4-BE49-F238E27FC236}">
                <a16:creationId xmlns:a16="http://schemas.microsoft.com/office/drawing/2014/main" id="{85BCD7EB-3FCF-70FA-8497-5372138076F2}"/>
              </a:ext>
            </a:extLst>
          </p:cNvPr>
          <p:cNvGraphicFramePr>
            <a:graphicFrameLocks noGrp="1"/>
          </p:cNvGraphicFramePr>
          <p:nvPr>
            <p:extLst>
              <p:ext uri="{D42A27DB-BD31-4B8C-83A1-F6EECF244321}">
                <p14:modId xmlns:p14="http://schemas.microsoft.com/office/powerpoint/2010/main" val="344406636"/>
              </p:ext>
            </p:extLst>
          </p:nvPr>
        </p:nvGraphicFramePr>
        <p:xfrm>
          <a:off x="170996" y="7023304"/>
          <a:ext cx="6516001" cy="2582660"/>
        </p:xfrm>
        <a:graphic>
          <a:graphicData uri="http://schemas.openxmlformats.org/drawingml/2006/table">
            <a:tbl>
              <a:tblPr firstRow="1" bandRow="1">
                <a:tableStyleId>{5C22544A-7EE6-4342-B048-85BDC9FD1C3A}</a:tableStyleId>
              </a:tblPr>
              <a:tblGrid>
                <a:gridCol w="1206700">
                  <a:extLst>
                    <a:ext uri="{9D8B030D-6E8A-4147-A177-3AD203B41FA5}">
                      <a16:colId xmlns:a16="http://schemas.microsoft.com/office/drawing/2014/main" val="2526953613"/>
                    </a:ext>
                  </a:extLst>
                </a:gridCol>
                <a:gridCol w="1280160">
                  <a:extLst>
                    <a:ext uri="{9D8B030D-6E8A-4147-A177-3AD203B41FA5}">
                      <a16:colId xmlns:a16="http://schemas.microsoft.com/office/drawing/2014/main" val="893034404"/>
                    </a:ext>
                  </a:extLst>
                </a:gridCol>
                <a:gridCol w="1395984">
                  <a:extLst>
                    <a:ext uri="{9D8B030D-6E8A-4147-A177-3AD203B41FA5}">
                      <a16:colId xmlns:a16="http://schemas.microsoft.com/office/drawing/2014/main" val="2659083919"/>
                    </a:ext>
                  </a:extLst>
                </a:gridCol>
                <a:gridCol w="2633157">
                  <a:extLst>
                    <a:ext uri="{9D8B030D-6E8A-4147-A177-3AD203B41FA5}">
                      <a16:colId xmlns:a16="http://schemas.microsoft.com/office/drawing/2014/main" val="1459733714"/>
                    </a:ext>
                  </a:extLst>
                </a:gridCol>
              </a:tblGrid>
              <a:tr h="599915">
                <a:tc>
                  <a:txBody>
                    <a:bodyPr/>
                    <a:lstStyle/>
                    <a:p>
                      <a:pPr algn="ctr"/>
                      <a:r>
                        <a:rPr lang="en-GB" sz="1200" b="0" i="0" dirty="0">
                          <a:solidFill>
                            <a:srgbClr val="002060"/>
                          </a:solidFill>
                          <a:latin typeface="Arial Rounded MT Bold" panose="020F0704030504030204" pitchFamily="34" charset="0"/>
                        </a:rPr>
                        <a:t>Material </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i="0" dirty="0">
                          <a:solidFill>
                            <a:srgbClr val="002060"/>
                          </a:solidFill>
                          <a:latin typeface="Arial Rounded MT Bold" panose="020F0704030504030204" pitchFamily="34" charset="0"/>
                        </a:rPr>
                        <a:t>Force to break (N)</a:t>
                      </a:r>
                    </a:p>
                    <a:p>
                      <a:pPr algn="ctr"/>
                      <a:r>
                        <a:rPr lang="en-GB" sz="1200" b="0" i="0" dirty="0">
                          <a:solidFill>
                            <a:srgbClr val="002060"/>
                          </a:solidFill>
                          <a:latin typeface="Arial Rounded MT Bold" panose="020F0704030504030204" pitchFamily="34" charset="0"/>
                        </a:rPr>
                        <a:t>Trial 1</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i="0" dirty="0">
                          <a:solidFill>
                            <a:srgbClr val="002060"/>
                          </a:solidFill>
                          <a:latin typeface="Arial Rounded MT Bold" panose="020F0704030504030204" pitchFamily="34" charset="0"/>
                        </a:rPr>
                        <a:t>Force to break (N)</a:t>
                      </a:r>
                    </a:p>
                    <a:p>
                      <a:pPr algn="ctr"/>
                      <a:r>
                        <a:rPr lang="en-GB" sz="1200" b="0" i="0" dirty="0">
                          <a:solidFill>
                            <a:srgbClr val="002060"/>
                          </a:solidFill>
                          <a:latin typeface="Arial Rounded MT Bold" panose="020F0704030504030204" pitchFamily="34" charset="0"/>
                        </a:rPr>
                        <a:t>Trial 2</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i="0" dirty="0">
                          <a:solidFill>
                            <a:srgbClr val="002060"/>
                          </a:solidFill>
                          <a:latin typeface="Arial Rounded MT Bold" panose="020F0704030504030204" pitchFamily="34" charset="0"/>
                        </a:rPr>
                        <a:t>Other Observations</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570582"/>
                  </a:ext>
                </a:extLst>
              </a:tr>
              <a:tr h="485645">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603608"/>
                  </a:ext>
                </a:extLst>
              </a:tr>
              <a:tr h="485645">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3724633"/>
                  </a:ext>
                </a:extLst>
              </a:tr>
              <a:tr h="485645">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9465184"/>
                  </a:ext>
                </a:extLst>
              </a:tr>
              <a:tr h="485645">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357977"/>
                  </a:ext>
                </a:extLst>
              </a:tr>
            </a:tbl>
          </a:graphicData>
        </a:graphic>
      </p:graphicFrame>
      <p:sp>
        <p:nvSpPr>
          <p:cNvPr id="11" name="Rectangle 10">
            <a:extLst>
              <a:ext uri="{FF2B5EF4-FFF2-40B4-BE49-F238E27FC236}">
                <a16:creationId xmlns:a16="http://schemas.microsoft.com/office/drawing/2014/main" id="{3A029387-5C7A-DE9C-EF74-2FF2DC83AE44}"/>
              </a:ext>
            </a:extLst>
          </p:cNvPr>
          <p:cNvSpPr>
            <a:spLocks noChangeArrowheads="1"/>
          </p:cNvSpPr>
          <p:nvPr/>
        </p:nvSpPr>
        <p:spPr bwMode="auto">
          <a:xfrm>
            <a:off x="170997" y="1496450"/>
            <a:ext cx="6516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Testing Composites - In this experiment, you will be investigating how the addition of materials to plaster affects the strength of the overall composite material.</a:t>
            </a:r>
          </a:p>
        </p:txBody>
      </p:sp>
      <p:pic>
        <p:nvPicPr>
          <p:cNvPr id="12" name="Picture 11">
            <a:extLst>
              <a:ext uri="{FF2B5EF4-FFF2-40B4-BE49-F238E27FC236}">
                <a16:creationId xmlns:a16="http://schemas.microsoft.com/office/drawing/2014/main" id="{83A9CB99-6574-80B0-2393-8AA2BD4F0613}"/>
              </a:ext>
            </a:extLst>
          </p:cNvPr>
          <p:cNvPicPr>
            <a:picLocks noChangeAspect="1"/>
          </p:cNvPicPr>
          <p:nvPr/>
        </p:nvPicPr>
        <p:blipFill rotWithShape="1">
          <a:blip r:embed="rId3"/>
          <a:srcRect l="12896" t="56133" r="11552"/>
          <a:stretch/>
        </p:blipFill>
        <p:spPr>
          <a:xfrm>
            <a:off x="206999" y="5897978"/>
            <a:ext cx="3061206" cy="999767"/>
          </a:xfrm>
          <a:prstGeom prst="roundRect">
            <a:avLst>
              <a:gd name="adj" fmla="val 11586"/>
            </a:avLst>
          </a:prstGeom>
          <a:ln w="28575">
            <a:solidFill>
              <a:srgbClr val="002060"/>
            </a:solidFill>
          </a:ln>
          <a:effectLst/>
          <a:scene3d>
            <a:camera prst="orthographicFront"/>
            <a:lightRig rig="contrasting" dir="t">
              <a:rot lat="0" lon="0" rev="4200000"/>
            </a:lightRig>
          </a:scene3d>
          <a:sp3d prstMaterial="plastic">
            <a:contourClr>
              <a:srgbClr val="969696"/>
            </a:contourClr>
          </a:sp3d>
        </p:spPr>
      </p:pic>
      <p:pic>
        <p:nvPicPr>
          <p:cNvPr id="13" name="Picture 12">
            <a:extLst>
              <a:ext uri="{FF2B5EF4-FFF2-40B4-BE49-F238E27FC236}">
                <a16:creationId xmlns:a16="http://schemas.microsoft.com/office/drawing/2014/main" id="{DF8E3071-7C47-571F-1453-4966CD523655}"/>
              </a:ext>
            </a:extLst>
          </p:cNvPr>
          <p:cNvPicPr>
            <a:picLocks noChangeAspect="1"/>
          </p:cNvPicPr>
          <p:nvPr/>
        </p:nvPicPr>
        <p:blipFill rotWithShape="1">
          <a:blip r:embed="rId4"/>
          <a:srcRect l="9895" t="27913" r="5662" b="25505"/>
          <a:stretch/>
        </p:blipFill>
        <p:spPr>
          <a:xfrm>
            <a:off x="3429000" y="5908089"/>
            <a:ext cx="3222001" cy="999767"/>
          </a:xfrm>
          <a:prstGeom prst="roundRect">
            <a:avLst>
              <a:gd name="adj" fmla="val 6629"/>
            </a:avLst>
          </a:prstGeom>
          <a:ln w="28575">
            <a:solidFill>
              <a:srgbClr val="002060"/>
            </a:solidFill>
          </a:ln>
          <a:effectLst/>
          <a:scene3d>
            <a:camera prst="orthographicFront"/>
            <a:lightRig rig="contrasting" dir="t">
              <a:rot lat="0" lon="0" rev="4200000"/>
            </a:lightRig>
          </a:scene3d>
          <a:sp3d prstMaterial="plastic">
            <a:contourClr>
              <a:srgbClr val="969696"/>
            </a:contourClr>
          </a:sp3d>
        </p:spPr>
      </p:pic>
      <p:sp>
        <p:nvSpPr>
          <p:cNvPr id="2" name="Rectangle: Rounded Corners 1">
            <a:extLst>
              <a:ext uri="{FF2B5EF4-FFF2-40B4-BE49-F238E27FC236}">
                <a16:creationId xmlns:a16="http://schemas.microsoft.com/office/drawing/2014/main" id="{9FDBDC21-4850-997C-2745-C6E95943F6B8}"/>
              </a:ext>
            </a:extLst>
          </p:cNvPr>
          <p:cNvSpPr/>
          <p:nvPr/>
        </p:nvSpPr>
        <p:spPr>
          <a:xfrm>
            <a:off x="170996" y="1458121"/>
            <a:ext cx="6533472" cy="558545"/>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6815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A760D-F49E-78E1-5BCA-554F1A25E169}"/>
              </a:ext>
            </a:extLst>
          </p:cNvPr>
          <p:cNvSpPr/>
          <p:nvPr/>
        </p:nvSpPr>
        <p:spPr>
          <a:xfrm>
            <a:off x="0"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4E49E16-73AE-73E1-D995-6E9306E8FF6E}"/>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6" name="Picture 5">
            <a:extLst>
              <a:ext uri="{FF2B5EF4-FFF2-40B4-BE49-F238E27FC236}">
                <a16:creationId xmlns:a16="http://schemas.microsoft.com/office/drawing/2014/main" id="{9F1523E6-440C-79F7-A405-93E70821667F}"/>
              </a:ext>
            </a:extLst>
          </p:cNvPr>
          <p:cNvPicPr>
            <a:picLocks noChangeAspect="1"/>
          </p:cNvPicPr>
          <p:nvPr/>
        </p:nvPicPr>
        <p:blipFill rotWithShape="1">
          <a:blip r:embed="rId2"/>
          <a:srcRect l="3114" t="13379" r="3460" b="3635"/>
          <a:stretch/>
        </p:blipFill>
        <p:spPr>
          <a:xfrm>
            <a:off x="0" y="0"/>
            <a:ext cx="6858000" cy="1332562"/>
          </a:xfrm>
          <a:prstGeom prst="rect">
            <a:avLst/>
          </a:prstGeom>
        </p:spPr>
      </p:pic>
      <p:sp>
        <p:nvSpPr>
          <p:cNvPr id="7" name="TextBox 6">
            <a:extLst>
              <a:ext uri="{FF2B5EF4-FFF2-40B4-BE49-F238E27FC236}">
                <a16:creationId xmlns:a16="http://schemas.microsoft.com/office/drawing/2014/main" id="{A699A2E2-121B-92A5-F10F-869BBED5F16B}"/>
              </a:ext>
            </a:extLst>
          </p:cNvPr>
          <p:cNvSpPr txBox="1"/>
          <p:nvPr/>
        </p:nvSpPr>
        <p:spPr>
          <a:xfrm>
            <a:off x="1020902" y="221289"/>
            <a:ext cx="5683567" cy="276999"/>
          </a:xfrm>
          <a:prstGeom prst="rect">
            <a:avLst/>
          </a:prstGeom>
          <a:noFill/>
        </p:spPr>
        <p:txBody>
          <a:bodyPr wrap="square" rtlCol="0">
            <a:spAutoFit/>
          </a:bodyPr>
          <a:lstStyle/>
          <a:p>
            <a:r>
              <a:rPr lang="en-GB" sz="1200" dirty="0">
                <a:solidFill>
                  <a:schemeClr val="bg1">
                    <a:lumMod val="95000"/>
                  </a:schemeClr>
                </a:solidFill>
                <a:latin typeface="Arial Rounded MT Bold" panose="020F0704030504030204" pitchFamily="34" charset="0"/>
              </a:rPr>
              <a:t>Mission Assignment: Describe the properties of composites  </a:t>
            </a:r>
            <a:r>
              <a:rPr lang="en-GB" sz="1200" b="0" i="0" dirty="0">
                <a:solidFill>
                  <a:schemeClr val="bg1">
                    <a:lumMod val="95000"/>
                  </a:schemeClr>
                </a:solidFill>
                <a:effectLst/>
                <a:latin typeface="Arial Rounded MT Bold" panose="020F0704030504030204" pitchFamily="34" charset="0"/>
              </a:rPr>
              <a:t> </a:t>
            </a:r>
            <a:r>
              <a:rPr lang="en-GB" sz="1200" dirty="0">
                <a:solidFill>
                  <a:schemeClr val="bg1">
                    <a:lumMod val="95000"/>
                  </a:schemeClr>
                </a:solidFill>
                <a:latin typeface="Arial Rounded MT Bold" panose="020F0704030504030204" pitchFamily="34" charset="0"/>
              </a:rPr>
              <a:t> </a:t>
            </a:r>
          </a:p>
        </p:txBody>
      </p:sp>
      <p:sp>
        <p:nvSpPr>
          <p:cNvPr id="8" name="TextBox 7">
            <a:extLst>
              <a:ext uri="{FF2B5EF4-FFF2-40B4-BE49-F238E27FC236}">
                <a16:creationId xmlns:a16="http://schemas.microsoft.com/office/drawing/2014/main" id="{71427613-AAA7-F84E-DD23-843EA47E92E4}"/>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KS3-17-05</a:t>
            </a:r>
          </a:p>
        </p:txBody>
      </p:sp>
      <p:sp>
        <p:nvSpPr>
          <p:cNvPr id="3" name="Rectangle 2">
            <a:extLst>
              <a:ext uri="{FF2B5EF4-FFF2-40B4-BE49-F238E27FC236}">
                <a16:creationId xmlns:a16="http://schemas.microsoft.com/office/drawing/2014/main" id="{EE403C9C-2465-97ED-F3DC-B44726CA9098}"/>
              </a:ext>
            </a:extLst>
          </p:cNvPr>
          <p:cNvSpPr/>
          <p:nvPr/>
        </p:nvSpPr>
        <p:spPr>
          <a:xfrm>
            <a:off x="91751" y="1431583"/>
            <a:ext cx="6612717" cy="8032968"/>
          </a:xfrm>
          <a:prstGeom prst="rect">
            <a:avLst/>
          </a:prstGeom>
        </p:spPr>
        <p:txBody>
          <a:bodyPr wrap="square">
            <a:spAutoFit/>
          </a:bodyPr>
          <a:lstStyle/>
          <a:p>
            <a:pPr marL="228600" lvl="0" indent="-228600">
              <a:buFont typeface="+mj-lt"/>
              <a:buAutoNum type="arabicPeriod"/>
            </a:pPr>
            <a:r>
              <a:rPr lang="en-US" sz="1200" dirty="0">
                <a:solidFill>
                  <a:srgbClr val="002060"/>
                </a:solidFill>
                <a:latin typeface="Arial Rounded MT Bold" panose="020F0704030504030204" pitchFamily="34" charset="0"/>
              </a:rPr>
              <a:t>Describe the term ‘composite material’.</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a:t>
            </a: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lvl="0" indent="-228600">
              <a:buFont typeface="+mj-lt"/>
              <a:buAutoNum type="arabicPeriod"/>
            </a:pPr>
            <a:r>
              <a:rPr lang="en-US" sz="1200" dirty="0">
                <a:solidFill>
                  <a:srgbClr val="002060"/>
                </a:solidFill>
                <a:latin typeface="Arial Rounded MT Bold" panose="020F0704030504030204" pitchFamily="34" charset="0"/>
              </a:rPr>
              <a:t>Suggest </a:t>
            </a:r>
            <a:r>
              <a:rPr lang="en-US" sz="1200" b="1" dirty="0">
                <a:solidFill>
                  <a:srgbClr val="002060"/>
                </a:solidFill>
                <a:latin typeface="Arial Rounded MT Bold" panose="020F0704030504030204" pitchFamily="34" charset="0"/>
              </a:rPr>
              <a:t>three </a:t>
            </a:r>
            <a:r>
              <a:rPr lang="en-US" sz="1200" dirty="0">
                <a:solidFill>
                  <a:srgbClr val="002060"/>
                </a:solidFill>
                <a:latin typeface="Arial Rounded MT Bold" panose="020F0704030504030204" pitchFamily="34" charset="0"/>
              </a:rPr>
              <a:t>reasons why composite materials are produced.</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a:t>
            </a: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r>
              <a:rPr lang="en-US" sz="1200" dirty="0">
                <a:solidFill>
                  <a:srgbClr val="002060"/>
                </a:solidFill>
                <a:latin typeface="Arial Rounded MT Bold" panose="020F0704030504030204" pitchFamily="34" charset="0"/>
              </a:rPr>
              <a:t>Reinforced concrete is made from concrete and iron rebar. Complete the table below by describing the properties of concrete and iron.</a:t>
            </a: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lvl="0" indent="-228600">
              <a:buFont typeface="+mj-lt"/>
              <a:buAutoNum type="arabicPeriod"/>
            </a:pPr>
            <a:r>
              <a:rPr lang="en-US" sz="1200" dirty="0">
                <a:solidFill>
                  <a:srgbClr val="002060"/>
                </a:solidFill>
                <a:latin typeface="Arial Rounded MT Bold" panose="020F0704030504030204" pitchFamily="34" charset="0"/>
              </a:rPr>
              <a:t>Suggest how combining iron rebar and concrete helps create a stronger material.</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graphicFrame>
        <p:nvGraphicFramePr>
          <p:cNvPr id="9" name="Table 8">
            <a:extLst>
              <a:ext uri="{FF2B5EF4-FFF2-40B4-BE49-F238E27FC236}">
                <a16:creationId xmlns:a16="http://schemas.microsoft.com/office/drawing/2014/main" id="{1C512153-7517-3D5C-AC42-0D4F600B4A0C}"/>
              </a:ext>
            </a:extLst>
          </p:cNvPr>
          <p:cNvGraphicFramePr>
            <a:graphicFrameLocks noGrp="1"/>
          </p:cNvGraphicFramePr>
          <p:nvPr>
            <p:extLst>
              <p:ext uri="{D42A27DB-BD31-4B8C-83A1-F6EECF244321}">
                <p14:modId xmlns:p14="http://schemas.microsoft.com/office/powerpoint/2010/main" val="1320322143"/>
              </p:ext>
            </p:extLst>
          </p:nvPr>
        </p:nvGraphicFramePr>
        <p:xfrm>
          <a:off x="170999" y="3831232"/>
          <a:ext cx="6516001" cy="4014319"/>
        </p:xfrm>
        <a:graphic>
          <a:graphicData uri="http://schemas.openxmlformats.org/drawingml/2006/table">
            <a:tbl>
              <a:tblPr firstRow="1" bandRow="1">
                <a:tableStyleId>{5C22544A-7EE6-4342-B048-85BDC9FD1C3A}</a:tableStyleId>
              </a:tblPr>
              <a:tblGrid>
                <a:gridCol w="395929">
                  <a:extLst>
                    <a:ext uri="{9D8B030D-6E8A-4147-A177-3AD203B41FA5}">
                      <a16:colId xmlns:a16="http://schemas.microsoft.com/office/drawing/2014/main" val="2526953613"/>
                    </a:ext>
                  </a:extLst>
                </a:gridCol>
                <a:gridCol w="2040024">
                  <a:extLst>
                    <a:ext uri="{9D8B030D-6E8A-4147-A177-3AD203B41FA5}">
                      <a16:colId xmlns:a16="http://schemas.microsoft.com/office/drawing/2014/main" val="893034404"/>
                    </a:ext>
                  </a:extLst>
                </a:gridCol>
                <a:gridCol w="2040024">
                  <a:extLst>
                    <a:ext uri="{9D8B030D-6E8A-4147-A177-3AD203B41FA5}">
                      <a16:colId xmlns:a16="http://schemas.microsoft.com/office/drawing/2014/main" val="3289942659"/>
                    </a:ext>
                  </a:extLst>
                </a:gridCol>
                <a:gridCol w="2040024">
                  <a:extLst>
                    <a:ext uri="{9D8B030D-6E8A-4147-A177-3AD203B41FA5}">
                      <a16:colId xmlns:a16="http://schemas.microsoft.com/office/drawing/2014/main" val="988098814"/>
                    </a:ext>
                  </a:extLst>
                </a:gridCol>
              </a:tblGrid>
              <a:tr h="761085">
                <a:tc>
                  <a:txBody>
                    <a:bodyPr/>
                    <a:lstStyle/>
                    <a:p>
                      <a:pPr algn="ctr"/>
                      <a:r>
                        <a:rPr lang="en-GB" sz="1200" b="0" i="0" dirty="0">
                          <a:solidFill>
                            <a:srgbClr val="002060"/>
                          </a:solidFill>
                          <a:latin typeface="Arial Rounded MT Bold" panose="020F0704030504030204" pitchFamily="34" charset="0"/>
                        </a:rPr>
                        <a:t> </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i="0" dirty="0">
                          <a:solidFill>
                            <a:srgbClr val="002060"/>
                          </a:solidFill>
                          <a:latin typeface="Arial Rounded MT Bold" panose="020F0704030504030204" pitchFamily="34" charset="0"/>
                        </a:rPr>
                        <a:t>List some of the </a:t>
                      </a:r>
                    </a:p>
                    <a:p>
                      <a:pPr algn="ctr"/>
                      <a:r>
                        <a:rPr lang="en-GB" sz="1200" b="0" i="0" dirty="0">
                          <a:solidFill>
                            <a:srgbClr val="002060"/>
                          </a:solidFill>
                          <a:latin typeface="Arial Rounded MT Bold" panose="020F0704030504030204" pitchFamily="34" charset="0"/>
                        </a:rPr>
                        <a:t>physical properties </a:t>
                      </a:r>
                    </a:p>
                    <a:p>
                      <a:pPr algn="ctr"/>
                      <a:r>
                        <a:rPr lang="en-GB" sz="1200" b="0" i="0" dirty="0">
                          <a:solidFill>
                            <a:srgbClr val="002060"/>
                          </a:solidFill>
                          <a:latin typeface="Arial Rounded MT Bold" panose="020F0704030504030204" pitchFamily="34" charset="0"/>
                        </a:rPr>
                        <a:t>of the material</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i="0" dirty="0">
                          <a:solidFill>
                            <a:srgbClr val="002060"/>
                          </a:solidFill>
                          <a:latin typeface="Arial Rounded MT Bold" panose="020F0704030504030204" pitchFamily="34" charset="0"/>
                        </a:rPr>
                        <a:t>Describe how easily </a:t>
                      </a:r>
                    </a:p>
                    <a:p>
                      <a:pPr algn="ctr"/>
                      <a:r>
                        <a:rPr lang="en-GB" sz="1200" b="0" i="0" dirty="0">
                          <a:solidFill>
                            <a:srgbClr val="002060"/>
                          </a:solidFill>
                          <a:latin typeface="Arial Rounded MT Bold" panose="020F0704030504030204" pitchFamily="34" charset="0"/>
                        </a:rPr>
                        <a:t>the material can </a:t>
                      </a:r>
                    </a:p>
                    <a:p>
                      <a:pPr algn="ctr"/>
                      <a:r>
                        <a:rPr lang="en-GB" sz="1200" b="0" i="0" dirty="0">
                          <a:solidFill>
                            <a:srgbClr val="002060"/>
                          </a:solidFill>
                          <a:latin typeface="Arial Rounded MT Bold" panose="020F0704030504030204" pitchFamily="34" charset="0"/>
                        </a:rPr>
                        <a:t>change shape.</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latinLnBrk="0" hangingPunct="1"/>
                      <a:r>
                        <a:rPr lang="en-GB" sz="1200" b="0" i="0" kern="1200" dirty="0">
                          <a:solidFill>
                            <a:srgbClr val="002060"/>
                          </a:solidFill>
                          <a:latin typeface="Arial Rounded MT Bold" panose="020F0704030504030204" pitchFamily="34" charset="0"/>
                          <a:ea typeface="+mn-ea"/>
                          <a:cs typeface="+mn-cs"/>
                        </a:rPr>
                        <a:t>Describe the appearance of </a:t>
                      </a:r>
                    </a:p>
                    <a:p>
                      <a:pPr marL="0" algn="ctr" defTabSz="685800" rtl="0" eaLnBrk="1" latinLnBrk="0" hangingPunct="1"/>
                      <a:r>
                        <a:rPr lang="en-GB" sz="1200" b="0" i="0" kern="1200" dirty="0">
                          <a:solidFill>
                            <a:srgbClr val="002060"/>
                          </a:solidFill>
                          <a:latin typeface="Arial Rounded MT Bold" panose="020F0704030504030204" pitchFamily="34" charset="0"/>
                          <a:ea typeface="+mn-ea"/>
                          <a:cs typeface="+mn-cs"/>
                        </a:rPr>
                        <a:t>the material</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6570582"/>
                  </a:ext>
                </a:extLst>
              </a:tr>
              <a:tr h="1626617">
                <a:tc>
                  <a:txBody>
                    <a:bodyPr/>
                    <a:lstStyle/>
                    <a:p>
                      <a:pPr algn="ctr"/>
                      <a:r>
                        <a:rPr lang="en-GB" sz="1200" b="0" dirty="0">
                          <a:solidFill>
                            <a:srgbClr val="002060"/>
                          </a:solidFill>
                          <a:latin typeface="Arial Rounded MT Bold" panose="020F0704030504030204" pitchFamily="34" charset="0"/>
                        </a:rPr>
                        <a:t>Iron </a:t>
                      </a:r>
                    </a:p>
                  </a:txBody>
                  <a:tcPr vert="vert270"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latinLnBrk="0" hangingPunct="1"/>
                      <a:endParaRPr lang="en-GB" sz="1200" b="0" i="0" kern="1200" dirty="0">
                        <a:solidFill>
                          <a:srgbClr val="002060"/>
                        </a:solidFill>
                        <a:latin typeface="Arial Rounded MT Bold" panose="020F0704030504030204" pitchFamily="34" charset="0"/>
                        <a:ea typeface="+mn-ea"/>
                        <a:cs typeface="+mn-cs"/>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6603608"/>
                  </a:ext>
                </a:extLst>
              </a:tr>
              <a:tr h="1626617">
                <a:tc>
                  <a:txBody>
                    <a:bodyPr/>
                    <a:lstStyle/>
                    <a:p>
                      <a:pPr algn="ctr"/>
                      <a:r>
                        <a:rPr lang="en-GB" sz="1200" b="0" dirty="0">
                          <a:solidFill>
                            <a:srgbClr val="002060"/>
                          </a:solidFill>
                          <a:latin typeface="Arial Rounded MT Bold" panose="020F0704030504030204" pitchFamily="34" charset="0"/>
                        </a:rPr>
                        <a:t>Concrete </a:t>
                      </a:r>
                    </a:p>
                  </a:txBody>
                  <a:tcPr vert="vert270"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latinLnBrk="0" hangingPunct="1"/>
                      <a:endParaRPr lang="en-GB" sz="1200" b="0" i="0" kern="1200" dirty="0">
                        <a:solidFill>
                          <a:srgbClr val="002060"/>
                        </a:solidFill>
                        <a:latin typeface="Arial Rounded MT Bold" panose="020F0704030504030204" pitchFamily="34" charset="0"/>
                        <a:ea typeface="+mn-ea"/>
                        <a:cs typeface="+mn-cs"/>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3724633"/>
                  </a:ext>
                </a:extLst>
              </a:tr>
            </a:tbl>
          </a:graphicData>
        </a:graphic>
      </p:graphicFrame>
    </p:spTree>
    <p:extLst>
      <p:ext uri="{BB962C8B-B14F-4D97-AF65-F5344CB8AC3E}">
        <p14:creationId xmlns:p14="http://schemas.microsoft.com/office/powerpoint/2010/main" val="147992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A760D-F49E-78E1-5BCA-554F1A25E169}"/>
              </a:ext>
            </a:extLst>
          </p:cNvPr>
          <p:cNvSpPr/>
          <p:nvPr/>
        </p:nvSpPr>
        <p:spPr>
          <a:xfrm>
            <a:off x="0"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4E49E16-73AE-73E1-D995-6E9306E8FF6E}"/>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6" name="Picture 5">
            <a:extLst>
              <a:ext uri="{FF2B5EF4-FFF2-40B4-BE49-F238E27FC236}">
                <a16:creationId xmlns:a16="http://schemas.microsoft.com/office/drawing/2014/main" id="{9F1523E6-440C-79F7-A405-93E70821667F}"/>
              </a:ext>
            </a:extLst>
          </p:cNvPr>
          <p:cNvPicPr>
            <a:picLocks noChangeAspect="1"/>
          </p:cNvPicPr>
          <p:nvPr/>
        </p:nvPicPr>
        <p:blipFill rotWithShape="1">
          <a:blip r:embed="rId2"/>
          <a:srcRect l="3114" t="13379" r="3460" b="3635"/>
          <a:stretch/>
        </p:blipFill>
        <p:spPr>
          <a:xfrm>
            <a:off x="0" y="0"/>
            <a:ext cx="6858000" cy="1332562"/>
          </a:xfrm>
          <a:prstGeom prst="rect">
            <a:avLst/>
          </a:prstGeom>
        </p:spPr>
      </p:pic>
      <p:sp>
        <p:nvSpPr>
          <p:cNvPr id="7" name="TextBox 6">
            <a:extLst>
              <a:ext uri="{FF2B5EF4-FFF2-40B4-BE49-F238E27FC236}">
                <a16:creationId xmlns:a16="http://schemas.microsoft.com/office/drawing/2014/main" id="{A699A2E2-121B-92A5-F10F-869BBED5F16B}"/>
              </a:ext>
            </a:extLst>
          </p:cNvPr>
          <p:cNvSpPr txBox="1"/>
          <p:nvPr/>
        </p:nvSpPr>
        <p:spPr>
          <a:xfrm>
            <a:off x="1020902" y="221289"/>
            <a:ext cx="5683567" cy="276999"/>
          </a:xfrm>
          <a:prstGeom prst="rect">
            <a:avLst/>
          </a:prstGeom>
          <a:noFill/>
        </p:spPr>
        <p:txBody>
          <a:bodyPr wrap="square" rtlCol="0">
            <a:spAutoFit/>
          </a:bodyPr>
          <a:lstStyle/>
          <a:p>
            <a:r>
              <a:rPr lang="en-GB" sz="1200" dirty="0">
                <a:solidFill>
                  <a:schemeClr val="bg1">
                    <a:lumMod val="95000"/>
                  </a:schemeClr>
                </a:solidFill>
                <a:latin typeface="Arial Rounded MT Bold" panose="020F0704030504030204" pitchFamily="34" charset="0"/>
              </a:rPr>
              <a:t>Mission Assignment: Describe the properties of composites  </a:t>
            </a:r>
            <a:r>
              <a:rPr lang="en-GB" sz="1200" b="0" i="0" dirty="0">
                <a:solidFill>
                  <a:schemeClr val="bg1">
                    <a:lumMod val="95000"/>
                  </a:schemeClr>
                </a:solidFill>
                <a:effectLst/>
                <a:latin typeface="Arial Rounded MT Bold" panose="020F0704030504030204" pitchFamily="34" charset="0"/>
              </a:rPr>
              <a:t> </a:t>
            </a:r>
            <a:r>
              <a:rPr lang="en-GB" sz="1200" dirty="0">
                <a:solidFill>
                  <a:schemeClr val="bg1">
                    <a:lumMod val="95000"/>
                  </a:schemeClr>
                </a:solidFill>
                <a:latin typeface="Arial Rounded MT Bold" panose="020F0704030504030204" pitchFamily="34" charset="0"/>
              </a:rPr>
              <a:t> </a:t>
            </a:r>
          </a:p>
        </p:txBody>
      </p:sp>
      <p:sp>
        <p:nvSpPr>
          <p:cNvPr id="8" name="TextBox 7">
            <a:extLst>
              <a:ext uri="{FF2B5EF4-FFF2-40B4-BE49-F238E27FC236}">
                <a16:creationId xmlns:a16="http://schemas.microsoft.com/office/drawing/2014/main" id="{71427613-AAA7-F84E-DD23-843EA47E92E4}"/>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KS3-17-05</a:t>
            </a:r>
          </a:p>
        </p:txBody>
      </p:sp>
      <p:sp>
        <p:nvSpPr>
          <p:cNvPr id="3" name="Rectangle 2">
            <a:extLst>
              <a:ext uri="{FF2B5EF4-FFF2-40B4-BE49-F238E27FC236}">
                <a16:creationId xmlns:a16="http://schemas.microsoft.com/office/drawing/2014/main" id="{9E53552D-D9EA-7716-44B7-7853E963C97E}"/>
              </a:ext>
            </a:extLst>
          </p:cNvPr>
          <p:cNvSpPr/>
          <p:nvPr/>
        </p:nvSpPr>
        <p:spPr>
          <a:xfrm>
            <a:off x="116033" y="1431583"/>
            <a:ext cx="6588435" cy="8217634"/>
          </a:xfrm>
          <a:prstGeom prst="rect">
            <a:avLst/>
          </a:prstGeom>
        </p:spPr>
        <p:txBody>
          <a:bodyPr wrap="square">
            <a:spAutoFit/>
          </a:bodyPr>
          <a:lstStyle/>
          <a:p>
            <a:pPr lvl="0">
              <a:lnSpc>
                <a:spcPct val="150000"/>
              </a:lnSpc>
            </a:pPr>
            <a:r>
              <a:rPr lang="en-US" sz="1200" dirty="0">
                <a:solidFill>
                  <a:srgbClr val="002060"/>
                </a:solidFill>
                <a:latin typeface="Arial Rounded MT Bold" panose="020F0704030504030204" pitchFamily="34" charset="0"/>
              </a:rPr>
              <a:t>Challenge: Design your own imaginary composite material for a particular use. You need to consider the properties the item must have for its use and describe and explain the materials that will be mixed to create the composite material.</a:t>
            </a:r>
          </a:p>
          <a:p>
            <a:pPr marL="228600" lvl="0" indent="-228600">
              <a:lnSpc>
                <a:spcPct val="150000"/>
              </a:lnSpc>
              <a:buFont typeface="+mj-lt"/>
              <a:buAutoNum type="arabicPeriod"/>
            </a:pPr>
            <a:endParaRPr lang="en-US" sz="1200" dirty="0">
              <a:solidFill>
                <a:srgbClr val="002060"/>
              </a:solidFill>
              <a:latin typeface="Arial Rounded MT Bold" panose="020F0704030504030204" pitchFamily="34" charset="0"/>
            </a:endParaRPr>
          </a:p>
          <a:p>
            <a:pPr lvl="0">
              <a:lnSpc>
                <a:spcPct val="150000"/>
              </a:lnSpc>
            </a:pPr>
            <a:r>
              <a:rPr lang="en-US" sz="1200" dirty="0">
                <a:solidFill>
                  <a:srgbClr val="002060"/>
                </a:solidFill>
                <a:latin typeface="Arial Rounded MT Bold" panose="020F0704030504030204" pitchFamily="34" charset="0"/>
              </a:rPr>
              <a:t>For example: A </a:t>
            </a:r>
            <a:r>
              <a:rPr lang="en-US" sz="1200" dirty="0" err="1">
                <a:solidFill>
                  <a:srgbClr val="002060"/>
                </a:solidFill>
                <a:latin typeface="Arial Rounded MT Bold" panose="020F0704030504030204" pitchFamily="34" charset="0"/>
              </a:rPr>
              <a:t>colourful</a:t>
            </a:r>
            <a:r>
              <a:rPr lang="en-US" sz="1200" dirty="0">
                <a:solidFill>
                  <a:srgbClr val="002060"/>
                </a:solidFill>
                <a:latin typeface="Arial Rounded MT Bold" panose="020F0704030504030204" pitchFamily="34" charset="0"/>
              </a:rPr>
              <a:t> raincoat must be waterproof, lightweight and able to be worn. A composite could be made from cotton and a polymer. Cotton and polymer can both be made </a:t>
            </a:r>
            <a:r>
              <a:rPr lang="en-US" sz="1200" dirty="0" err="1">
                <a:solidFill>
                  <a:srgbClr val="002060"/>
                </a:solidFill>
                <a:latin typeface="Arial Rounded MT Bold" panose="020F0704030504030204" pitchFamily="34" charset="0"/>
              </a:rPr>
              <a:t>colourful</a:t>
            </a:r>
            <a:r>
              <a:rPr lang="en-US" sz="1200" dirty="0">
                <a:solidFill>
                  <a:srgbClr val="002060"/>
                </a:solidFill>
                <a:latin typeface="Arial Rounded MT Bold" panose="020F0704030504030204" pitchFamily="34" charset="0"/>
              </a:rPr>
              <a:t> and are lightweight. Cotton is comfortable to wear and polymers are waterproof, so combining their properties you will get a waterproof, wearable raincoat.</a:t>
            </a:r>
          </a:p>
          <a:p>
            <a:pPr lvl="0"/>
            <a:endParaRPr lang="en-US" sz="1200" dirty="0">
              <a:solidFill>
                <a:srgbClr val="00206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br>
              <a:rPr lang="en-US" sz="1200" dirty="0">
                <a:solidFill>
                  <a:srgbClr val="002060"/>
                </a:solidFill>
                <a:latin typeface="Arial Rounded MT Bold" panose="020F0704030504030204" pitchFamily="34" charset="0"/>
              </a:rPr>
            </a:br>
            <a:r>
              <a:rPr lang="en-US" sz="1600" dirty="0">
                <a:solidFill>
                  <a:srgbClr val="002060"/>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a:t>
            </a:r>
            <a:br>
              <a:rPr lang="en-US" sz="1200" dirty="0">
                <a:solidFill>
                  <a:srgbClr val="002060"/>
                </a:solidFill>
                <a:latin typeface="Arial Rounded MT Bold" panose="020F0704030504030204" pitchFamily="34" charset="0"/>
              </a:rPr>
            </a:br>
            <a:r>
              <a:rPr lang="en-US" sz="1600" dirty="0">
                <a:solidFill>
                  <a:srgbClr val="002060"/>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200" dirty="0">
              <a:solidFill>
                <a:srgbClr val="002060"/>
              </a:solidFill>
              <a:latin typeface="Arial Rounded MT Bold" panose="020F0704030504030204" pitchFamily="34" charset="0"/>
            </a:endParaRPr>
          </a:p>
        </p:txBody>
      </p:sp>
      <p:pic>
        <p:nvPicPr>
          <p:cNvPr id="10" name="Picture 9" descr="A yellow rain jacket with silver buttons&#10;&#10;Description automatically generated">
            <a:extLst>
              <a:ext uri="{FF2B5EF4-FFF2-40B4-BE49-F238E27FC236}">
                <a16:creationId xmlns:a16="http://schemas.microsoft.com/office/drawing/2014/main" id="{11929944-B394-53AC-11F3-0A084C476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276" y="4073455"/>
            <a:ext cx="2441448" cy="2441448"/>
          </a:xfrm>
          <a:prstGeom prst="rect">
            <a:avLst/>
          </a:prstGeom>
        </p:spPr>
      </p:pic>
    </p:spTree>
    <p:extLst>
      <p:ext uri="{BB962C8B-B14F-4D97-AF65-F5344CB8AC3E}">
        <p14:creationId xmlns:p14="http://schemas.microsoft.com/office/powerpoint/2010/main" val="4333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A760D-F49E-78E1-5BCA-554F1A25E169}"/>
              </a:ext>
            </a:extLst>
          </p:cNvPr>
          <p:cNvSpPr/>
          <p:nvPr/>
        </p:nvSpPr>
        <p:spPr>
          <a:xfrm>
            <a:off x="-2" y="9670108"/>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4E49E16-73AE-73E1-D995-6E9306E8FF6E}"/>
              </a:ext>
            </a:extLst>
          </p:cNvPr>
          <p:cNvSpPr txBox="1"/>
          <p:nvPr/>
        </p:nvSpPr>
        <p:spPr>
          <a:xfrm>
            <a:off x="3761870" y="973960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6" name="Picture 5">
            <a:extLst>
              <a:ext uri="{FF2B5EF4-FFF2-40B4-BE49-F238E27FC236}">
                <a16:creationId xmlns:a16="http://schemas.microsoft.com/office/drawing/2014/main" id="{9F1523E6-440C-79F7-A405-93E70821667F}"/>
              </a:ext>
            </a:extLst>
          </p:cNvPr>
          <p:cNvPicPr>
            <a:picLocks noChangeAspect="1"/>
          </p:cNvPicPr>
          <p:nvPr/>
        </p:nvPicPr>
        <p:blipFill rotWithShape="1">
          <a:blip r:embed="rId2"/>
          <a:srcRect l="3114" t="13379" r="3460" b="3635"/>
          <a:stretch/>
        </p:blipFill>
        <p:spPr>
          <a:xfrm>
            <a:off x="0" y="0"/>
            <a:ext cx="6858000" cy="1332562"/>
          </a:xfrm>
          <a:prstGeom prst="rect">
            <a:avLst/>
          </a:prstGeom>
        </p:spPr>
      </p:pic>
      <p:sp>
        <p:nvSpPr>
          <p:cNvPr id="7" name="TextBox 6">
            <a:extLst>
              <a:ext uri="{FF2B5EF4-FFF2-40B4-BE49-F238E27FC236}">
                <a16:creationId xmlns:a16="http://schemas.microsoft.com/office/drawing/2014/main" id="{A699A2E2-121B-92A5-F10F-869BBED5F16B}"/>
              </a:ext>
            </a:extLst>
          </p:cNvPr>
          <p:cNvSpPr txBox="1"/>
          <p:nvPr/>
        </p:nvSpPr>
        <p:spPr>
          <a:xfrm>
            <a:off x="1020902" y="221289"/>
            <a:ext cx="5683567" cy="461665"/>
          </a:xfrm>
          <a:prstGeom prst="rect">
            <a:avLst/>
          </a:prstGeom>
          <a:noFill/>
        </p:spPr>
        <p:txBody>
          <a:bodyPr wrap="square" rtlCol="0">
            <a:spAutoFit/>
          </a:bodyPr>
          <a:lstStyle/>
          <a:p>
            <a:r>
              <a:rPr lang="en-GB" sz="1200" dirty="0">
                <a:solidFill>
                  <a:schemeClr val="bg1">
                    <a:lumMod val="95000"/>
                  </a:schemeClr>
                </a:solidFill>
                <a:latin typeface="Arial Rounded MT Bold" panose="020F0704030504030204" pitchFamily="34" charset="0"/>
              </a:rPr>
              <a:t>Mission Assignment: Describe the properties of composites</a:t>
            </a:r>
          </a:p>
          <a:p>
            <a:r>
              <a:rPr lang="en-GB" sz="1200" dirty="0">
                <a:solidFill>
                  <a:schemeClr val="bg1">
                    <a:lumMod val="95000"/>
                  </a:schemeClr>
                </a:solidFill>
                <a:latin typeface="Arial Rounded MT Bold" panose="020F0704030504030204" pitchFamily="34" charset="0"/>
              </a:rPr>
              <a:t>                                                                                               ANSWERS  </a:t>
            </a:r>
            <a:r>
              <a:rPr lang="en-GB" sz="1200" b="0" i="0" dirty="0">
                <a:solidFill>
                  <a:schemeClr val="bg1">
                    <a:lumMod val="95000"/>
                  </a:schemeClr>
                </a:solidFill>
                <a:effectLst/>
                <a:latin typeface="Arial Rounded MT Bold" panose="020F0704030504030204" pitchFamily="34" charset="0"/>
              </a:rPr>
              <a:t> </a:t>
            </a:r>
            <a:r>
              <a:rPr lang="en-GB" sz="1200" dirty="0">
                <a:solidFill>
                  <a:schemeClr val="bg1">
                    <a:lumMod val="95000"/>
                  </a:schemeClr>
                </a:solidFill>
                <a:latin typeface="Arial Rounded MT Bold" panose="020F0704030504030204" pitchFamily="34" charset="0"/>
              </a:rPr>
              <a:t> </a:t>
            </a:r>
          </a:p>
        </p:txBody>
      </p:sp>
      <p:sp>
        <p:nvSpPr>
          <p:cNvPr id="8" name="TextBox 7">
            <a:extLst>
              <a:ext uri="{FF2B5EF4-FFF2-40B4-BE49-F238E27FC236}">
                <a16:creationId xmlns:a16="http://schemas.microsoft.com/office/drawing/2014/main" id="{71427613-AAA7-F84E-DD23-843EA47E92E4}"/>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KS3-17-05</a:t>
            </a:r>
          </a:p>
        </p:txBody>
      </p:sp>
      <p:sp>
        <p:nvSpPr>
          <p:cNvPr id="3" name="Rectangle 11">
            <a:extLst>
              <a:ext uri="{FF2B5EF4-FFF2-40B4-BE49-F238E27FC236}">
                <a16:creationId xmlns:a16="http://schemas.microsoft.com/office/drawing/2014/main" id="{DA59453F-2122-9FF9-D097-1DDA72895EA3}"/>
              </a:ext>
            </a:extLst>
          </p:cNvPr>
          <p:cNvSpPr>
            <a:spLocks noChangeArrowheads="1"/>
          </p:cNvSpPr>
          <p:nvPr/>
        </p:nvSpPr>
        <p:spPr bwMode="auto">
          <a:xfrm>
            <a:off x="170996" y="2122004"/>
            <a:ext cx="6533472" cy="3670637"/>
          </a:xfrm>
          <a:prstGeom prst="roundRect">
            <a:avLst>
              <a:gd name="adj" fmla="val 4408"/>
            </a:avLst>
          </a:prstGeom>
          <a:noFill/>
          <a:ln w="2857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en-US" sz="1200" dirty="0">
                <a:solidFill>
                  <a:srgbClr val="002060"/>
                </a:solidFill>
                <a:latin typeface="Arial Rounded MT Bold" panose="020F0704030504030204" pitchFamily="34" charset="0"/>
              </a:rPr>
              <a:t>Method</a:t>
            </a:r>
          </a:p>
          <a:p>
            <a:pPr marL="342900" lvl="0" indent="-342900" eaLnBrk="0" fontAlgn="base" hangingPunct="0">
              <a:spcBef>
                <a:spcPct val="0"/>
              </a:spcBef>
              <a:spcAft>
                <a:spcPct val="0"/>
              </a:spcAft>
              <a:buFont typeface="+mj-lt"/>
              <a:buAutoNum type="arabicPeriod"/>
            </a:pPr>
            <a:r>
              <a:rPr lang="en-GB" sz="1200" dirty="0">
                <a:solidFill>
                  <a:srgbClr val="002060"/>
                </a:solidFill>
                <a:latin typeface="Arial Rounded MT Bold" panose="020F0704030504030204" pitchFamily="34" charset="0"/>
              </a:rPr>
              <a:t>Prepare the plaster as per the manufacturers </a:t>
            </a:r>
            <a:br>
              <a:rPr lang="en-GB" sz="1200" dirty="0">
                <a:solidFill>
                  <a:srgbClr val="002060"/>
                </a:solidFill>
                <a:latin typeface="Arial Rounded MT Bold" panose="020F0704030504030204" pitchFamily="34" charset="0"/>
              </a:rPr>
            </a:br>
            <a:r>
              <a:rPr lang="en-GB" sz="1200" dirty="0">
                <a:solidFill>
                  <a:srgbClr val="002060"/>
                </a:solidFill>
                <a:latin typeface="Arial Rounded MT Bold" panose="020F0704030504030204" pitchFamily="34" charset="0"/>
              </a:rPr>
              <a:t>instructions. The plaster will likely set quickly so the </a:t>
            </a:r>
            <a:br>
              <a:rPr lang="en-GB" sz="1200" dirty="0">
                <a:solidFill>
                  <a:srgbClr val="002060"/>
                </a:solidFill>
                <a:latin typeface="Arial Rounded MT Bold" panose="020F0704030504030204" pitchFamily="34" charset="0"/>
              </a:rPr>
            </a:br>
            <a:r>
              <a:rPr lang="en-GB" sz="1200" dirty="0">
                <a:solidFill>
                  <a:srgbClr val="002060"/>
                </a:solidFill>
                <a:latin typeface="Arial Rounded MT Bold" panose="020F0704030504030204" pitchFamily="34" charset="0"/>
              </a:rPr>
              <a:t>next steps must be done quickly.</a:t>
            </a:r>
          </a:p>
          <a:p>
            <a:pPr marL="342900" lvl="0" indent="-342900" eaLnBrk="0" fontAlgn="base" hangingPunct="0">
              <a:spcBef>
                <a:spcPct val="0"/>
              </a:spcBef>
              <a:spcAft>
                <a:spcPct val="0"/>
              </a:spcAft>
              <a:buFont typeface="+mj-lt"/>
              <a:buAutoNum type="arabicPeriod"/>
            </a:pPr>
            <a:r>
              <a:rPr lang="en-GB" sz="1200" dirty="0">
                <a:solidFill>
                  <a:srgbClr val="002060"/>
                </a:solidFill>
                <a:latin typeface="Arial Rounded MT Bold" panose="020F0704030504030204" pitchFamily="34" charset="0"/>
              </a:rPr>
              <a:t>In the ice stick tray or mould, pour a shallow layer of </a:t>
            </a:r>
            <a:br>
              <a:rPr lang="en-GB" sz="1200" dirty="0">
                <a:solidFill>
                  <a:srgbClr val="002060"/>
                </a:solidFill>
                <a:latin typeface="Arial Rounded MT Bold" panose="020F0704030504030204" pitchFamily="34" charset="0"/>
              </a:rPr>
            </a:br>
            <a:r>
              <a:rPr lang="en-GB" sz="1200" dirty="0">
                <a:solidFill>
                  <a:srgbClr val="002060"/>
                </a:solidFill>
                <a:latin typeface="Arial Rounded MT Bold" panose="020F0704030504030204" pitchFamily="34" charset="0"/>
              </a:rPr>
              <a:t>the plaster. Then gently lay the material samples on </a:t>
            </a:r>
            <a:br>
              <a:rPr lang="en-GB" sz="1200" dirty="0">
                <a:solidFill>
                  <a:srgbClr val="002060"/>
                </a:solidFill>
                <a:latin typeface="Arial Rounded MT Bold" panose="020F0704030504030204" pitchFamily="34" charset="0"/>
              </a:rPr>
            </a:br>
            <a:r>
              <a:rPr lang="en-GB" sz="1200" dirty="0">
                <a:solidFill>
                  <a:srgbClr val="002060"/>
                </a:solidFill>
                <a:latin typeface="Arial Rounded MT Bold" panose="020F0704030504030204" pitchFamily="34" charset="0"/>
              </a:rPr>
              <a:t>top of the layer of plaster. </a:t>
            </a:r>
          </a:p>
          <a:p>
            <a:pPr marL="342900" lvl="0" indent="-342900" eaLnBrk="0" fontAlgn="base" hangingPunct="0">
              <a:spcBef>
                <a:spcPct val="0"/>
              </a:spcBef>
              <a:spcAft>
                <a:spcPct val="0"/>
              </a:spcAft>
              <a:buFont typeface="+mj-lt"/>
              <a:buAutoNum type="arabicPeriod"/>
            </a:pPr>
            <a: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Pour the remaining plaster on top of the material </a:t>
            </a:r>
            <a:b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br>
            <a: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samples, so that the material sample are roughly in </a:t>
            </a:r>
            <a:b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br>
            <a: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the centre of the plaster, leave this to set.</a:t>
            </a:r>
          </a:p>
          <a:p>
            <a:pPr marL="342900" lvl="0" indent="-342900" eaLnBrk="0" fontAlgn="base" hangingPunct="0">
              <a:spcBef>
                <a:spcPct val="0"/>
              </a:spcBef>
              <a:spcAft>
                <a:spcPct val="0"/>
              </a:spcAft>
              <a:buFont typeface="+mj-lt"/>
              <a:buAutoNum type="arabicPeriod"/>
            </a:pPr>
            <a: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You should make multiple samples of your </a:t>
            </a:r>
            <a:b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br>
            <a: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composite materials to allow you multiple trials.</a:t>
            </a:r>
          </a:p>
          <a:p>
            <a:pPr marL="342900" lvl="0" indent="-342900" eaLnBrk="0" fontAlgn="base" hangingPunct="0">
              <a:spcBef>
                <a:spcPct val="0"/>
              </a:spcBef>
              <a:spcAft>
                <a:spcPct val="0"/>
              </a:spcAft>
              <a:buFont typeface="+mj-lt"/>
              <a:buAutoNum type="arabicPeriod"/>
            </a:pPr>
            <a: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Once the plaster is set remove it from the mould and clamp the ends in two clamp stands. Tie a loop of string around the plaster and tie another loop in the other end of the string.</a:t>
            </a:r>
          </a:p>
          <a:p>
            <a:pPr marL="342900" lvl="0" indent="-342900" eaLnBrk="0" fontAlgn="base" hangingPunct="0">
              <a:spcBef>
                <a:spcPct val="0"/>
              </a:spcBef>
              <a:spcAft>
                <a:spcPct val="0"/>
              </a:spcAft>
              <a:buFont typeface="+mj-lt"/>
              <a:buAutoNum type="arabicPeriod"/>
            </a:pPr>
            <a: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Hang masses of increasing size from the string until the plaster breaks. Record the force at which the plaster breaks and any other relevant observations </a:t>
            </a:r>
            <a:b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br>
            <a: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e.g.  Breaks suddenly, two halves stick together etc.</a:t>
            </a:r>
          </a:p>
          <a:p>
            <a:pPr lvl="0" eaLnBrk="0" fontAlgn="base" hangingPunct="0">
              <a:spcBef>
                <a:spcPct val="0"/>
              </a:spcBef>
              <a:spcAft>
                <a:spcPct val="0"/>
              </a:spcAft>
            </a:pPr>
            <a: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NB: 100g ≈ 1N</a:t>
            </a:r>
          </a:p>
        </p:txBody>
      </p:sp>
      <p:sp>
        <p:nvSpPr>
          <p:cNvPr id="9" name="Rounded Rectangle 17">
            <a:extLst>
              <a:ext uri="{FF2B5EF4-FFF2-40B4-BE49-F238E27FC236}">
                <a16:creationId xmlns:a16="http://schemas.microsoft.com/office/drawing/2014/main" id="{02969ECB-0CA0-38A0-D993-B56508CF3009}"/>
              </a:ext>
            </a:extLst>
          </p:cNvPr>
          <p:cNvSpPr/>
          <p:nvPr/>
        </p:nvSpPr>
        <p:spPr>
          <a:xfrm>
            <a:off x="4573669" y="2288147"/>
            <a:ext cx="2016370" cy="1966296"/>
          </a:xfrm>
          <a:prstGeom prst="roundRect">
            <a:avLst>
              <a:gd name="adj" fmla="val 354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eaLnBrk="0" fontAlgn="base" hangingPunct="0">
              <a:spcBef>
                <a:spcPct val="0"/>
              </a:spcBef>
              <a:spcAft>
                <a:spcPct val="0"/>
              </a:spcAft>
            </a:pPr>
            <a:r>
              <a:rPr lang="en-GB"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Equipment</a:t>
            </a:r>
          </a:p>
          <a:p>
            <a:pPr marL="285750" lvl="0" indent="-285750" eaLnBrk="0" fontAlgn="base" hangingPunct="0">
              <a:spcBef>
                <a:spcPct val="0"/>
              </a:spcBef>
              <a:spcAft>
                <a:spcPct val="0"/>
              </a:spcAft>
              <a:buFont typeface="Arial" panose="020B0604020202020204" pitchFamily="34" charset="0"/>
              <a:buChar char="•"/>
            </a:pPr>
            <a:r>
              <a:rPr lang="en-US"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Ice stick tray or </a:t>
            </a:r>
            <a:r>
              <a:rPr lang="en-GB"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mould</a:t>
            </a:r>
            <a:r>
              <a:rPr lang="en-US"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 </a:t>
            </a:r>
          </a:p>
          <a:p>
            <a:pPr marL="285750" lvl="0" indent="-285750" eaLnBrk="0" fontAlgn="base" hangingPunct="0">
              <a:spcBef>
                <a:spcPct val="0"/>
              </a:spcBef>
              <a:spcAft>
                <a:spcPct val="0"/>
              </a:spcAft>
              <a:buFont typeface="Arial" panose="020B0604020202020204" pitchFamily="34" charset="0"/>
              <a:buChar char="•"/>
            </a:pPr>
            <a:r>
              <a:rPr lang="en-US"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Quick set plaster</a:t>
            </a:r>
          </a:p>
          <a:p>
            <a:pPr marL="285750" lvl="0" indent="-285750" eaLnBrk="0" fontAlgn="base" hangingPunct="0">
              <a:spcBef>
                <a:spcPct val="0"/>
              </a:spcBef>
              <a:spcAft>
                <a:spcPct val="0"/>
              </a:spcAft>
              <a:buFont typeface="Arial" panose="020B0604020202020204" pitchFamily="34" charset="0"/>
              <a:buChar char="•"/>
            </a:pPr>
            <a:r>
              <a:rPr lang="en-US"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Clamp stand</a:t>
            </a:r>
          </a:p>
          <a:p>
            <a:pPr marL="285750" lvl="0" indent="-285750" eaLnBrk="0" fontAlgn="base" hangingPunct="0">
              <a:spcBef>
                <a:spcPct val="0"/>
              </a:spcBef>
              <a:spcAft>
                <a:spcPct val="0"/>
              </a:spcAft>
              <a:buFont typeface="Arial" panose="020B0604020202020204" pitchFamily="34" charset="0"/>
              <a:buChar char="•"/>
            </a:pPr>
            <a:r>
              <a:rPr lang="en-US"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String </a:t>
            </a:r>
          </a:p>
          <a:p>
            <a:pPr marL="285750" lvl="0" indent="-285750" eaLnBrk="0" fontAlgn="base" hangingPunct="0">
              <a:spcBef>
                <a:spcPct val="0"/>
              </a:spcBef>
              <a:spcAft>
                <a:spcPct val="0"/>
              </a:spcAft>
              <a:buFont typeface="Arial" panose="020B0604020202020204" pitchFamily="34" charset="0"/>
              <a:buChar char="•"/>
            </a:pPr>
            <a:r>
              <a:rPr lang="en-US"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Masses</a:t>
            </a:r>
          </a:p>
          <a:p>
            <a:pPr marL="285750" lvl="0" indent="-285750" eaLnBrk="0" fontAlgn="base" hangingPunct="0">
              <a:spcBef>
                <a:spcPct val="0"/>
              </a:spcBef>
              <a:spcAft>
                <a:spcPct val="0"/>
              </a:spcAft>
              <a:buFont typeface="Arial" panose="020B0604020202020204" pitchFamily="34" charset="0"/>
              <a:buChar char="•"/>
            </a:pPr>
            <a:r>
              <a:rPr lang="en-US"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Wool, wooden sticks, plastic straw, foil, paper strips</a:t>
            </a:r>
          </a:p>
        </p:txBody>
      </p:sp>
      <p:graphicFrame>
        <p:nvGraphicFramePr>
          <p:cNvPr id="10" name="Table 9">
            <a:extLst>
              <a:ext uri="{FF2B5EF4-FFF2-40B4-BE49-F238E27FC236}">
                <a16:creationId xmlns:a16="http://schemas.microsoft.com/office/drawing/2014/main" id="{85BCD7EB-3FCF-70FA-8497-5372138076F2}"/>
              </a:ext>
            </a:extLst>
          </p:cNvPr>
          <p:cNvGraphicFramePr>
            <a:graphicFrameLocks noGrp="1"/>
          </p:cNvGraphicFramePr>
          <p:nvPr/>
        </p:nvGraphicFramePr>
        <p:xfrm>
          <a:off x="170996" y="7023304"/>
          <a:ext cx="6516001" cy="2582660"/>
        </p:xfrm>
        <a:graphic>
          <a:graphicData uri="http://schemas.openxmlformats.org/drawingml/2006/table">
            <a:tbl>
              <a:tblPr firstRow="1" bandRow="1">
                <a:tableStyleId>{5C22544A-7EE6-4342-B048-85BDC9FD1C3A}</a:tableStyleId>
              </a:tblPr>
              <a:tblGrid>
                <a:gridCol w="1206700">
                  <a:extLst>
                    <a:ext uri="{9D8B030D-6E8A-4147-A177-3AD203B41FA5}">
                      <a16:colId xmlns:a16="http://schemas.microsoft.com/office/drawing/2014/main" val="2526953613"/>
                    </a:ext>
                  </a:extLst>
                </a:gridCol>
                <a:gridCol w="1280160">
                  <a:extLst>
                    <a:ext uri="{9D8B030D-6E8A-4147-A177-3AD203B41FA5}">
                      <a16:colId xmlns:a16="http://schemas.microsoft.com/office/drawing/2014/main" val="893034404"/>
                    </a:ext>
                  </a:extLst>
                </a:gridCol>
                <a:gridCol w="1395984">
                  <a:extLst>
                    <a:ext uri="{9D8B030D-6E8A-4147-A177-3AD203B41FA5}">
                      <a16:colId xmlns:a16="http://schemas.microsoft.com/office/drawing/2014/main" val="2659083919"/>
                    </a:ext>
                  </a:extLst>
                </a:gridCol>
                <a:gridCol w="2633157">
                  <a:extLst>
                    <a:ext uri="{9D8B030D-6E8A-4147-A177-3AD203B41FA5}">
                      <a16:colId xmlns:a16="http://schemas.microsoft.com/office/drawing/2014/main" val="1459733714"/>
                    </a:ext>
                  </a:extLst>
                </a:gridCol>
              </a:tblGrid>
              <a:tr h="599915">
                <a:tc>
                  <a:txBody>
                    <a:bodyPr/>
                    <a:lstStyle/>
                    <a:p>
                      <a:pPr algn="ctr"/>
                      <a:r>
                        <a:rPr lang="en-GB" sz="1200" b="0" i="0" dirty="0">
                          <a:solidFill>
                            <a:srgbClr val="002060"/>
                          </a:solidFill>
                          <a:latin typeface="Arial Rounded MT Bold" panose="020F0704030504030204" pitchFamily="34" charset="0"/>
                        </a:rPr>
                        <a:t>Material </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i="0" dirty="0">
                          <a:solidFill>
                            <a:srgbClr val="002060"/>
                          </a:solidFill>
                          <a:latin typeface="Arial Rounded MT Bold" panose="020F0704030504030204" pitchFamily="34" charset="0"/>
                        </a:rPr>
                        <a:t>Force to break (N)</a:t>
                      </a:r>
                    </a:p>
                    <a:p>
                      <a:pPr algn="ctr"/>
                      <a:r>
                        <a:rPr lang="en-GB" sz="1200" b="0" i="0" dirty="0">
                          <a:solidFill>
                            <a:srgbClr val="002060"/>
                          </a:solidFill>
                          <a:latin typeface="Arial Rounded MT Bold" panose="020F0704030504030204" pitchFamily="34" charset="0"/>
                        </a:rPr>
                        <a:t>Trial 1</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i="0" dirty="0">
                          <a:solidFill>
                            <a:srgbClr val="002060"/>
                          </a:solidFill>
                          <a:latin typeface="Arial Rounded MT Bold" panose="020F0704030504030204" pitchFamily="34" charset="0"/>
                        </a:rPr>
                        <a:t>Force to break (N)</a:t>
                      </a:r>
                    </a:p>
                    <a:p>
                      <a:pPr algn="ctr"/>
                      <a:r>
                        <a:rPr lang="en-GB" sz="1200" b="0" i="0" dirty="0">
                          <a:solidFill>
                            <a:srgbClr val="002060"/>
                          </a:solidFill>
                          <a:latin typeface="Arial Rounded MT Bold" panose="020F0704030504030204" pitchFamily="34" charset="0"/>
                        </a:rPr>
                        <a:t>Trial 2</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i="0" dirty="0">
                          <a:solidFill>
                            <a:srgbClr val="002060"/>
                          </a:solidFill>
                          <a:latin typeface="Arial Rounded MT Bold" panose="020F0704030504030204" pitchFamily="34" charset="0"/>
                        </a:rPr>
                        <a:t>Other Observations</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570582"/>
                  </a:ext>
                </a:extLst>
              </a:tr>
              <a:tr h="485645">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603608"/>
                  </a:ext>
                </a:extLst>
              </a:tr>
              <a:tr h="485645">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3724633"/>
                  </a:ext>
                </a:extLst>
              </a:tr>
              <a:tr h="485645">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9465184"/>
                  </a:ext>
                </a:extLst>
              </a:tr>
              <a:tr h="485645">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357977"/>
                  </a:ext>
                </a:extLst>
              </a:tr>
            </a:tbl>
          </a:graphicData>
        </a:graphic>
      </p:graphicFrame>
      <p:sp>
        <p:nvSpPr>
          <p:cNvPr id="11" name="Rectangle 10">
            <a:extLst>
              <a:ext uri="{FF2B5EF4-FFF2-40B4-BE49-F238E27FC236}">
                <a16:creationId xmlns:a16="http://schemas.microsoft.com/office/drawing/2014/main" id="{3A029387-5C7A-DE9C-EF74-2FF2DC83AE44}"/>
              </a:ext>
            </a:extLst>
          </p:cNvPr>
          <p:cNvSpPr>
            <a:spLocks noChangeArrowheads="1"/>
          </p:cNvSpPr>
          <p:nvPr/>
        </p:nvSpPr>
        <p:spPr bwMode="auto">
          <a:xfrm>
            <a:off x="170997" y="1496450"/>
            <a:ext cx="6516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defRPr/>
            </a:pPr>
            <a:r>
              <a:rPr lang="en-GB" altLang="en-US" sz="1200"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Testing Composites - In this experiment, you will be investigating how the addition of materials to plaster affects the strength of the overall composite material.</a:t>
            </a:r>
          </a:p>
        </p:txBody>
      </p:sp>
      <p:pic>
        <p:nvPicPr>
          <p:cNvPr id="12" name="Picture 11">
            <a:extLst>
              <a:ext uri="{FF2B5EF4-FFF2-40B4-BE49-F238E27FC236}">
                <a16:creationId xmlns:a16="http://schemas.microsoft.com/office/drawing/2014/main" id="{83A9CB99-6574-80B0-2393-8AA2BD4F0613}"/>
              </a:ext>
            </a:extLst>
          </p:cNvPr>
          <p:cNvPicPr>
            <a:picLocks noChangeAspect="1"/>
          </p:cNvPicPr>
          <p:nvPr/>
        </p:nvPicPr>
        <p:blipFill rotWithShape="1">
          <a:blip r:embed="rId3"/>
          <a:srcRect l="12896" t="56133" r="11552"/>
          <a:stretch/>
        </p:blipFill>
        <p:spPr>
          <a:xfrm>
            <a:off x="206999" y="5897978"/>
            <a:ext cx="3061206" cy="999767"/>
          </a:xfrm>
          <a:prstGeom prst="roundRect">
            <a:avLst>
              <a:gd name="adj" fmla="val 11586"/>
            </a:avLst>
          </a:prstGeom>
          <a:ln w="28575">
            <a:solidFill>
              <a:srgbClr val="002060"/>
            </a:solidFill>
          </a:ln>
          <a:effectLst/>
          <a:scene3d>
            <a:camera prst="orthographicFront"/>
            <a:lightRig rig="contrasting" dir="t">
              <a:rot lat="0" lon="0" rev="4200000"/>
            </a:lightRig>
          </a:scene3d>
          <a:sp3d prstMaterial="plastic">
            <a:contourClr>
              <a:srgbClr val="969696"/>
            </a:contourClr>
          </a:sp3d>
        </p:spPr>
      </p:pic>
      <p:pic>
        <p:nvPicPr>
          <p:cNvPr id="13" name="Picture 12">
            <a:extLst>
              <a:ext uri="{FF2B5EF4-FFF2-40B4-BE49-F238E27FC236}">
                <a16:creationId xmlns:a16="http://schemas.microsoft.com/office/drawing/2014/main" id="{DF8E3071-7C47-571F-1453-4966CD523655}"/>
              </a:ext>
            </a:extLst>
          </p:cNvPr>
          <p:cNvPicPr>
            <a:picLocks noChangeAspect="1"/>
          </p:cNvPicPr>
          <p:nvPr/>
        </p:nvPicPr>
        <p:blipFill rotWithShape="1">
          <a:blip r:embed="rId4"/>
          <a:srcRect l="9895" t="27913" r="5662" b="25505"/>
          <a:stretch/>
        </p:blipFill>
        <p:spPr>
          <a:xfrm>
            <a:off x="3429000" y="5908089"/>
            <a:ext cx="3222001" cy="999767"/>
          </a:xfrm>
          <a:prstGeom prst="roundRect">
            <a:avLst>
              <a:gd name="adj" fmla="val 6629"/>
            </a:avLst>
          </a:prstGeom>
          <a:ln w="28575">
            <a:solidFill>
              <a:srgbClr val="002060"/>
            </a:solidFill>
          </a:ln>
          <a:effectLst/>
          <a:scene3d>
            <a:camera prst="orthographicFront"/>
            <a:lightRig rig="contrasting" dir="t">
              <a:rot lat="0" lon="0" rev="4200000"/>
            </a:lightRig>
          </a:scene3d>
          <a:sp3d prstMaterial="plastic">
            <a:contourClr>
              <a:srgbClr val="969696"/>
            </a:contourClr>
          </a:sp3d>
        </p:spPr>
      </p:pic>
      <p:sp>
        <p:nvSpPr>
          <p:cNvPr id="2" name="Rectangle: Rounded Corners 1">
            <a:extLst>
              <a:ext uri="{FF2B5EF4-FFF2-40B4-BE49-F238E27FC236}">
                <a16:creationId xmlns:a16="http://schemas.microsoft.com/office/drawing/2014/main" id="{9FDBDC21-4850-997C-2745-C6E95943F6B8}"/>
              </a:ext>
            </a:extLst>
          </p:cNvPr>
          <p:cNvSpPr/>
          <p:nvPr/>
        </p:nvSpPr>
        <p:spPr>
          <a:xfrm>
            <a:off x="170996" y="1458121"/>
            <a:ext cx="6533472" cy="558545"/>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FCAD959-66A0-EFFC-1F72-D4DC3B349474}"/>
              </a:ext>
            </a:extLst>
          </p:cNvPr>
          <p:cNvSpPr txBox="1"/>
          <p:nvPr/>
        </p:nvSpPr>
        <p:spPr>
          <a:xfrm>
            <a:off x="185485" y="7783996"/>
            <a:ext cx="3222001" cy="276999"/>
          </a:xfrm>
          <a:prstGeom prst="rect">
            <a:avLst/>
          </a:prstGeom>
          <a:noFill/>
        </p:spPr>
        <p:txBody>
          <a:bodyPr wrap="square" rtlCol="0">
            <a:spAutoFit/>
          </a:bodyPr>
          <a:lstStyle/>
          <a:p>
            <a:r>
              <a:rPr lang="en-GB" sz="1200" dirty="0">
                <a:solidFill>
                  <a:srgbClr val="FF0000"/>
                </a:solidFill>
                <a:latin typeface="Arial Rounded MT Bold" panose="020F0704030504030204" pitchFamily="34" charset="0"/>
              </a:rPr>
              <a:t>Students’ own results</a:t>
            </a:r>
          </a:p>
        </p:txBody>
      </p:sp>
    </p:spTree>
    <p:extLst>
      <p:ext uri="{BB962C8B-B14F-4D97-AF65-F5344CB8AC3E}">
        <p14:creationId xmlns:p14="http://schemas.microsoft.com/office/powerpoint/2010/main" val="2280335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A760D-F49E-78E1-5BCA-554F1A25E169}"/>
              </a:ext>
            </a:extLst>
          </p:cNvPr>
          <p:cNvSpPr/>
          <p:nvPr/>
        </p:nvSpPr>
        <p:spPr>
          <a:xfrm>
            <a:off x="0"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4E49E16-73AE-73E1-D995-6E9306E8FF6E}"/>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6" name="Picture 5">
            <a:extLst>
              <a:ext uri="{FF2B5EF4-FFF2-40B4-BE49-F238E27FC236}">
                <a16:creationId xmlns:a16="http://schemas.microsoft.com/office/drawing/2014/main" id="{9F1523E6-440C-79F7-A405-93E70821667F}"/>
              </a:ext>
            </a:extLst>
          </p:cNvPr>
          <p:cNvPicPr>
            <a:picLocks noChangeAspect="1"/>
          </p:cNvPicPr>
          <p:nvPr/>
        </p:nvPicPr>
        <p:blipFill rotWithShape="1">
          <a:blip r:embed="rId2"/>
          <a:srcRect l="3114" t="13379" r="3460" b="3635"/>
          <a:stretch/>
        </p:blipFill>
        <p:spPr>
          <a:xfrm>
            <a:off x="0" y="0"/>
            <a:ext cx="6858000" cy="1332562"/>
          </a:xfrm>
          <a:prstGeom prst="rect">
            <a:avLst/>
          </a:prstGeom>
        </p:spPr>
      </p:pic>
      <p:sp>
        <p:nvSpPr>
          <p:cNvPr id="8" name="TextBox 7">
            <a:extLst>
              <a:ext uri="{FF2B5EF4-FFF2-40B4-BE49-F238E27FC236}">
                <a16:creationId xmlns:a16="http://schemas.microsoft.com/office/drawing/2014/main" id="{71427613-AAA7-F84E-DD23-843EA47E92E4}"/>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KS3-17-05</a:t>
            </a:r>
          </a:p>
        </p:txBody>
      </p:sp>
      <p:sp>
        <p:nvSpPr>
          <p:cNvPr id="3" name="Rectangle 2">
            <a:extLst>
              <a:ext uri="{FF2B5EF4-FFF2-40B4-BE49-F238E27FC236}">
                <a16:creationId xmlns:a16="http://schemas.microsoft.com/office/drawing/2014/main" id="{EE403C9C-2465-97ED-F3DC-B44726CA9098}"/>
              </a:ext>
            </a:extLst>
          </p:cNvPr>
          <p:cNvSpPr/>
          <p:nvPr/>
        </p:nvSpPr>
        <p:spPr>
          <a:xfrm>
            <a:off x="91751" y="1431583"/>
            <a:ext cx="6612717" cy="8032968"/>
          </a:xfrm>
          <a:prstGeom prst="rect">
            <a:avLst/>
          </a:prstGeom>
        </p:spPr>
        <p:txBody>
          <a:bodyPr wrap="square">
            <a:spAutoFit/>
          </a:bodyPr>
          <a:lstStyle/>
          <a:p>
            <a:pPr marL="228600" lvl="0" indent="-228600">
              <a:buFont typeface="+mj-lt"/>
              <a:buAutoNum type="arabicPeriod"/>
            </a:pPr>
            <a:r>
              <a:rPr lang="en-US" sz="1200" dirty="0">
                <a:solidFill>
                  <a:srgbClr val="002060"/>
                </a:solidFill>
                <a:latin typeface="Arial Rounded MT Bold" panose="020F0704030504030204" pitchFamily="34" charset="0"/>
              </a:rPr>
              <a:t>Describe the term ‘composite material’.</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a:t>
            </a: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lvl="0" indent="-228600">
              <a:buFont typeface="+mj-lt"/>
              <a:buAutoNum type="arabicPeriod"/>
            </a:pPr>
            <a:r>
              <a:rPr lang="en-US" sz="1200" dirty="0">
                <a:solidFill>
                  <a:srgbClr val="002060"/>
                </a:solidFill>
                <a:latin typeface="Arial Rounded MT Bold" panose="020F0704030504030204" pitchFamily="34" charset="0"/>
              </a:rPr>
              <a:t>Suggest </a:t>
            </a:r>
            <a:r>
              <a:rPr lang="en-US" sz="1200" b="1" dirty="0">
                <a:solidFill>
                  <a:srgbClr val="002060"/>
                </a:solidFill>
                <a:latin typeface="Arial Rounded MT Bold" panose="020F0704030504030204" pitchFamily="34" charset="0"/>
              </a:rPr>
              <a:t>three </a:t>
            </a:r>
            <a:r>
              <a:rPr lang="en-US" sz="1200" dirty="0">
                <a:solidFill>
                  <a:srgbClr val="002060"/>
                </a:solidFill>
                <a:latin typeface="Arial Rounded MT Bold" panose="020F0704030504030204" pitchFamily="34" charset="0"/>
              </a:rPr>
              <a:t>reasons why composite materials are produced.</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a:t>
            </a: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r>
              <a:rPr lang="en-US" sz="1200" dirty="0">
                <a:solidFill>
                  <a:srgbClr val="002060"/>
                </a:solidFill>
                <a:latin typeface="Arial Rounded MT Bold" panose="020F0704030504030204" pitchFamily="34" charset="0"/>
              </a:rPr>
              <a:t>Reinforced concrete is made from concrete and iron rebar. Complete the table below by describing the properties of concrete and iron.</a:t>
            </a: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indent="-228600">
              <a:buFont typeface="+mj-lt"/>
              <a:buAutoNum type="arabicPeriod"/>
            </a:pPr>
            <a:endParaRPr lang="en-US" sz="1200" dirty="0">
              <a:solidFill>
                <a:srgbClr val="002060"/>
              </a:solidFill>
              <a:latin typeface="Arial Rounded MT Bold" panose="020F0704030504030204" pitchFamily="34" charset="0"/>
            </a:endParaRPr>
          </a:p>
          <a:p>
            <a:pPr marL="228600" lvl="0" indent="-228600">
              <a:buFont typeface="+mj-lt"/>
              <a:buAutoNum type="arabicPeriod"/>
            </a:pPr>
            <a:r>
              <a:rPr lang="en-US" sz="1200" dirty="0">
                <a:solidFill>
                  <a:srgbClr val="002060"/>
                </a:solidFill>
                <a:latin typeface="Arial Rounded MT Bold" panose="020F0704030504030204" pitchFamily="34" charset="0"/>
              </a:rPr>
              <a:t>Suggest how combining iron rebar and concrete helps create a stronger material.</a:t>
            </a:r>
            <a:br>
              <a:rPr lang="en-US" sz="1200" dirty="0">
                <a:solidFill>
                  <a:srgbClr val="002060"/>
                </a:solidFill>
                <a:latin typeface="Arial Rounded MT Bold" panose="020F0704030504030204" pitchFamily="34" charset="0"/>
              </a:rPr>
            </a:br>
            <a:r>
              <a:rPr lang="en-US" sz="1200" dirty="0">
                <a:solidFill>
                  <a:srgbClr val="002060"/>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graphicFrame>
        <p:nvGraphicFramePr>
          <p:cNvPr id="9" name="Table 8">
            <a:extLst>
              <a:ext uri="{FF2B5EF4-FFF2-40B4-BE49-F238E27FC236}">
                <a16:creationId xmlns:a16="http://schemas.microsoft.com/office/drawing/2014/main" id="{1C512153-7517-3D5C-AC42-0D4F600B4A0C}"/>
              </a:ext>
            </a:extLst>
          </p:cNvPr>
          <p:cNvGraphicFramePr>
            <a:graphicFrameLocks noGrp="1"/>
          </p:cNvGraphicFramePr>
          <p:nvPr>
            <p:extLst>
              <p:ext uri="{D42A27DB-BD31-4B8C-83A1-F6EECF244321}">
                <p14:modId xmlns:p14="http://schemas.microsoft.com/office/powerpoint/2010/main" val="497099295"/>
              </p:ext>
            </p:extLst>
          </p:nvPr>
        </p:nvGraphicFramePr>
        <p:xfrm>
          <a:off x="170999" y="3831232"/>
          <a:ext cx="6516001" cy="4014319"/>
        </p:xfrm>
        <a:graphic>
          <a:graphicData uri="http://schemas.openxmlformats.org/drawingml/2006/table">
            <a:tbl>
              <a:tblPr firstRow="1" bandRow="1">
                <a:tableStyleId>{5C22544A-7EE6-4342-B048-85BDC9FD1C3A}</a:tableStyleId>
              </a:tblPr>
              <a:tblGrid>
                <a:gridCol w="395929">
                  <a:extLst>
                    <a:ext uri="{9D8B030D-6E8A-4147-A177-3AD203B41FA5}">
                      <a16:colId xmlns:a16="http://schemas.microsoft.com/office/drawing/2014/main" val="2526953613"/>
                    </a:ext>
                  </a:extLst>
                </a:gridCol>
                <a:gridCol w="2040024">
                  <a:extLst>
                    <a:ext uri="{9D8B030D-6E8A-4147-A177-3AD203B41FA5}">
                      <a16:colId xmlns:a16="http://schemas.microsoft.com/office/drawing/2014/main" val="893034404"/>
                    </a:ext>
                  </a:extLst>
                </a:gridCol>
                <a:gridCol w="2040024">
                  <a:extLst>
                    <a:ext uri="{9D8B030D-6E8A-4147-A177-3AD203B41FA5}">
                      <a16:colId xmlns:a16="http://schemas.microsoft.com/office/drawing/2014/main" val="3289942659"/>
                    </a:ext>
                  </a:extLst>
                </a:gridCol>
                <a:gridCol w="2040024">
                  <a:extLst>
                    <a:ext uri="{9D8B030D-6E8A-4147-A177-3AD203B41FA5}">
                      <a16:colId xmlns:a16="http://schemas.microsoft.com/office/drawing/2014/main" val="988098814"/>
                    </a:ext>
                  </a:extLst>
                </a:gridCol>
              </a:tblGrid>
              <a:tr h="761085">
                <a:tc>
                  <a:txBody>
                    <a:bodyPr/>
                    <a:lstStyle/>
                    <a:p>
                      <a:pPr algn="ctr"/>
                      <a:r>
                        <a:rPr lang="en-GB" sz="1200" b="0" i="0" dirty="0">
                          <a:solidFill>
                            <a:srgbClr val="002060"/>
                          </a:solidFill>
                          <a:latin typeface="Arial Rounded MT Bold" panose="020F0704030504030204" pitchFamily="34" charset="0"/>
                        </a:rPr>
                        <a:t> </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i="0" dirty="0">
                          <a:solidFill>
                            <a:srgbClr val="002060"/>
                          </a:solidFill>
                          <a:latin typeface="Arial Rounded MT Bold" panose="020F0704030504030204" pitchFamily="34" charset="0"/>
                        </a:rPr>
                        <a:t>List some of the </a:t>
                      </a:r>
                    </a:p>
                    <a:p>
                      <a:pPr algn="ctr"/>
                      <a:r>
                        <a:rPr lang="en-GB" sz="1200" b="0" i="0" dirty="0">
                          <a:solidFill>
                            <a:srgbClr val="002060"/>
                          </a:solidFill>
                          <a:latin typeface="Arial Rounded MT Bold" panose="020F0704030504030204" pitchFamily="34" charset="0"/>
                        </a:rPr>
                        <a:t>physical properties </a:t>
                      </a:r>
                    </a:p>
                    <a:p>
                      <a:pPr algn="ctr"/>
                      <a:r>
                        <a:rPr lang="en-GB" sz="1200" b="0" i="0" dirty="0">
                          <a:solidFill>
                            <a:srgbClr val="002060"/>
                          </a:solidFill>
                          <a:latin typeface="Arial Rounded MT Bold" panose="020F0704030504030204" pitchFamily="34" charset="0"/>
                        </a:rPr>
                        <a:t>of the material</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i="0" dirty="0">
                          <a:solidFill>
                            <a:srgbClr val="002060"/>
                          </a:solidFill>
                          <a:latin typeface="Arial Rounded MT Bold" panose="020F0704030504030204" pitchFamily="34" charset="0"/>
                        </a:rPr>
                        <a:t>Describe how easily </a:t>
                      </a:r>
                    </a:p>
                    <a:p>
                      <a:pPr algn="ctr"/>
                      <a:r>
                        <a:rPr lang="en-GB" sz="1200" b="0" i="0" dirty="0">
                          <a:solidFill>
                            <a:srgbClr val="002060"/>
                          </a:solidFill>
                          <a:latin typeface="Arial Rounded MT Bold" panose="020F0704030504030204" pitchFamily="34" charset="0"/>
                        </a:rPr>
                        <a:t>the material can </a:t>
                      </a:r>
                    </a:p>
                    <a:p>
                      <a:pPr algn="ctr"/>
                      <a:r>
                        <a:rPr lang="en-GB" sz="1200" b="0" i="0" dirty="0">
                          <a:solidFill>
                            <a:srgbClr val="002060"/>
                          </a:solidFill>
                          <a:latin typeface="Arial Rounded MT Bold" panose="020F0704030504030204" pitchFamily="34" charset="0"/>
                        </a:rPr>
                        <a:t>change shape.</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latinLnBrk="0" hangingPunct="1"/>
                      <a:r>
                        <a:rPr lang="en-GB" sz="1200" b="0" i="0" kern="1200" dirty="0">
                          <a:solidFill>
                            <a:srgbClr val="002060"/>
                          </a:solidFill>
                          <a:latin typeface="Arial Rounded MT Bold" panose="020F0704030504030204" pitchFamily="34" charset="0"/>
                          <a:ea typeface="+mn-ea"/>
                          <a:cs typeface="+mn-cs"/>
                        </a:rPr>
                        <a:t>Describe the appearance of </a:t>
                      </a:r>
                    </a:p>
                    <a:p>
                      <a:pPr marL="0" algn="ctr" defTabSz="685800" rtl="0" eaLnBrk="1" latinLnBrk="0" hangingPunct="1"/>
                      <a:r>
                        <a:rPr lang="en-GB" sz="1200" b="0" i="0" kern="1200" dirty="0">
                          <a:solidFill>
                            <a:srgbClr val="002060"/>
                          </a:solidFill>
                          <a:latin typeface="Arial Rounded MT Bold" panose="020F0704030504030204" pitchFamily="34" charset="0"/>
                          <a:ea typeface="+mn-ea"/>
                          <a:cs typeface="+mn-cs"/>
                        </a:rPr>
                        <a:t>the material</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6570582"/>
                  </a:ext>
                </a:extLst>
              </a:tr>
              <a:tr h="1626617">
                <a:tc>
                  <a:txBody>
                    <a:bodyPr/>
                    <a:lstStyle/>
                    <a:p>
                      <a:pPr algn="ctr"/>
                      <a:r>
                        <a:rPr lang="en-GB" sz="1200" b="0" dirty="0">
                          <a:solidFill>
                            <a:srgbClr val="002060"/>
                          </a:solidFill>
                          <a:latin typeface="Arial Rounded MT Bold" panose="020F0704030504030204" pitchFamily="34" charset="0"/>
                        </a:rPr>
                        <a:t>Iron </a:t>
                      </a:r>
                    </a:p>
                  </a:txBody>
                  <a:tcPr vert="vert270"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solidFill>
                            <a:srgbClr val="FF0000"/>
                          </a:solidFill>
                          <a:latin typeface="Arial Rounded MT Bold" panose="020F0704030504030204" pitchFamily="34" charset="0"/>
                        </a:rPr>
                        <a:t>Strong, ductile, malleable </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solidFill>
                            <a:srgbClr val="FF0000"/>
                          </a:solidFill>
                          <a:latin typeface="Arial Rounded MT Bold" panose="020F0704030504030204" pitchFamily="34" charset="0"/>
                        </a:rPr>
                        <a:t>Can be shaped with tools</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latinLnBrk="0" hangingPunct="1"/>
                      <a:r>
                        <a:rPr lang="en-GB" sz="1200" b="0" i="0" kern="1200" dirty="0">
                          <a:solidFill>
                            <a:srgbClr val="FF0000"/>
                          </a:solidFill>
                          <a:latin typeface="Arial Rounded MT Bold" panose="020F0704030504030204" pitchFamily="34" charset="0"/>
                          <a:ea typeface="+mn-ea"/>
                          <a:cs typeface="+mn-cs"/>
                        </a:rPr>
                        <a:t>Smooth, shiny appearance </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6603608"/>
                  </a:ext>
                </a:extLst>
              </a:tr>
              <a:tr h="1626617">
                <a:tc>
                  <a:txBody>
                    <a:bodyPr/>
                    <a:lstStyle/>
                    <a:p>
                      <a:pPr algn="ctr"/>
                      <a:r>
                        <a:rPr lang="en-GB" sz="1200" b="0" dirty="0">
                          <a:solidFill>
                            <a:srgbClr val="002060"/>
                          </a:solidFill>
                          <a:latin typeface="Arial Rounded MT Bold" panose="020F0704030504030204" pitchFamily="34" charset="0"/>
                        </a:rPr>
                        <a:t>Concrete </a:t>
                      </a:r>
                    </a:p>
                  </a:txBody>
                  <a:tcPr vert="vert270"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solidFill>
                            <a:srgbClr val="FF0000"/>
                          </a:solidFill>
                          <a:latin typeface="Arial Rounded MT Bold" panose="020F0704030504030204" pitchFamily="34" charset="0"/>
                        </a:rPr>
                        <a:t>Hard, strong, durable </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solidFill>
                            <a:srgbClr val="FF0000"/>
                          </a:solidFill>
                          <a:latin typeface="Arial Rounded MT Bold" panose="020F0704030504030204" pitchFamily="34" charset="0"/>
                        </a:rPr>
                        <a:t>Difficult to change shape </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latinLnBrk="0" hangingPunct="1"/>
                      <a:r>
                        <a:rPr lang="en-GB" sz="1200" b="0" i="0" kern="1200" dirty="0">
                          <a:solidFill>
                            <a:srgbClr val="FF0000"/>
                          </a:solidFill>
                          <a:latin typeface="Arial Rounded MT Bold" panose="020F0704030504030204" pitchFamily="34" charset="0"/>
                          <a:ea typeface="+mn-ea"/>
                          <a:cs typeface="+mn-cs"/>
                        </a:rPr>
                        <a:t>Grey or off-white, rough texture </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3724633"/>
                  </a:ext>
                </a:extLst>
              </a:tr>
            </a:tbl>
          </a:graphicData>
        </a:graphic>
      </p:graphicFrame>
      <p:sp>
        <p:nvSpPr>
          <p:cNvPr id="10" name="TextBox 9">
            <a:extLst>
              <a:ext uri="{FF2B5EF4-FFF2-40B4-BE49-F238E27FC236}">
                <a16:creationId xmlns:a16="http://schemas.microsoft.com/office/drawing/2014/main" id="{E2C087D0-F0CB-784F-A132-0271BDED1D1C}"/>
              </a:ext>
            </a:extLst>
          </p:cNvPr>
          <p:cNvSpPr txBox="1"/>
          <p:nvPr/>
        </p:nvSpPr>
        <p:spPr>
          <a:xfrm>
            <a:off x="332872" y="1599822"/>
            <a:ext cx="6354128" cy="646331"/>
          </a:xfrm>
          <a:prstGeom prst="rect">
            <a:avLst/>
          </a:prstGeom>
          <a:noFill/>
        </p:spPr>
        <p:txBody>
          <a:bodyPr wrap="square">
            <a:spAutoFit/>
          </a:bodyPr>
          <a:lstStyle/>
          <a:p>
            <a:pPr lvl="0"/>
            <a:r>
              <a:rPr lang="en-US" sz="1200" dirty="0">
                <a:solidFill>
                  <a:srgbClr val="FF0000"/>
                </a:solidFill>
                <a:latin typeface="Arial Rounded MT Bold" panose="020F0704030504030204" pitchFamily="34" charset="0"/>
              </a:rPr>
              <a:t>A material composed of two or more different types of materials, which have been combined to produce a material with superior properties compared to the individual materials</a:t>
            </a:r>
          </a:p>
        </p:txBody>
      </p:sp>
      <p:sp>
        <p:nvSpPr>
          <p:cNvPr id="12" name="TextBox 11">
            <a:extLst>
              <a:ext uri="{FF2B5EF4-FFF2-40B4-BE49-F238E27FC236}">
                <a16:creationId xmlns:a16="http://schemas.microsoft.com/office/drawing/2014/main" id="{D5024B5C-A954-4BB4-02C1-995D486AFDD7}"/>
              </a:ext>
            </a:extLst>
          </p:cNvPr>
          <p:cNvSpPr txBox="1"/>
          <p:nvPr/>
        </p:nvSpPr>
        <p:spPr>
          <a:xfrm>
            <a:off x="332872" y="2531882"/>
            <a:ext cx="6354128" cy="646331"/>
          </a:xfrm>
          <a:prstGeom prst="rect">
            <a:avLst/>
          </a:prstGeom>
          <a:noFill/>
        </p:spPr>
        <p:txBody>
          <a:bodyPr wrap="square">
            <a:spAutoFit/>
          </a:bodyPr>
          <a:lstStyle/>
          <a:p>
            <a:pPr lvl="0"/>
            <a:r>
              <a:rPr lang="en-US" sz="1200" dirty="0">
                <a:solidFill>
                  <a:srgbClr val="FF0000"/>
                </a:solidFill>
                <a:latin typeface="Arial Rounded MT Bold" panose="020F0704030504030204" pitchFamily="34" charset="0"/>
              </a:rPr>
              <a:t>Improved performance: e.g. greater strength</a:t>
            </a:r>
          </a:p>
          <a:p>
            <a:pPr lvl="0"/>
            <a:r>
              <a:rPr lang="en-US" sz="1200" dirty="0">
                <a:solidFill>
                  <a:srgbClr val="FF0000"/>
                </a:solidFill>
                <a:latin typeface="Arial Rounded MT Bold" panose="020F0704030504030204" pitchFamily="34" charset="0"/>
              </a:rPr>
              <a:t>Cost-effectiveness: using less expensive raw materials</a:t>
            </a:r>
          </a:p>
          <a:p>
            <a:pPr lvl="0"/>
            <a:r>
              <a:rPr lang="en-US" sz="1200" dirty="0">
                <a:solidFill>
                  <a:srgbClr val="FF0000"/>
                </a:solidFill>
                <a:latin typeface="Arial Rounded MT Bold" panose="020F0704030504030204" pitchFamily="34" charset="0"/>
              </a:rPr>
              <a:t>Aesthetics: such as </a:t>
            </a:r>
            <a:r>
              <a:rPr lang="en-US" sz="1200" dirty="0" err="1">
                <a:solidFill>
                  <a:srgbClr val="FF0000"/>
                </a:solidFill>
                <a:latin typeface="Arial Rounded MT Bold" panose="020F0704030504030204" pitchFamily="34" charset="0"/>
              </a:rPr>
              <a:t>colour</a:t>
            </a:r>
            <a:r>
              <a:rPr lang="en-US" sz="1200" dirty="0">
                <a:solidFill>
                  <a:srgbClr val="FF0000"/>
                </a:solidFill>
                <a:latin typeface="Arial Rounded MT Bold" panose="020F0704030504030204" pitchFamily="34" charset="0"/>
              </a:rPr>
              <a:t>, texture, and surface finish</a:t>
            </a:r>
          </a:p>
        </p:txBody>
      </p:sp>
      <p:sp>
        <p:nvSpPr>
          <p:cNvPr id="14" name="TextBox 13">
            <a:extLst>
              <a:ext uri="{FF2B5EF4-FFF2-40B4-BE49-F238E27FC236}">
                <a16:creationId xmlns:a16="http://schemas.microsoft.com/office/drawing/2014/main" id="{624A8438-FAF9-DACD-1AB5-C29CC2BA4F63}"/>
              </a:ext>
            </a:extLst>
          </p:cNvPr>
          <p:cNvSpPr txBox="1"/>
          <p:nvPr/>
        </p:nvSpPr>
        <p:spPr>
          <a:xfrm>
            <a:off x="332873" y="8196239"/>
            <a:ext cx="6354128" cy="1200329"/>
          </a:xfrm>
          <a:prstGeom prst="rect">
            <a:avLst/>
          </a:prstGeom>
          <a:noFill/>
        </p:spPr>
        <p:txBody>
          <a:bodyPr wrap="square">
            <a:spAutoFit/>
          </a:bodyPr>
          <a:lstStyle/>
          <a:p>
            <a:r>
              <a:rPr lang="en-US" sz="1200" dirty="0">
                <a:solidFill>
                  <a:srgbClr val="FF0000"/>
                </a:solidFill>
                <a:latin typeface="Arial Rounded MT Bold" panose="020F0704030504030204" pitchFamily="34" charset="0"/>
              </a:rPr>
              <a:t>Concrete is a strong, durable material but can be brittle and prone to cracking under tension. Iron rebar is ductile and can absorb tensile forces, but it is not strong enough to withstand compression forces on its own. By embedding iron rebar into the concrete, the two materials work together to create a composite material that can resist both tension and compression forces, making it much stronger than either material on its own.</a:t>
            </a:r>
            <a:endParaRPr lang="en-GB" sz="1200" dirty="0">
              <a:latin typeface="Arial Rounded MT Bold" panose="020F0704030504030204" pitchFamily="34" charset="0"/>
            </a:endParaRPr>
          </a:p>
        </p:txBody>
      </p:sp>
      <p:sp>
        <p:nvSpPr>
          <p:cNvPr id="15" name="TextBox 14">
            <a:extLst>
              <a:ext uri="{FF2B5EF4-FFF2-40B4-BE49-F238E27FC236}">
                <a16:creationId xmlns:a16="http://schemas.microsoft.com/office/drawing/2014/main" id="{DE2335B3-2282-D2B7-E086-7FB93E713EF3}"/>
              </a:ext>
            </a:extLst>
          </p:cNvPr>
          <p:cNvSpPr txBox="1"/>
          <p:nvPr/>
        </p:nvSpPr>
        <p:spPr>
          <a:xfrm>
            <a:off x="1020902" y="221289"/>
            <a:ext cx="5683567" cy="461665"/>
          </a:xfrm>
          <a:prstGeom prst="rect">
            <a:avLst/>
          </a:prstGeom>
          <a:noFill/>
        </p:spPr>
        <p:txBody>
          <a:bodyPr wrap="square" rtlCol="0">
            <a:spAutoFit/>
          </a:bodyPr>
          <a:lstStyle/>
          <a:p>
            <a:r>
              <a:rPr lang="en-GB" sz="1200" dirty="0">
                <a:solidFill>
                  <a:schemeClr val="bg1">
                    <a:lumMod val="95000"/>
                  </a:schemeClr>
                </a:solidFill>
                <a:latin typeface="Arial Rounded MT Bold" panose="020F0704030504030204" pitchFamily="34" charset="0"/>
              </a:rPr>
              <a:t>Mission Assignment: Describe the properties of composites</a:t>
            </a:r>
          </a:p>
          <a:p>
            <a:r>
              <a:rPr lang="en-GB" sz="1200" dirty="0">
                <a:solidFill>
                  <a:schemeClr val="bg1">
                    <a:lumMod val="95000"/>
                  </a:schemeClr>
                </a:solidFill>
                <a:latin typeface="Arial Rounded MT Bold" panose="020F0704030504030204" pitchFamily="34" charset="0"/>
              </a:rPr>
              <a:t>                                                                                               ANSWERS  </a:t>
            </a:r>
            <a:r>
              <a:rPr lang="en-GB" sz="1200" b="0" i="0" dirty="0">
                <a:solidFill>
                  <a:schemeClr val="bg1">
                    <a:lumMod val="95000"/>
                  </a:schemeClr>
                </a:solidFill>
                <a:effectLst/>
                <a:latin typeface="Arial Rounded MT Bold" panose="020F0704030504030204" pitchFamily="34" charset="0"/>
              </a:rPr>
              <a:t> </a:t>
            </a:r>
            <a:r>
              <a:rPr lang="en-GB" sz="1200" dirty="0">
                <a:solidFill>
                  <a:schemeClr val="bg1">
                    <a:lumMod val="95000"/>
                  </a:schemeClr>
                </a:solidFill>
                <a:latin typeface="Arial Rounded MT Bold" panose="020F0704030504030204" pitchFamily="34" charset="0"/>
              </a:rPr>
              <a:t> </a:t>
            </a:r>
          </a:p>
        </p:txBody>
      </p:sp>
    </p:spTree>
    <p:extLst>
      <p:ext uri="{BB962C8B-B14F-4D97-AF65-F5344CB8AC3E}">
        <p14:creationId xmlns:p14="http://schemas.microsoft.com/office/powerpoint/2010/main" val="131401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A760D-F49E-78E1-5BCA-554F1A25E169}"/>
              </a:ext>
            </a:extLst>
          </p:cNvPr>
          <p:cNvSpPr/>
          <p:nvPr/>
        </p:nvSpPr>
        <p:spPr>
          <a:xfrm>
            <a:off x="0"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4E49E16-73AE-73E1-D995-6E9306E8FF6E}"/>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6" name="Picture 5">
            <a:extLst>
              <a:ext uri="{FF2B5EF4-FFF2-40B4-BE49-F238E27FC236}">
                <a16:creationId xmlns:a16="http://schemas.microsoft.com/office/drawing/2014/main" id="{9F1523E6-440C-79F7-A405-93E70821667F}"/>
              </a:ext>
            </a:extLst>
          </p:cNvPr>
          <p:cNvPicPr>
            <a:picLocks noChangeAspect="1"/>
          </p:cNvPicPr>
          <p:nvPr/>
        </p:nvPicPr>
        <p:blipFill rotWithShape="1">
          <a:blip r:embed="rId2"/>
          <a:srcRect l="3114" t="13379" r="3460" b="3635"/>
          <a:stretch/>
        </p:blipFill>
        <p:spPr>
          <a:xfrm>
            <a:off x="0" y="0"/>
            <a:ext cx="6858000" cy="1332562"/>
          </a:xfrm>
          <a:prstGeom prst="rect">
            <a:avLst/>
          </a:prstGeom>
        </p:spPr>
      </p:pic>
      <p:sp>
        <p:nvSpPr>
          <p:cNvPr id="8" name="TextBox 7">
            <a:extLst>
              <a:ext uri="{FF2B5EF4-FFF2-40B4-BE49-F238E27FC236}">
                <a16:creationId xmlns:a16="http://schemas.microsoft.com/office/drawing/2014/main" id="{71427613-AAA7-F84E-DD23-843EA47E92E4}"/>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KS3-17-05</a:t>
            </a:r>
          </a:p>
        </p:txBody>
      </p:sp>
      <p:sp>
        <p:nvSpPr>
          <p:cNvPr id="3" name="Rectangle 2">
            <a:extLst>
              <a:ext uri="{FF2B5EF4-FFF2-40B4-BE49-F238E27FC236}">
                <a16:creationId xmlns:a16="http://schemas.microsoft.com/office/drawing/2014/main" id="{9E53552D-D9EA-7716-44B7-7853E963C97E}"/>
              </a:ext>
            </a:extLst>
          </p:cNvPr>
          <p:cNvSpPr/>
          <p:nvPr/>
        </p:nvSpPr>
        <p:spPr>
          <a:xfrm>
            <a:off x="116033" y="1431583"/>
            <a:ext cx="6588435" cy="8217634"/>
          </a:xfrm>
          <a:prstGeom prst="rect">
            <a:avLst/>
          </a:prstGeom>
        </p:spPr>
        <p:txBody>
          <a:bodyPr wrap="square">
            <a:spAutoFit/>
          </a:bodyPr>
          <a:lstStyle/>
          <a:p>
            <a:pPr lvl="0">
              <a:lnSpc>
                <a:spcPct val="150000"/>
              </a:lnSpc>
            </a:pPr>
            <a:r>
              <a:rPr lang="en-US" sz="1200" dirty="0">
                <a:solidFill>
                  <a:srgbClr val="002060"/>
                </a:solidFill>
                <a:latin typeface="Arial Rounded MT Bold" panose="020F0704030504030204" pitchFamily="34" charset="0"/>
              </a:rPr>
              <a:t>Challenge: Design your own imaginary composite material for a particular use. You need to consider the properties the item must have for its use and describe and explain the materials that will be mixed to create the composite material.</a:t>
            </a:r>
          </a:p>
          <a:p>
            <a:pPr marL="228600" lvl="0" indent="-228600">
              <a:lnSpc>
                <a:spcPct val="150000"/>
              </a:lnSpc>
              <a:buFont typeface="+mj-lt"/>
              <a:buAutoNum type="arabicPeriod"/>
            </a:pPr>
            <a:endParaRPr lang="en-US" sz="1200" dirty="0">
              <a:solidFill>
                <a:srgbClr val="002060"/>
              </a:solidFill>
              <a:latin typeface="Arial Rounded MT Bold" panose="020F0704030504030204" pitchFamily="34" charset="0"/>
            </a:endParaRPr>
          </a:p>
          <a:p>
            <a:pPr lvl="0">
              <a:lnSpc>
                <a:spcPct val="150000"/>
              </a:lnSpc>
            </a:pPr>
            <a:r>
              <a:rPr lang="en-US" sz="1200" dirty="0">
                <a:solidFill>
                  <a:srgbClr val="002060"/>
                </a:solidFill>
                <a:latin typeface="Arial Rounded MT Bold" panose="020F0704030504030204" pitchFamily="34" charset="0"/>
              </a:rPr>
              <a:t>For example: A </a:t>
            </a:r>
            <a:r>
              <a:rPr lang="en-US" sz="1200" dirty="0" err="1">
                <a:solidFill>
                  <a:srgbClr val="002060"/>
                </a:solidFill>
                <a:latin typeface="Arial Rounded MT Bold" panose="020F0704030504030204" pitchFamily="34" charset="0"/>
              </a:rPr>
              <a:t>colourful</a:t>
            </a:r>
            <a:r>
              <a:rPr lang="en-US" sz="1200" dirty="0">
                <a:solidFill>
                  <a:srgbClr val="002060"/>
                </a:solidFill>
                <a:latin typeface="Arial Rounded MT Bold" panose="020F0704030504030204" pitchFamily="34" charset="0"/>
              </a:rPr>
              <a:t> raincoat must be waterproof, lightweight and able to be worn. A composite could be made from cotton and a polymer. Cotton and polymer can both be made </a:t>
            </a:r>
            <a:r>
              <a:rPr lang="en-US" sz="1200" dirty="0" err="1">
                <a:solidFill>
                  <a:srgbClr val="002060"/>
                </a:solidFill>
                <a:latin typeface="Arial Rounded MT Bold" panose="020F0704030504030204" pitchFamily="34" charset="0"/>
              </a:rPr>
              <a:t>colourful</a:t>
            </a:r>
            <a:r>
              <a:rPr lang="en-US" sz="1200" dirty="0">
                <a:solidFill>
                  <a:srgbClr val="002060"/>
                </a:solidFill>
                <a:latin typeface="Arial Rounded MT Bold" panose="020F0704030504030204" pitchFamily="34" charset="0"/>
              </a:rPr>
              <a:t> and are lightweight. Cotton is comfortable to wear and polymers are waterproof, so combining their properties you will get a waterproof, wearable raincoat.</a:t>
            </a:r>
          </a:p>
          <a:p>
            <a:pPr lvl="0"/>
            <a:endParaRPr lang="en-US" sz="1200" dirty="0">
              <a:solidFill>
                <a:srgbClr val="00206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endParaRPr lang="en-US" sz="1200" dirty="0">
              <a:solidFill>
                <a:srgbClr val="FF0000"/>
              </a:solidFill>
              <a:latin typeface="Arial Rounded MT Bold" panose="020F0704030504030204" pitchFamily="34" charset="0"/>
            </a:endParaRPr>
          </a:p>
          <a:p>
            <a:pPr lvl="0"/>
            <a:br>
              <a:rPr lang="en-US" sz="1200" dirty="0">
                <a:solidFill>
                  <a:srgbClr val="002060"/>
                </a:solidFill>
                <a:latin typeface="Arial Rounded MT Bold" panose="020F0704030504030204" pitchFamily="34" charset="0"/>
              </a:rPr>
            </a:br>
            <a:r>
              <a:rPr lang="en-US" sz="1600" dirty="0">
                <a:solidFill>
                  <a:srgbClr val="002060"/>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a:t>
            </a:r>
            <a:br>
              <a:rPr lang="en-US" sz="1200" dirty="0">
                <a:solidFill>
                  <a:srgbClr val="002060"/>
                </a:solidFill>
                <a:latin typeface="Arial Rounded MT Bold" panose="020F0704030504030204" pitchFamily="34" charset="0"/>
              </a:rPr>
            </a:br>
            <a:r>
              <a:rPr lang="en-US" sz="1600" dirty="0">
                <a:solidFill>
                  <a:srgbClr val="002060"/>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200" dirty="0">
              <a:solidFill>
                <a:srgbClr val="002060"/>
              </a:solidFill>
              <a:latin typeface="Arial Rounded MT Bold" panose="020F0704030504030204" pitchFamily="34" charset="0"/>
            </a:endParaRPr>
          </a:p>
        </p:txBody>
      </p:sp>
      <p:pic>
        <p:nvPicPr>
          <p:cNvPr id="10" name="Picture 9" descr="A yellow rain jacket with silver buttons&#10;&#10;Description automatically generated">
            <a:extLst>
              <a:ext uri="{FF2B5EF4-FFF2-40B4-BE49-F238E27FC236}">
                <a16:creationId xmlns:a16="http://schemas.microsoft.com/office/drawing/2014/main" id="{11929944-B394-53AC-11F3-0A084C476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276" y="4073455"/>
            <a:ext cx="2441448" cy="2441448"/>
          </a:xfrm>
          <a:prstGeom prst="rect">
            <a:avLst/>
          </a:prstGeom>
        </p:spPr>
      </p:pic>
      <p:sp>
        <p:nvSpPr>
          <p:cNvPr id="9" name="TextBox 8">
            <a:extLst>
              <a:ext uri="{FF2B5EF4-FFF2-40B4-BE49-F238E27FC236}">
                <a16:creationId xmlns:a16="http://schemas.microsoft.com/office/drawing/2014/main" id="{860AC600-AD27-4035-1A2D-57E1A78FF02F}"/>
              </a:ext>
            </a:extLst>
          </p:cNvPr>
          <p:cNvSpPr txBox="1"/>
          <p:nvPr/>
        </p:nvSpPr>
        <p:spPr>
          <a:xfrm>
            <a:off x="116033" y="6563671"/>
            <a:ext cx="3429000" cy="276999"/>
          </a:xfrm>
          <a:prstGeom prst="rect">
            <a:avLst/>
          </a:prstGeom>
          <a:noFill/>
        </p:spPr>
        <p:txBody>
          <a:bodyPr wrap="square">
            <a:spAutoFit/>
          </a:bodyPr>
          <a:lstStyle/>
          <a:p>
            <a:r>
              <a:rPr lang="en-US" sz="1200" dirty="0">
                <a:solidFill>
                  <a:srgbClr val="FF0000"/>
                </a:solidFill>
                <a:latin typeface="Arial Rounded MT Bold" panose="020F0704030504030204" pitchFamily="34" charset="0"/>
              </a:rPr>
              <a:t>Students’ own ideas</a:t>
            </a:r>
            <a:endParaRPr lang="en-GB" sz="1200" dirty="0"/>
          </a:p>
        </p:txBody>
      </p:sp>
      <p:sp>
        <p:nvSpPr>
          <p:cNvPr id="11" name="TextBox 10">
            <a:extLst>
              <a:ext uri="{FF2B5EF4-FFF2-40B4-BE49-F238E27FC236}">
                <a16:creationId xmlns:a16="http://schemas.microsoft.com/office/drawing/2014/main" id="{BC185471-6253-7614-7F99-B6CA9F12A486}"/>
              </a:ext>
            </a:extLst>
          </p:cNvPr>
          <p:cNvSpPr txBox="1"/>
          <p:nvPr/>
        </p:nvSpPr>
        <p:spPr>
          <a:xfrm>
            <a:off x="1020902" y="221289"/>
            <a:ext cx="5683567" cy="461665"/>
          </a:xfrm>
          <a:prstGeom prst="rect">
            <a:avLst/>
          </a:prstGeom>
          <a:noFill/>
        </p:spPr>
        <p:txBody>
          <a:bodyPr wrap="square" rtlCol="0">
            <a:spAutoFit/>
          </a:bodyPr>
          <a:lstStyle/>
          <a:p>
            <a:r>
              <a:rPr lang="en-GB" sz="1200" dirty="0">
                <a:solidFill>
                  <a:schemeClr val="bg1">
                    <a:lumMod val="95000"/>
                  </a:schemeClr>
                </a:solidFill>
                <a:latin typeface="Arial Rounded MT Bold" panose="020F0704030504030204" pitchFamily="34" charset="0"/>
              </a:rPr>
              <a:t>Mission Assignment: Describe the properties of composites</a:t>
            </a:r>
          </a:p>
          <a:p>
            <a:r>
              <a:rPr lang="en-GB" sz="1200" dirty="0">
                <a:solidFill>
                  <a:schemeClr val="bg1">
                    <a:lumMod val="95000"/>
                  </a:schemeClr>
                </a:solidFill>
                <a:latin typeface="Arial Rounded MT Bold" panose="020F0704030504030204" pitchFamily="34" charset="0"/>
              </a:rPr>
              <a:t>                                                                                               ANSWERS  </a:t>
            </a:r>
            <a:r>
              <a:rPr lang="en-GB" sz="1200" b="0" i="0" dirty="0">
                <a:solidFill>
                  <a:schemeClr val="bg1">
                    <a:lumMod val="95000"/>
                  </a:schemeClr>
                </a:solidFill>
                <a:effectLst/>
                <a:latin typeface="Arial Rounded MT Bold" panose="020F0704030504030204" pitchFamily="34" charset="0"/>
              </a:rPr>
              <a:t> </a:t>
            </a:r>
            <a:r>
              <a:rPr lang="en-GB" sz="1200" dirty="0">
                <a:solidFill>
                  <a:schemeClr val="bg1">
                    <a:lumMod val="95000"/>
                  </a:schemeClr>
                </a:solidFill>
                <a:latin typeface="Arial Rounded MT Bold" panose="020F0704030504030204" pitchFamily="34" charset="0"/>
              </a:rPr>
              <a:t> </a:t>
            </a:r>
          </a:p>
        </p:txBody>
      </p:sp>
    </p:spTree>
    <p:extLst>
      <p:ext uri="{BB962C8B-B14F-4D97-AF65-F5344CB8AC3E}">
        <p14:creationId xmlns:p14="http://schemas.microsoft.com/office/powerpoint/2010/main" val="23250612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25</TotalTime>
  <Words>1186</Words>
  <Application>Microsoft Office PowerPoint</Application>
  <PresentationFormat>A4 Paper (210x297 mm)</PresentationFormat>
  <Paragraphs>198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Developing Experts</dc:creator>
  <cp:lastModifiedBy>Developing Experts</cp:lastModifiedBy>
  <cp:revision>3</cp:revision>
  <dcterms:created xsi:type="dcterms:W3CDTF">2023-07-13T15:05:17Z</dcterms:created>
  <dcterms:modified xsi:type="dcterms:W3CDTF">2023-09-07T11:24:15Z</dcterms:modified>
</cp:coreProperties>
</file>