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58" r:id="rId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D4D6"/>
    <a:srgbClr val="00D4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4"/>
    <p:restoredTop sz="95915"/>
  </p:normalViewPr>
  <p:slideViewPr>
    <p:cSldViewPr snapToGrid="0" snapToObjects="1">
      <p:cViewPr varScale="1">
        <p:scale>
          <a:sx n="78" d="100"/>
          <a:sy n="78" d="100"/>
        </p:scale>
        <p:origin x="33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DBB4E2C-4581-EF49-9C59-5E7D689C4CEB}" type="datetimeFigureOut">
              <a:rPr lang="en-US" smtClean="0"/>
              <a:t>8/14/22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3388462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DBB4E2C-4581-EF49-9C59-5E7D689C4CEB}" type="datetimeFigureOut">
              <a:rPr lang="en-US" smtClean="0"/>
              <a:t>8/14/22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34267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DBB4E2C-4581-EF49-9C59-5E7D689C4CEB}" type="datetimeFigureOut">
              <a:rPr lang="en-US" smtClean="0"/>
              <a:t>8/14/22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189587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DBB4E2C-4581-EF49-9C59-5E7D689C4CEB}" type="datetimeFigureOut">
              <a:rPr lang="en-US" smtClean="0"/>
              <a:t>8/14/22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360095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DBB4E2C-4581-EF49-9C59-5E7D689C4CEB}" type="datetimeFigureOut">
              <a:rPr lang="en-US" smtClean="0"/>
              <a:t>8/14/22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100855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DBB4E2C-4581-EF49-9C59-5E7D689C4CEB}" type="datetimeFigureOut">
              <a:rPr lang="en-US" smtClean="0"/>
              <a:t>8/14/22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388638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DBB4E2C-4581-EF49-9C59-5E7D689C4CEB}" type="datetimeFigureOut">
              <a:rPr lang="en-US" smtClean="0"/>
              <a:t>8/14/22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328629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DBB4E2C-4581-EF49-9C59-5E7D689C4CEB}" type="datetimeFigureOut">
              <a:rPr lang="en-US" smtClean="0"/>
              <a:t>8/14/22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270779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BB4E2C-4581-EF49-9C59-5E7D689C4CEB}" type="datetimeFigureOut">
              <a:rPr lang="en-US" smtClean="0"/>
              <a:t>8/14/22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2061593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DBB4E2C-4581-EF49-9C59-5E7D689C4CEB}" type="datetimeFigureOut">
              <a:rPr lang="en-US" smtClean="0"/>
              <a:t>8/14/22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2254500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DBB4E2C-4581-EF49-9C59-5E7D689C4CEB}" type="datetimeFigureOut">
              <a:rPr lang="en-US" smtClean="0"/>
              <a:t>8/14/22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E394C-4933-7D42-AA73-05696ACF4D03}" type="slidenum">
              <a:rPr lang="en-US" smtClean="0"/>
              <a:t>‹#›</a:t>
            </a:fld>
            <a:endParaRPr lang="en-US"/>
          </a:p>
        </p:txBody>
      </p:sp>
    </p:spTree>
    <p:extLst>
      <p:ext uri="{BB962C8B-B14F-4D97-AF65-F5344CB8AC3E}">
        <p14:creationId xmlns:p14="http://schemas.microsoft.com/office/powerpoint/2010/main" val="48252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image" Target="../media/image9.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101B3F-8539-1144-B88A-9B4336C78CC6}"/>
              </a:ext>
            </a:extLst>
          </p:cNvPr>
          <p:cNvSpPr/>
          <p:nvPr userDrawn="1"/>
        </p:nvSpPr>
        <p:spPr>
          <a:xfrm>
            <a:off x="0" y="1"/>
            <a:ext cx="6858000" cy="1062318"/>
          </a:xfrm>
          <a:prstGeom prst="rect">
            <a:avLst/>
          </a:prstGeom>
          <a:solidFill>
            <a:srgbClr val="38D4D6"/>
          </a:solidFill>
          <a:ln>
            <a:solidFill>
              <a:srgbClr val="00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4" name="Rectangle 73">
            <a:extLst>
              <a:ext uri="{FF2B5EF4-FFF2-40B4-BE49-F238E27FC236}">
                <a16:creationId xmlns:a16="http://schemas.microsoft.com/office/drawing/2014/main" id="{8010129C-DE21-8048-81CD-0A17E3F06791}"/>
              </a:ext>
            </a:extLst>
          </p:cNvPr>
          <p:cNvSpPr/>
          <p:nvPr userDrawn="1"/>
        </p:nvSpPr>
        <p:spPr>
          <a:xfrm>
            <a:off x="0" y="9624786"/>
            <a:ext cx="6858000" cy="305322"/>
          </a:xfrm>
          <a:prstGeom prst="rect">
            <a:avLst/>
          </a:prstGeom>
          <a:solidFill>
            <a:srgbClr val="38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DBB4E2C-4581-EF49-9C59-5E7D689C4CEB}" type="datetimeFigureOut">
              <a:rPr lang="en-US" smtClean="0"/>
              <a:t>8/14/22</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48" name="Rounded Rectangle 47">
            <a:extLst>
              <a:ext uri="{FF2B5EF4-FFF2-40B4-BE49-F238E27FC236}">
                <a16:creationId xmlns:a16="http://schemas.microsoft.com/office/drawing/2014/main" id="{5F21B2FE-2CB9-314D-86D8-D78318E2AD4F}"/>
              </a:ext>
            </a:extLst>
          </p:cNvPr>
          <p:cNvSpPr/>
          <p:nvPr userDrawn="1"/>
        </p:nvSpPr>
        <p:spPr>
          <a:xfrm>
            <a:off x="170690" y="1216149"/>
            <a:ext cx="6503172" cy="8266803"/>
          </a:xfrm>
          <a:prstGeom prst="roundRect">
            <a:avLst>
              <a:gd name="adj" fmla="val 2594"/>
            </a:avLst>
          </a:prstGeom>
          <a:noFill/>
          <a:ln w="28575">
            <a:solidFill>
              <a:srgbClr val="38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18E394C-4933-7D42-AA73-05696ACF4D03}" type="slidenum">
              <a:rPr lang="en-US" smtClean="0"/>
              <a:t>‹#›</a:t>
            </a:fld>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41B44A78-DEC5-D24C-B5BF-AE444B4AFA04}"/>
              </a:ext>
            </a:extLst>
          </p:cNvPr>
          <p:cNvPicPr>
            <a:picLocks noChangeAspect="1"/>
          </p:cNvPicPr>
          <p:nvPr userDrawn="1"/>
        </p:nvPicPr>
        <p:blipFill rotWithShape="1">
          <a:blip r:embed="rId13">
            <a:biLevel thresh="50000"/>
          </a:blip>
          <a:srcRect r="67643"/>
          <a:stretch/>
        </p:blipFill>
        <p:spPr>
          <a:xfrm>
            <a:off x="170690" y="162670"/>
            <a:ext cx="751977" cy="717630"/>
          </a:xfrm>
          <a:prstGeom prst="rect">
            <a:avLst/>
          </a:prstGeom>
          <a:effectLst>
            <a:outerShdw blurRad="50800" dist="38100" dir="2700000" algn="tl" rotWithShape="0">
              <a:prstClr val="black">
                <a:alpha val="40000"/>
              </a:prstClr>
            </a:outerShdw>
          </a:effectLst>
        </p:spPr>
      </p:pic>
      <p:sp>
        <p:nvSpPr>
          <p:cNvPr id="14" name="Rounded Rectangle 13">
            <a:extLst>
              <a:ext uri="{FF2B5EF4-FFF2-40B4-BE49-F238E27FC236}">
                <a16:creationId xmlns:a16="http://schemas.microsoft.com/office/drawing/2014/main" id="{CDE91AF0-48A0-D047-A478-E61BE7191FA9}"/>
              </a:ext>
            </a:extLst>
          </p:cNvPr>
          <p:cNvSpPr/>
          <p:nvPr userDrawn="1"/>
        </p:nvSpPr>
        <p:spPr>
          <a:xfrm>
            <a:off x="1093357" y="177564"/>
            <a:ext cx="5580506" cy="717631"/>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Arial Rounded MT Bold" panose="020F0704030504030204" pitchFamily="34" charset="77"/>
            </a:endParaRPr>
          </a:p>
        </p:txBody>
      </p:sp>
      <p:grpSp>
        <p:nvGrpSpPr>
          <p:cNvPr id="19" name="Group 18">
            <a:extLst>
              <a:ext uri="{FF2B5EF4-FFF2-40B4-BE49-F238E27FC236}">
                <a16:creationId xmlns:a16="http://schemas.microsoft.com/office/drawing/2014/main" id="{C2B21BA9-0A97-A348-AD97-78CE6F2E44F2}"/>
              </a:ext>
            </a:extLst>
          </p:cNvPr>
          <p:cNvGrpSpPr/>
          <p:nvPr userDrawn="1"/>
        </p:nvGrpSpPr>
        <p:grpSpPr>
          <a:xfrm>
            <a:off x="529022" y="970622"/>
            <a:ext cx="382946" cy="382526"/>
            <a:chOff x="1761370" y="3168673"/>
            <a:chExt cx="751977" cy="717630"/>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06D1F272-9FB9-994A-86A7-2586DB1F8517}"/>
                </a:ext>
              </a:extLst>
            </p:cNvPr>
            <p:cNvSpPr/>
            <p:nvPr/>
          </p:nvSpPr>
          <p:spPr>
            <a:xfrm>
              <a:off x="1790881" y="3195510"/>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oughnut 20">
              <a:extLst>
                <a:ext uri="{FF2B5EF4-FFF2-40B4-BE49-F238E27FC236}">
                  <a16:creationId xmlns:a16="http://schemas.microsoft.com/office/drawing/2014/main" id="{26E2CF78-6189-244B-98DA-66095B80B1F2}"/>
                </a:ext>
              </a:extLst>
            </p:cNvPr>
            <p:cNvSpPr/>
            <p:nvPr/>
          </p:nvSpPr>
          <p:spPr>
            <a:xfrm>
              <a:off x="1761370" y="3168673"/>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descr="Icon&#10;&#10;Description automatically generated">
              <a:extLst>
                <a:ext uri="{FF2B5EF4-FFF2-40B4-BE49-F238E27FC236}">
                  <a16:creationId xmlns:a16="http://schemas.microsoft.com/office/drawing/2014/main" id="{3AC6786D-CD08-804C-A834-BF1D845C4CFF}"/>
                </a:ext>
              </a:extLst>
            </p:cNvPr>
            <p:cNvPicPr>
              <a:picLocks noChangeAspect="1"/>
            </p:cNvPicPr>
            <p:nvPr/>
          </p:nvPicPr>
          <p:blipFill>
            <a:blip r:embed="rId14"/>
            <a:stretch>
              <a:fillRect/>
            </a:stretch>
          </p:blipFill>
          <p:spPr>
            <a:xfrm>
              <a:off x="1858226" y="3303380"/>
              <a:ext cx="586284" cy="492628"/>
            </a:xfrm>
            <a:prstGeom prst="rect">
              <a:avLst/>
            </a:prstGeom>
          </p:spPr>
        </p:pic>
      </p:grpSp>
      <p:grpSp>
        <p:nvGrpSpPr>
          <p:cNvPr id="23" name="Group 22">
            <a:extLst>
              <a:ext uri="{FF2B5EF4-FFF2-40B4-BE49-F238E27FC236}">
                <a16:creationId xmlns:a16="http://schemas.microsoft.com/office/drawing/2014/main" id="{EB5F4D00-67D5-6142-8955-53027972366A}"/>
              </a:ext>
            </a:extLst>
          </p:cNvPr>
          <p:cNvGrpSpPr/>
          <p:nvPr userDrawn="1"/>
        </p:nvGrpSpPr>
        <p:grpSpPr>
          <a:xfrm>
            <a:off x="958811" y="753404"/>
            <a:ext cx="651649" cy="631333"/>
            <a:chOff x="964200" y="1717382"/>
            <a:chExt cx="751977" cy="717630"/>
          </a:xfrm>
          <a:effectLst>
            <a:outerShdw blurRad="50800" dist="38100" dir="2700000" algn="tl" rotWithShape="0">
              <a:prstClr val="black">
                <a:alpha val="40000"/>
              </a:prstClr>
            </a:outerShdw>
          </a:effectLst>
        </p:grpSpPr>
        <p:sp>
          <p:nvSpPr>
            <p:cNvPr id="24" name="Oval 23">
              <a:extLst>
                <a:ext uri="{FF2B5EF4-FFF2-40B4-BE49-F238E27FC236}">
                  <a16:creationId xmlns:a16="http://schemas.microsoft.com/office/drawing/2014/main" id="{EA1D92D5-ACCE-F14E-91FD-5A28E8C4F33D}"/>
                </a:ext>
              </a:extLst>
            </p:cNvPr>
            <p:cNvSpPr/>
            <p:nvPr/>
          </p:nvSpPr>
          <p:spPr>
            <a:xfrm>
              <a:off x="993711" y="174421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Doughnut 24">
              <a:extLst>
                <a:ext uri="{FF2B5EF4-FFF2-40B4-BE49-F238E27FC236}">
                  <a16:creationId xmlns:a16="http://schemas.microsoft.com/office/drawing/2014/main" id="{E5A5648D-D0B1-D844-B1DB-FF9FC27347F8}"/>
                </a:ext>
              </a:extLst>
            </p:cNvPr>
            <p:cNvSpPr/>
            <p:nvPr/>
          </p:nvSpPr>
          <p:spPr>
            <a:xfrm>
              <a:off x="964200" y="171738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25" descr="Icon&#10;&#10;Description automatically generated">
              <a:extLst>
                <a:ext uri="{FF2B5EF4-FFF2-40B4-BE49-F238E27FC236}">
                  <a16:creationId xmlns:a16="http://schemas.microsoft.com/office/drawing/2014/main" id="{6F28909D-5650-7D48-B3DB-BB3D89F5521D}"/>
                </a:ext>
              </a:extLst>
            </p:cNvPr>
            <p:cNvPicPr>
              <a:picLocks noChangeAspect="1"/>
            </p:cNvPicPr>
            <p:nvPr/>
          </p:nvPicPr>
          <p:blipFill>
            <a:blip r:embed="rId15">
              <a:biLevel thresh="25000"/>
            </a:blip>
            <a:stretch>
              <a:fillRect/>
            </a:stretch>
          </p:blipFill>
          <p:spPr>
            <a:xfrm>
              <a:off x="1090624" y="1850961"/>
              <a:ext cx="516096" cy="365418"/>
            </a:xfrm>
            <a:prstGeom prst="rect">
              <a:avLst/>
            </a:prstGeom>
          </p:spPr>
        </p:pic>
      </p:grpSp>
      <p:grpSp>
        <p:nvGrpSpPr>
          <p:cNvPr id="28" name="Group 27">
            <a:extLst>
              <a:ext uri="{FF2B5EF4-FFF2-40B4-BE49-F238E27FC236}">
                <a16:creationId xmlns:a16="http://schemas.microsoft.com/office/drawing/2014/main" id="{44E2CF8D-FD41-784C-B0A5-4E0CE4FC588D}"/>
              </a:ext>
            </a:extLst>
          </p:cNvPr>
          <p:cNvGrpSpPr/>
          <p:nvPr userDrawn="1"/>
        </p:nvGrpSpPr>
        <p:grpSpPr>
          <a:xfrm>
            <a:off x="1694319" y="632875"/>
            <a:ext cx="544625" cy="523220"/>
            <a:chOff x="992741" y="2082272"/>
            <a:chExt cx="751977" cy="717630"/>
          </a:xfrm>
          <a:effectLst>
            <a:outerShdw blurRad="50800" dist="38100" dir="2700000" algn="tl" rotWithShape="0">
              <a:prstClr val="black">
                <a:alpha val="40000"/>
              </a:prstClr>
            </a:outerShdw>
          </a:effectLst>
        </p:grpSpPr>
        <p:sp>
          <p:nvSpPr>
            <p:cNvPr id="29" name="Oval 28">
              <a:extLst>
                <a:ext uri="{FF2B5EF4-FFF2-40B4-BE49-F238E27FC236}">
                  <a16:creationId xmlns:a16="http://schemas.microsoft.com/office/drawing/2014/main" id="{A4BFAE7E-54AE-6D42-8661-82A5CC0DE0CC}"/>
                </a:ext>
              </a:extLst>
            </p:cNvPr>
            <p:cNvSpPr/>
            <p:nvPr/>
          </p:nvSpPr>
          <p:spPr>
            <a:xfrm>
              <a:off x="1022252" y="210910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oughnut 29">
              <a:extLst>
                <a:ext uri="{FF2B5EF4-FFF2-40B4-BE49-F238E27FC236}">
                  <a16:creationId xmlns:a16="http://schemas.microsoft.com/office/drawing/2014/main" id="{B8B9F8CD-EC84-B449-99AD-75067294D428}"/>
                </a:ext>
              </a:extLst>
            </p:cNvPr>
            <p:cNvSpPr/>
            <p:nvPr/>
          </p:nvSpPr>
          <p:spPr>
            <a:xfrm>
              <a:off x="992741" y="208227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1" name="Picture 30" descr="Icon&#10;&#10;Description automatically generated">
              <a:extLst>
                <a:ext uri="{FF2B5EF4-FFF2-40B4-BE49-F238E27FC236}">
                  <a16:creationId xmlns:a16="http://schemas.microsoft.com/office/drawing/2014/main" id="{DEE8E5FB-B26A-4841-BC98-C868BDFB867C}"/>
                </a:ext>
              </a:extLst>
            </p:cNvPr>
            <p:cNvPicPr>
              <a:picLocks noChangeAspect="1"/>
            </p:cNvPicPr>
            <p:nvPr/>
          </p:nvPicPr>
          <p:blipFill>
            <a:blip r:embed="rId16"/>
            <a:stretch>
              <a:fillRect/>
            </a:stretch>
          </p:blipFill>
          <p:spPr>
            <a:xfrm>
              <a:off x="1124027" y="2244941"/>
              <a:ext cx="489403" cy="340202"/>
            </a:xfrm>
            <a:prstGeom prst="rect">
              <a:avLst/>
            </a:prstGeom>
          </p:spPr>
        </p:pic>
      </p:grpSp>
      <p:grpSp>
        <p:nvGrpSpPr>
          <p:cNvPr id="32" name="Group 31">
            <a:extLst>
              <a:ext uri="{FF2B5EF4-FFF2-40B4-BE49-F238E27FC236}">
                <a16:creationId xmlns:a16="http://schemas.microsoft.com/office/drawing/2014/main" id="{AD8A33FB-C49C-6A49-8591-7859D49173CA}"/>
              </a:ext>
            </a:extLst>
          </p:cNvPr>
          <p:cNvGrpSpPr/>
          <p:nvPr userDrawn="1"/>
        </p:nvGrpSpPr>
        <p:grpSpPr>
          <a:xfrm>
            <a:off x="2308049" y="743153"/>
            <a:ext cx="583454" cy="651836"/>
            <a:chOff x="2217067" y="1917395"/>
            <a:chExt cx="761257" cy="807096"/>
          </a:xfrm>
          <a:effectLst>
            <a:outerShdw blurRad="50800" dist="38100" dir="2700000" algn="tl" rotWithShape="0">
              <a:prstClr val="black">
                <a:alpha val="40000"/>
              </a:prstClr>
            </a:outerShdw>
          </a:effectLst>
        </p:grpSpPr>
        <p:sp>
          <p:nvSpPr>
            <p:cNvPr id="33" name="Oval 32">
              <a:extLst>
                <a:ext uri="{FF2B5EF4-FFF2-40B4-BE49-F238E27FC236}">
                  <a16:creationId xmlns:a16="http://schemas.microsoft.com/office/drawing/2014/main" id="{7649D984-31B6-994E-AA35-D29D42209B2A}"/>
                </a:ext>
              </a:extLst>
            </p:cNvPr>
            <p:cNvSpPr/>
            <p:nvPr/>
          </p:nvSpPr>
          <p:spPr>
            <a:xfrm>
              <a:off x="2255858" y="1981892"/>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Doughnut 33">
              <a:extLst>
                <a:ext uri="{FF2B5EF4-FFF2-40B4-BE49-F238E27FC236}">
                  <a16:creationId xmlns:a16="http://schemas.microsoft.com/office/drawing/2014/main" id="{C38F7472-BFC1-974C-B509-AEA999D6AF1F}"/>
                </a:ext>
              </a:extLst>
            </p:cNvPr>
            <p:cNvSpPr/>
            <p:nvPr/>
          </p:nvSpPr>
          <p:spPr>
            <a:xfrm>
              <a:off x="2226347" y="1955055"/>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 name="Picture 34" descr="A white windmill with a black background&#10;&#10;Description automatically generated with medium confidence">
              <a:extLst>
                <a:ext uri="{FF2B5EF4-FFF2-40B4-BE49-F238E27FC236}">
                  <a16:creationId xmlns:a16="http://schemas.microsoft.com/office/drawing/2014/main" id="{6C4233D9-51DE-2643-9552-EE55E78B545E}"/>
                </a:ext>
              </a:extLst>
            </p:cNvPr>
            <p:cNvPicPr>
              <a:picLocks noChangeAspect="1"/>
            </p:cNvPicPr>
            <p:nvPr/>
          </p:nvPicPr>
          <p:blipFill>
            <a:blip r:embed="rId17">
              <a:biLevel thresh="25000"/>
            </a:blip>
            <a:stretch>
              <a:fillRect/>
            </a:stretch>
          </p:blipFill>
          <p:spPr>
            <a:xfrm>
              <a:off x="2217067" y="1917395"/>
              <a:ext cx="751977" cy="807096"/>
            </a:xfrm>
            <a:prstGeom prst="rect">
              <a:avLst/>
            </a:prstGeom>
          </p:spPr>
        </p:pic>
      </p:grpSp>
      <p:grpSp>
        <p:nvGrpSpPr>
          <p:cNvPr id="36" name="Group 35">
            <a:extLst>
              <a:ext uri="{FF2B5EF4-FFF2-40B4-BE49-F238E27FC236}">
                <a16:creationId xmlns:a16="http://schemas.microsoft.com/office/drawing/2014/main" id="{76B950D6-C76F-7E4F-B476-5B5EA107CF93}"/>
              </a:ext>
            </a:extLst>
          </p:cNvPr>
          <p:cNvGrpSpPr/>
          <p:nvPr userDrawn="1"/>
        </p:nvGrpSpPr>
        <p:grpSpPr>
          <a:xfrm>
            <a:off x="2954801" y="632875"/>
            <a:ext cx="549161" cy="523220"/>
            <a:chOff x="2954801" y="632875"/>
            <a:chExt cx="549161" cy="523220"/>
          </a:xfrm>
          <a:effectLst>
            <a:outerShdw blurRad="50800" dist="38100" dir="2700000" algn="tl" rotWithShape="0">
              <a:prstClr val="black">
                <a:alpha val="40000"/>
              </a:prstClr>
            </a:outerShdw>
          </a:effectLst>
        </p:grpSpPr>
        <p:sp>
          <p:nvSpPr>
            <p:cNvPr id="37" name="Oval 36">
              <a:extLst>
                <a:ext uri="{FF2B5EF4-FFF2-40B4-BE49-F238E27FC236}">
                  <a16:creationId xmlns:a16="http://schemas.microsoft.com/office/drawing/2014/main" id="{7D7C4E6C-B1CD-A54C-A14D-61C32B6C3C19}"/>
                </a:ext>
              </a:extLst>
            </p:cNvPr>
            <p:cNvSpPr/>
            <p:nvPr/>
          </p:nvSpPr>
          <p:spPr>
            <a:xfrm>
              <a:off x="2976353" y="652442"/>
              <a:ext cx="510880" cy="48408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Doughnut 37">
              <a:extLst>
                <a:ext uri="{FF2B5EF4-FFF2-40B4-BE49-F238E27FC236}">
                  <a16:creationId xmlns:a16="http://schemas.microsoft.com/office/drawing/2014/main" id="{18164CD0-6C49-B540-8BB6-57599C3AB6AB}"/>
                </a:ext>
              </a:extLst>
            </p:cNvPr>
            <p:cNvSpPr/>
            <p:nvPr/>
          </p:nvSpPr>
          <p:spPr>
            <a:xfrm>
              <a:off x="2954801" y="632875"/>
              <a:ext cx="549161" cy="52322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9" name="Picture 38" descr="Icon&#10;&#10;Description automatically generated">
              <a:extLst>
                <a:ext uri="{FF2B5EF4-FFF2-40B4-BE49-F238E27FC236}">
                  <a16:creationId xmlns:a16="http://schemas.microsoft.com/office/drawing/2014/main" id="{4928C1B4-5D8C-4A40-A782-7C76604F9673}"/>
                </a:ext>
              </a:extLst>
            </p:cNvPr>
            <p:cNvPicPr>
              <a:picLocks noChangeAspect="1"/>
            </p:cNvPicPr>
            <p:nvPr/>
          </p:nvPicPr>
          <p:blipFill>
            <a:blip r:embed="rId18"/>
            <a:stretch>
              <a:fillRect/>
            </a:stretch>
          </p:blipFill>
          <p:spPr>
            <a:xfrm>
              <a:off x="3016500" y="670402"/>
              <a:ext cx="456198" cy="430854"/>
            </a:xfrm>
            <a:prstGeom prst="rect">
              <a:avLst/>
            </a:prstGeom>
          </p:spPr>
        </p:pic>
      </p:grpSp>
      <p:grpSp>
        <p:nvGrpSpPr>
          <p:cNvPr id="40" name="Group 39">
            <a:extLst>
              <a:ext uri="{FF2B5EF4-FFF2-40B4-BE49-F238E27FC236}">
                <a16:creationId xmlns:a16="http://schemas.microsoft.com/office/drawing/2014/main" id="{8A745CA7-2FAE-A74B-B836-F213D3AB0288}"/>
              </a:ext>
            </a:extLst>
          </p:cNvPr>
          <p:cNvGrpSpPr/>
          <p:nvPr userDrawn="1"/>
        </p:nvGrpSpPr>
        <p:grpSpPr>
          <a:xfrm>
            <a:off x="3566338" y="803603"/>
            <a:ext cx="471358" cy="441555"/>
            <a:chOff x="1866422" y="1624526"/>
            <a:chExt cx="751977" cy="717630"/>
          </a:xfrm>
          <a:effectLst>
            <a:outerShdw blurRad="50800" dist="38100" dir="2700000" algn="tl" rotWithShape="0">
              <a:prstClr val="black">
                <a:alpha val="40000"/>
              </a:prstClr>
            </a:outerShdw>
          </a:effectLst>
        </p:grpSpPr>
        <p:sp>
          <p:nvSpPr>
            <p:cNvPr id="41" name="Oval 40">
              <a:extLst>
                <a:ext uri="{FF2B5EF4-FFF2-40B4-BE49-F238E27FC236}">
                  <a16:creationId xmlns:a16="http://schemas.microsoft.com/office/drawing/2014/main" id="{12292627-70BA-9D4E-B3C4-D98880050930}"/>
                </a:ext>
              </a:extLst>
            </p:cNvPr>
            <p:cNvSpPr/>
            <p:nvPr/>
          </p:nvSpPr>
          <p:spPr>
            <a:xfrm>
              <a:off x="1895933" y="1651363"/>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Doughnut 41">
              <a:extLst>
                <a:ext uri="{FF2B5EF4-FFF2-40B4-BE49-F238E27FC236}">
                  <a16:creationId xmlns:a16="http://schemas.microsoft.com/office/drawing/2014/main" id="{3B92D7D0-ABEC-7340-B99B-D47F7AF193E6}"/>
                </a:ext>
              </a:extLst>
            </p:cNvPr>
            <p:cNvSpPr/>
            <p:nvPr/>
          </p:nvSpPr>
          <p:spPr>
            <a:xfrm>
              <a:off x="1866422" y="1624526"/>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3" name="Picture 64" descr="Free White Tractor 2 Icon - Download White Tractor 2 Icon">
              <a:extLst>
                <a:ext uri="{FF2B5EF4-FFF2-40B4-BE49-F238E27FC236}">
                  <a16:creationId xmlns:a16="http://schemas.microsoft.com/office/drawing/2014/main" id="{711159AB-C0F0-C84D-9F8C-317BAD5BBDB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11680" y="1752611"/>
              <a:ext cx="461459" cy="461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66C736AC-61D9-B149-AD8A-260AA4BF14C7}"/>
              </a:ext>
            </a:extLst>
          </p:cNvPr>
          <p:cNvGrpSpPr/>
          <p:nvPr userDrawn="1"/>
        </p:nvGrpSpPr>
        <p:grpSpPr>
          <a:xfrm>
            <a:off x="4107579" y="786105"/>
            <a:ext cx="359960" cy="338627"/>
            <a:chOff x="3824288" y="1662211"/>
            <a:chExt cx="471358" cy="441555"/>
          </a:xfrm>
          <a:effectLst>
            <a:outerShdw blurRad="50800" dist="38100" dir="2700000" algn="tl" rotWithShape="0">
              <a:prstClr val="black">
                <a:alpha val="40000"/>
              </a:prstClr>
            </a:outerShdw>
          </a:effectLst>
        </p:grpSpPr>
        <p:sp>
          <p:nvSpPr>
            <p:cNvPr id="45" name="Oval 44">
              <a:extLst>
                <a:ext uri="{FF2B5EF4-FFF2-40B4-BE49-F238E27FC236}">
                  <a16:creationId xmlns:a16="http://schemas.microsoft.com/office/drawing/2014/main" id="{824DBF84-3E25-8543-848C-FC29AFA98D39}"/>
                </a:ext>
              </a:extLst>
            </p:cNvPr>
            <p:cNvSpPr/>
            <p:nvPr/>
          </p:nvSpPr>
          <p:spPr>
            <a:xfrm>
              <a:off x="3842786" y="1678724"/>
              <a:ext cx="438500" cy="408530"/>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Doughnut 45">
              <a:extLst>
                <a:ext uri="{FF2B5EF4-FFF2-40B4-BE49-F238E27FC236}">
                  <a16:creationId xmlns:a16="http://schemas.microsoft.com/office/drawing/2014/main" id="{C4FF9713-19EB-0648-ADE9-B4E3B88D8434}"/>
                </a:ext>
              </a:extLst>
            </p:cNvPr>
            <p:cNvSpPr/>
            <p:nvPr/>
          </p:nvSpPr>
          <p:spPr>
            <a:xfrm>
              <a:off x="3824288" y="1662211"/>
              <a:ext cx="471358" cy="441555"/>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7" name="Picture 78" descr="icon_pawCross - Riverside Veterinary Hospital">
              <a:extLst>
                <a:ext uri="{FF2B5EF4-FFF2-40B4-BE49-F238E27FC236}">
                  <a16:creationId xmlns:a16="http://schemas.microsoft.com/office/drawing/2014/main" id="{23DF445E-363A-8342-8D88-1E753AC177EB}"/>
                </a:ext>
              </a:extLst>
            </p:cNvPr>
            <p:cNvPicPr>
              <a:picLocks noChangeAspect="1" noChangeArrowheads="1"/>
            </p:cNvPicPr>
            <p:nvPr/>
          </p:nvPicPr>
          <p:blipFill>
            <a:blip r:embed="rId20">
              <a:biLevel thresh="25000"/>
              <a:extLst>
                <a:ext uri="{28A0092B-C50C-407E-A947-70E740481C1C}">
                  <a14:useLocalDpi xmlns:a14="http://schemas.microsoft.com/office/drawing/2010/main" val="0"/>
                </a:ext>
              </a:extLst>
            </a:blip>
            <a:srcRect/>
            <a:stretch>
              <a:fillRect/>
            </a:stretch>
          </p:blipFill>
          <p:spPr bwMode="auto">
            <a:xfrm>
              <a:off x="3915340" y="1723116"/>
              <a:ext cx="289254" cy="2892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B71313CC-6D2C-7A4A-B20B-5A83695C3418}"/>
              </a:ext>
            </a:extLst>
          </p:cNvPr>
          <p:cNvGrpSpPr/>
          <p:nvPr userDrawn="1"/>
        </p:nvGrpSpPr>
        <p:grpSpPr>
          <a:xfrm>
            <a:off x="109492" y="9104209"/>
            <a:ext cx="751977" cy="717630"/>
            <a:chOff x="964200" y="1717382"/>
            <a:chExt cx="751977" cy="717630"/>
          </a:xfrm>
          <a:effectLst>
            <a:outerShdw blurRad="50800" dist="38100" dir="2700000" algn="tl" rotWithShape="0">
              <a:prstClr val="black">
                <a:alpha val="40000"/>
              </a:prstClr>
            </a:outerShdw>
          </a:effectLst>
        </p:grpSpPr>
        <p:sp>
          <p:nvSpPr>
            <p:cNvPr id="50" name="Oval 49">
              <a:extLst>
                <a:ext uri="{FF2B5EF4-FFF2-40B4-BE49-F238E27FC236}">
                  <a16:creationId xmlns:a16="http://schemas.microsoft.com/office/drawing/2014/main" id="{50E01630-E2F5-174B-83DF-537A81900714}"/>
                </a:ext>
              </a:extLst>
            </p:cNvPr>
            <p:cNvSpPr/>
            <p:nvPr/>
          </p:nvSpPr>
          <p:spPr>
            <a:xfrm>
              <a:off x="993711" y="174421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Doughnut 50">
              <a:extLst>
                <a:ext uri="{FF2B5EF4-FFF2-40B4-BE49-F238E27FC236}">
                  <a16:creationId xmlns:a16="http://schemas.microsoft.com/office/drawing/2014/main" id="{6FAB542D-0C59-0244-AD6A-01244F888810}"/>
                </a:ext>
              </a:extLst>
            </p:cNvPr>
            <p:cNvSpPr/>
            <p:nvPr/>
          </p:nvSpPr>
          <p:spPr>
            <a:xfrm>
              <a:off x="964200" y="171738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2" name="Picture 51" descr="Icon&#10;&#10;Description automatically generated">
              <a:extLst>
                <a:ext uri="{FF2B5EF4-FFF2-40B4-BE49-F238E27FC236}">
                  <a16:creationId xmlns:a16="http://schemas.microsoft.com/office/drawing/2014/main" id="{3DBB897D-8E00-3547-8E8F-78D872CBB94E}"/>
                </a:ext>
              </a:extLst>
            </p:cNvPr>
            <p:cNvPicPr>
              <a:picLocks noChangeAspect="1"/>
            </p:cNvPicPr>
            <p:nvPr/>
          </p:nvPicPr>
          <p:blipFill>
            <a:blip r:embed="rId15">
              <a:biLevel thresh="25000"/>
            </a:blip>
            <a:stretch>
              <a:fillRect/>
            </a:stretch>
          </p:blipFill>
          <p:spPr>
            <a:xfrm>
              <a:off x="1090624" y="1850961"/>
              <a:ext cx="516096" cy="365418"/>
            </a:xfrm>
            <a:prstGeom prst="rect">
              <a:avLst/>
            </a:prstGeom>
          </p:spPr>
        </p:pic>
      </p:grpSp>
      <p:grpSp>
        <p:nvGrpSpPr>
          <p:cNvPr id="53" name="Group 52">
            <a:extLst>
              <a:ext uri="{FF2B5EF4-FFF2-40B4-BE49-F238E27FC236}">
                <a16:creationId xmlns:a16="http://schemas.microsoft.com/office/drawing/2014/main" id="{7FEB5046-EEC0-944C-9FA3-917ABACF70E9}"/>
              </a:ext>
            </a:extLst>
          </p:cNvPr>
          <p:cNvGrpSpPr/>
          <p:nvPr userDrawn="1"/>
        </p:nvGrpSpPr>
        <p:grpSpPr>
          <a:xfrm>
            <a:off x="931352" y="9222966"/>
            <a:ext cx="553044" cy="523220"/>
            <a:chOff x="992741" y="2082272"/>
            <a:chExt cx="751977" cy="717630"/>
          </a:xfrm>
          <a:effectLst>
            <a:outerShdw blurRad="50800" dist="38100" dir="2700000" algn="tl" rotWithShape="0">
              <a:prstClr val="black">
                <a:alpha val="40000"/>
              </a:prstClr>
            </a:outerShdw>
          </a:effectLst>
        </p:grpSpPr>
        <p:sp>
          <p:nvSpPr>
            <p:cNvPr id="54" name="Oval 53">
              <a:extLst>
                <a:ext uri="{FF2B5EF4-FFF2-40B4-BE49-F238E27FC236}">
                  <a16:creationId xmlns:a16="http://schemas.microsoft.com/office/drawing/2014/main" id="{36C2748E-7EDF-0045-9934-269FE6BD51FF}"/>
                </a:ext>
              </a:extLst>
            </p:cNvPr>
            <p:cNvSpPr/>
            <p:nvPr/>
          </p:nvSpPr>
          <p:spPr>
            <a:xfrm>
              <a:off x="1022252" y="2109109"/>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Doughnut 54">
              <a:extLst>
                <a:ext uri="{FF2B5EF4-FFF2-40B4-BE49-F238E27FC236}">
                  <a16:creationId xmlns:a16="http://schemas.microsoft.com/office/drawing/2014/main" id="{7AC17B1C-19BC-8E4D-99BD-B4A87386FAAB}"/>
                </a:ext>
              </a:extLst>
            </p:cNvPr>
            <p:cNvSpPr/>
            <p:nvPr/>
          </p:nvSpPr>
          <p:spPr>
            <a:xfrm>
              <a:off x="992741" y="2082272"/>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6" name="Picture 55" descr="Icon&#10;&#10;Description automatically generated">
              <a:extLst>
                <a:ext uri="{FF2B5EF4-FFF2-40B4-BE49-F238E27FC236}">
                  <a16:creationId xmlns:a16="http://schemas.microsoft.com/office/drawing/2014/main" id="{B400A263-037C-DF49-B3F9-733759DE7C8B}"/>
                </a:ext>
              </a:extLst>
            </p:cNvPr>
            <p:cNvPicPr>
              <a:picLocks noChangeAspect="1"/>
            </p:cNvPicPr>
            <p:nvPr/>
          </p:nvPicPr>
          <p:blipFill>
            <a:blip r:embed="rId16"/>
            <a:stretch>
              <a:fillRect/>
            </a:stretch>
          </p:blipFill>
          <p:spPr>
            <a:xfrm>
              <a:off x="1124027" y="2244941"/>
              <a:ext cx="489403" cy="340202"/>
            </a:xfrm>
            <a:prstGeom prst="rect">
              <a:avLst/>
            </a:prstGeom>
          </p:spPr>
        </p:pic>
      </p:grpSp>
      <p:grpSp>
        <p:nvGrpSpPr>
          <p:cNvPr id="57" name="Group 56">
            <a:extLst>
              <a:ext uri="{FF2B5EF4-FFF2-40B4-BE49-F238E27FC236}">
                <a16:creationId xmlns:a16="http://schemas.microsoft.com/office/drawing/2014/main" id="{AA07BC49-9362-AA4A-AE67-2FDF02A72B8D}"/>
              </a:ext>
            </a:extLst>
          </p:cNvPr>
          <p:cNvGrpSpPr/>
          <p:nvPr userDrawn="1"/>
        </p:nvGrpSpPr>
        <p:grpSpPr>
          <a:xfrm>
            <a:off x="1517966" y="9116399"/>
            <a:ext cx="583454" cy="651836"/>
            <a:chOff x="2217067" y="1917395"/>
            <a:chExt cx="761257" cy="807096"/>
          </a:xfrm>
          <a:effectLst>
            <a:outerShdw blurRad="50800" dist="38100" dir="2700000" algn="tl" rotWithShape="0">
              <a:prstClr val="black">
                <a:alpha val="40000"/>
              </a:prstClr>
            </a:outerShdw>
          </a:effectLst>
        </p:grpSpPr>
        <p:sp>
          <p:nvSpPr>
            <p:cNvPr id="58" name="Oval 57">
              <a:extLst>
                <a:ext uri="{FF2B5EF4-FFF2-40B4-BE49-F238E27FC236}">
                  <a16:creationId xmlns:a16="http://schemas.microsoft.com/office/drawing/2014/main" id="{E50BBAF5-B41A-6041-B20B-4B622F87C611}"/>
                </a:ext>
              </a:extLst>
            </p:cNvPr>
            <p:cNvSpPr/>
            <p:nvPr/>
          </p:nvSpPr>
          <p:spPr>
            <a:xfrm>
              <a:off x="2255858" y="1981892"/>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Doughnut 58">
              <a:extLst>
                <a:ext uri="{FF2B5EF4-FFF2-40B4-BE49-F238E27FC236}">
                  <a16:creationId xmlns:a16="http://schemas.microsoft.com/office/drawing/2014/main" id="{C4E069AB-60AB-7D47-9712-C57C7A64C4C7}"/>
                </a:ext>
              </a:extLst>
            </p:cNvPr>
            <p:cNvSpPr/>
            <p:nvPr/>
          </p:nvSpPr>
          <p:spPr>
            <a:xfrm>
              <a:off x="2226347" y="1955055"/>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0" name="Picture 59" descr="A white windmill with a black background&#10;&#10;Description automatically generated with medium confidence">
              <a:extLst>
                <a:ext uri="{FF2B5EF4-FFF2-40B4-BE49-F238E27FC236}">
                  <a16:creationId xmlns:a16="http://schemas.microsoft.com/office/drawing/2014/main" id="{A61B35EC-716F-434A-9357-5E4FEB90A7EE}"/>
                </a:ext>
              </a:extLst>
            </p:cNvPr>
            <p:cNvPicPr>
              <a:picLocks noChangeAspect="1"/>
            </p:cNvPicPr>
            <p:nvPr/>
          </p:nvPicPr>
          <p:blipFill>
            <a:blip r:embed="rId17">
              <a:biLevel thresh="25000"/>
            </a:blip>
            <a:stretch>
              <a:fillRect/>
            </a:stretch>
          </p:blipFill>
          <p:spPr>
            <a:xfrm>
              <a:off x="2217067" y="1917395"/>
              <a:ext cx="751977" cy="807096"/>
            </a:xfrm>
            <a:prstGeom prst="rect">
              <a:avLst/>
            </a:prstGeom>
          </p:spPr>
        </p:pic>
      </p:grpSp>
      <p:grpSp>
        <p:nvGrpSpPr>
          <p:cNvPr id="61" name="Group 60">
            <a:extLst>
              <a:ext uri="{FF2B5EF4-FFF2-40B4-BE49-F238E27FC236}">
                <a16:creationId xmlns:a16="http://schemas.microsoft.com/office/drawing/2014/main" id="{84BF47A7-49ED-8942-975A-E47E4F6A71D4}"/>
              </a:ext>
            </a:extLst>
          </p:cNvPr>
          <p:cNvGrpSpPr/>
          <p:nvPr userDrawn="1"/>
        </p:nvGrpSpPr>
        <p:grpSpPr>
          <a:xfrm>
            <a:off x="2185670" y="9271144"/>
            <a:ext cx="549161" cy="523220"/>
            <a:chOff x="2954801" y="632875"/>
            <a:chExt cx="549161" cy="523220"/>
          </a:xfrm>
          <a:effectLst>
            <a:outerShdw blurRad="50800" dist="38100" dir="2700000" algn="tl" rotWithShape="0">
              <a:prstClr val="black">
                <a:alpha val="40000"/>
              </a:prstClr>
            </a:outerShdw>
          </a:effectLst>
        </p:grpSpPr>
        <p:sp>
          <p:nvSpPr>
            <p:cNvPr id="62" name="Oval 61">
              <a:extLst>
                <a:ext uri="{FF2B5EF4-FFF2-40B4-BE49-F238E27FC236}">
                  <a16:creationId xmlns:a16="http://schemas.microsoft.com/office/drawing/2014/main" id="{CD5D9284-249C-4149-A070-DE30F1170136}"/>
                </a:ext>
              </a:extLst>
            </p:cNvPr>
            <p:cNvSpPr/>
            <p:nvPr/>
          </p:nvSpPr>
          <p:spPr>
            <a:xfrm>
              <a:off x="2976353" y="652442"/>
              <a:ext cx="510880" cy="48408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Doughnut 62">
              <a:extLst>
                <a:ext uri="{FF2B5EF4-FFF2-40B4-BE49-F238E27FC236}">
                  <a16:creationId xmlns:a16="http://schemas.microsoft.com/office/drawing/2014/main" id="{2F2A9C05-4F65-5D4B-AF5A-8A7532412364}"/>
                </a:ext>
              </a:extLst>
            </p:cNvPr>
            <p:cNvSpPr/>
            <p:nvPr/>
          </p:nvSpPr>
          <p:spPr>
            <a:xfrm>
              <a:off x="2954801" y="632875"/>
              <a:ext cx="549161" cy="52322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4" name="Picture 63" descr="Icon&#10;&#10;Description automatically generated">
              <a:extLst>
                <a:ext uri="{FF2B5EF4-FFF2-40B4-BE49-F238E27FC236}">
                  <a16:creationId xmlns:a16="http://schemas.microsoft.com/office/drawing/2014/main" id="{7AF9B16C-6CF8-EE45-A9AA-044D8F5F54B6}"/>
                </a:ext>
              </a:extLst>
            </p:cNvPr>
            <p:cNvPicPr>
              <a:picLocks noChangeAspect="1"/>
            </p:cNvPicPr>
            <p:nvPr/>
          </p:nvPicPr>
          <p:blipFill>
            <a:blip r:embed="rId18"/>
            <a:stretch>
              <a:fillRect/>
            </a:stretch>
          </p:blipFill>
          <p:spPr>
            <a:xfrm>
              <a:off x="3016500" y="670402"/>
              <a:ext cx="456198" cy="430854"/>
            </a:xfrm>
            <a:prstGeom prst="rect">
              <a:avLst/>
            </a:prstGeom>
          </p:spPr>
        </p:pic>
      </p:grpSp>
      <p:grpSp>
        <p:nvGrpSpPr>
          <p:cNvPr id="65" name="Group 64">
            <a:extLst>
              <a:ext uri="{FF2B5EF4-FFF2-40B4-BE49-F238E27FC236}">
                <a16:creationId xmlns:a16="http://schemas.microsoft.com/office/drawing/2014/main" id="{5E592DFA-B0D6-E549-8D1B-42D69008507E}"/>
              </a:ext>
            </a:extLst>
          </p:cNvPr>
          <p:cNvGrpSpPr/>
          <p:nvPr userDrawn="1"/>
        </p:nvGrpSpPr>
        <p:grpSpPr>
          <a:xfrm>
            <a:off x="2787601" y="9410155"/>
            <a:ext cx="471358" cy="441555"/>
            <a:chOff x="1866422" y="1624526"/>
            <a:chExt cx="751977" cy="717630"/>
          </a:xfrm>
          <a:effectLst>
            <a:outerShdw blurRad="50800" dist="38100" dir="2700000" algn="tl" rotWithShape="0">
              <a:prstClr val="black">
                <a:alpha val="40000"/>
              </a:prstClr>
            </a:outerShdw>
          </a:effectLst>
        </p:grpSpPr>
        <p:sp>
          <p:nvSpPr>
            <p:cNvPr id="66" name="Oval 65">
              <a:extLst>
                <a:ext uri="{FF2B5EF4-FFF2-40B4-BE49-F238E27FC236}">
                  <a16:creationId xmlns:a16="http://schemas.microsoft.com/office/drawing/2014/main" id="{09B3804F-0F58-114F-9A11-0AEC681C339A}"/>
                </a:ext>
              </a:extLst>
            </p:cNvPr>
            <p:cNvSpPr/>
            <p:nvPr/>
          </p:nvSpPr>
          <p:spPr>
            <a:xfrm>
              <a:off x="1895933" y="1651363"/>
              <a:ext cx="699558" cy="663957"/>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Doughnut 66">
              <a:extLst>
                <a:ext uri="{FF2B5EF4-FFF2-40B4-BE49-F238E27FC236}">
                  <a16:creationId xmlns:a16="http://schemas.microsoft.com/office/drawing/2014/main" id="{FA235583-E248-9440-B893-DF03B22293D2}"/>
                </a:ext>
              </a:extLst>
            </p:cNvPr>
            <p:cNvSpPr/>
            <p:nvPr/>
          </p:nvSpPr>
          <p:spPr>
            <a:xfrm>
              <a:off x="1866422" y="1624526"/>
              <a:ext cx="751977" cy="717630"/>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8" name="Picture 64" descr="Free White Tractor 2 Icon - Download White Tractor 2 Icon">
              <a:extLst>
                <a:ext uri="{FF2B5EF4-FFF2-40B4-BE49-F238E27FC236}">
                  <a16:creationId xmlns:a16="http://schemas.microsoft.com/office/drawing/2014/main" id="{CAF65119-CD05-3C4B-8A45-4B71F0D07D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11680" y="1752611"/>
              <a:ext cx="461459" cy="461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 name="Group 68">
            <a:extLst>
              <a:ext uri="{FF2B5EF4-FFF2-40B4-BE49-F238E27FC236}">
                <a16:creationId xmlns:a16="http://schemas.microsoft.com/office/drawing/2014/main" id="{6E94754A-6FAA-8448-ABBF-8477EA8E4F7C}"/>
              </a:ext>
            </a:extLst>
          </p:cNvPr>
          <p:cNvGrpSpPr/>
          <p:nvPr userDrawn="1"/>
        </p:nvGrpSpPr>
        <p:grpSpPr>
          <a:xfrm>
            <a:off x="3333137" y="9375345"/>
            <a:ext cx="359960" cy="338627"/>
            <a:chOff x="3824288" y="1662211"/>
            <a:chExt cx="471358" cy="441555"/>
          </a:xfrm>
          <a:effectLst>
            <a:outerShdw blurRad="50800" dist="38100" dir="2700000" algn="tl" rotWithShape="0">
              <a:prstClr val="black">
                <a:alpha val="40000"/>
              </a:prstClr>
            </a:outerShdw>
          </a:effectLst>
        </p:grpSpPr>
        <p:sp>
          <p:nvSpPr>
            <p:cNvPr id="70" name="Oval 69">
              <a:extLst>
                <a:ext uri="{FF2B5EF4-FFF2-40B4-BE49-F238E27FC236}">
                  <a16:creationId xmlns:a16="http://schemas.microsoft.com/office/drawing/2014/main" id="{8A0F034D-3565-504F-AD63-1D0F441152E4}"/>
                </a:ext>
              </a:extLst>
            </p:cNvPr>
            <p:cNvSpPr/>
            <p:nvPr/>
          </p:nvSpPr>
          <p:spPr>
            <a:xfrm>
              <a:off x="3842786" y="1678724"/>
              <a:ext cx="438500" cy="408530"/>
            </a:xfrm>
            <a:prstGeom prst="ellipse">
              <a:avLst/>
            </a:prstGeom>
            <a:solidFill>
              <a:srgbClr val="38D4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Doughnut 70">
              <a:extLst>
                <a:ext uri="{FF2B5EF4-FFF2-40B4-BE49-F238E27FC236}">
                  <a16:creationId xmlns:a16="http://schemas.microsoft.com/office/drawing/2014/main" id="{17B5972D-23B3-514A-A606-7D708CC3117F}"/>
                </a:ext>
              </a:extLst>
            </p:cNvPr>
            <p:cNvSpPr/>
            <p:nvPr/>
          </p:nvSpPr>
          <p:spPr>
            <a:xfrm>
              <a:off x="3824288" y="1662211"/>
              <a:ext cx="471358" cy="441555"/>
            </a:xfrm>
            <a:prstGeom prst="donut">
              <a:avLst>
                <a:gd name="adj" fmla="val 504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2" name="Picture 78" descr="icon_pawCross - Riverside Veterinary Hospital">
              <a:extLst>
                <a:ext uri="{FF2B5EF4-FFF2-40B4-BE49-F238E27FC236}">
                  <a16:creationId xmlns:a16="http://schemas.microsoft.com/office/drawing/2014/main" id="{1EBCF347-0EE3-DB42-9616-AB35F8D44CC8}"/>
                </a:ext>
              </a:extLst>
            </p:cNvPr>
            <p:cNvPicPr>
              <a:picLocks noChangeAspect="1" noChangeArrowheads="1"/>
            </p:cNvPicPr>
            <p:nvPr/>
          </p:nvPicPr>
          <p:blipFill>
            <a:blip r:embed="rId20">
              <a:biLevel thresh="25000"/>
              <a:extLst>
                <a:ext uri="{28A0092B-C50C-407E-A947-70E740481C1C}">
                  <a14:useLocalDpi xmlns:a14="http://schemas.microsoft.com/office/drawing/2010/main" val="0"/>
                </a:ext>
              </a:extLst>
            </a:blip>
            <a:srcRect/>
            <a:stretch>
              <a:fillRect/>
            </a:stretch>
          </p:blipFill>
          <p:spPr bwMode="auto">
            <a:xfrm>
              <a:off x="3915340" y="1723116"/>
              <a:ext cx="289254" cy="289254"/>
            </a:xfrm>
            <a:prstGeom prst="rect">
              <a:avLst/>
            </a:prstGeom>
            <a:noFill/>
            <a:extLst>
              <a:ext uri="{909E8E84-426E-40DD-AFC4-6F175D3DCCD1}">
                <a14:hiddenFill xmlns:a14="http://schemas.microsoft.com/office/drawing/2010/main">
                  <a:solidFill>
                    <a:srgbClr val="FFFFFF"/>
                  </a:solidFill>
                </a14:hiddenFill>
              </a:ext>
            </a:extLst>
          </p:spPr>
        </p:pic>
      </p:grpSp>
      <p:sp>
        <p:nvSpPr>
          <p:cNvPr id="73" name="TextBox 72">
            <a:extLst>
              <a:ext uri="{FF2B5EF4-FFF2-40B4-BE49-F238E27FC236}">
                <a16:creationId xmlns:a16="http://schemas.microsoft.com/office/drawing/2014/main" id="{0AAE790E-063E-3C4D-8303-32489B151F4D}"/>
              </a:ext>
            </a:extLst>
          </p:cNvPr>
          <p:cNvSpPr txBox="1"/>
          <p:nvPr userDrawn="1"/>
        </p:nvSpPr>
        <p:spPr>
          <a:xfrm>
            <a:off x="3820205" y="9669885"/>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2022 All Right Reserved</a:t>
            </a:r>
          </a:p>
        </p:txBody>
      </p:sp>
      <p:sp>
        <p:nvSpPr>
          <p:cNvPr id="17" name="TextBox 16">
            <a:extLst>
              <a:ext uri="{FF2B5EF4-FFF2-40B4-BE49-F238E27FC236}">
                <a16:creationId xmlns:a16="http://schemas.microsoft.com/office/drawing/2014/main" id="{0BD8D81E-9B1A-6943-A643-B5397163ABB3}"/>
              </a:ext>
            </a:extLst>
          </p:cNvPr>
          <p:cNvSpPr txBox="1"/>
          <p:nvPr userDrawn="1"/>
        </p:nvSpPr>
        <p:spPr>
          <a:xfrm>
            <a:off x="4359712" y="874412"/>
            <a:ext cx="130561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MA Code: KS4-21-08</a:t>
            </a:r>
          </a:p>
        </p:txBody>
      </p:sp>
      <p:sp>
        <p:nvSpPr>
          <p:cNvPr id="15" name="TextBox 14">
            <a:extLst>
              <a:ext uri="{FF2B5EF4-FFF2-40B4-BE49-F238E27FC236}">
                <a16:creationId xmlns:a16="http://schemas.microsoft.com/office/drawing/2014/main" id="{30C79EAA-F84D-3449-852F-32464B608F19}"/>
              </a:ext>
            </a:extLst>
          </p:cNvPr>
          <p:cNvSpPr txBox="1"/>
          <p:nvPr userDrawn="1"/>
        </p:nvSpPr>
        <p:spPr>
          <a:xfrm>
            <a:off x="1112885" y="184705"/>
            <a:ext cx="5731668" cy="276999"/>
          </a:xfrm>
          <a:prstGeom prst="rect">
            <a:avLst/>
          </a:prstGeom>
          <a:noFill/>
        </p:spPr>
        <p:txBody>
          <a:bodyPr wrap="square" rtlCol="0">
            <a:spAutoFit/>
          </a:bodyPr>
          <a:lstStyle/>
          <a:p>
            <a:r>
              <a:rPr lang="en-US" sz="1200" dirty="0">
                <a:solidFill>
                  <a:schemeClr val="bg1"/>
                </a:solidFill>
                <a:latin typeface="Arial Rounded MT Bold" panose="020F0704030504030204" pitchFamily="34" charset="77"/>
              </a:rPr>
              <a:t>Mission Assignment: Explore Hazards of Radiation</a:t>
            </a:r>
            <a:endParaRPr lang="en-US" sz="1100" dirty="0">
              <a:solidFill>
                <a:schemeClr val="bg1"/>
              </a:solidFill>
              <a:latin typeface="Arial Rounded MT Bold" panose="020F0704030504030204" pitchFamily="34" charset="77"/>
            </a:endParaRPr>
          </a:p>
        </p:txBody>
      </p:sp>
      <p:pic>
        <p:nvPicPr>
          <p:cNvPr id="78" name="Picture 77" descr="Icon&#10;&#10;Description automatically generated">
            <a:extLst>
              <a:ext uri="{FF2B5EF4-FFF2-40B4-BE49-F238E27FC236}">
                <a16:creationId xmlns:a16="http://schemas.microsoft.com/office/drawing/2014/main" id="{1849FA9B-DC05-9A4C-BF4E-88CC69909F07}"/>
              </a:ext>
            </a:extLst>
          </p:cNvPr>
          <p:cNvPicPr>
            <a:picLocks noChangeAspect="1"/>
          </p:cNvPicPr>
          <p:nvPr userDrawn="1"/>
        </p:nvPicPr>
        <p:blipFill>
          <a:blip r:embed="rId21"/>
          <a:stretch>
            <a:fillRect/>
          </a:stretch>
        </p:blipFill>
        <p:spPr>
          <a:xfrm>
            <a:off x="6238117" y="232373"/>
            <a:ext cx="392062" cy="619045"/>
          </a:xfrm>
          <a:prstGeom prst="rect">
            <a:avLst/>
          </a:prstGeom>
        </p:spPr>
      </p:pic>
    </p:spTree>
    <p:extLst>
      <p:ext uri="{BB962C8B-B14F-4D97-AF65-F5344CB8AC3E}">
        <p14:creationId xmlns:p14="http://schemas.microsoft.com/office/powerpoint/2010/main" val="30518096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4.wdp"/><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10.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5117C7-2A03-F742-B9C2-239A5CCE27EB}"/>
              </a:ext>
            </a:extLst>
          </p:cNvPr>
          <p:cNvSpPr txBox="1"/>
          <p:nvPr/>
        </p:nvSpPr>
        <p:spPr>
          <a:xfrm>
            <a:off x="4962349" y="6801759"/>
            <a:ext cx="1195570" cy="646331"/>
          </a:xfrm>
          <a:prstGeom prst="rect">
            <a:avLst/>
          </a:prstGeom>
          <a:noFill/>
        </p:spPr>
        <p:txBody>
          <a:bodyPr wrap="square" rtlCol="0" anchor="ctr">
            <a:spAutoFit/>
          </a:bodyPr>
          <a:lstStyle/>
          <a:p>
            <a:pPr algn="ctr"/>
            <a:r>
              <a:rPr lang="en-US" sz="1200" b="1" dirty="0">
                <a:solidFill>
                  <a:schemeClr val="bg1"/>
                </a:solidFill>
                <a:latin typeface="Arial Rounded MT Bold" panose="020F0704030504030204" pitchFamily="34" charset="77"/>
              </a:rPr>
              <a:t>Gravitational</a:t>
            </a:r>
          </a:p>
          <a:p>
            <a:pPr algn="ctr"/>
            <a:r>
              <a:rPr lang="en-US" sz="1200" b="1" dirty="0">
                <a:solidFill>
                  <a:schemeClr val="bg1"/>
                </a:solidFill>
                <a:latin typeface="Arial Rounded MT Bold" panose="020F0704030504030204" pitchFamily="34" charset="77"/>
              </a:rPr>
              <a:t>field strength</a:t>
            </a:r>
          </a:p>
          <a:p>
            <a:pPr algn="ctr"/>
            <a:r>
              <a:rPr lang="en-US" sz="1200" b="1" dirty="0">
                <a:solidFill>
                  <a:schemeClr val="bg1"/>
                </a:solidFill>
                <a:latin typeface="Arial Rounded MT Bold" panose="020F0704030504030204" pitchFamily="34" charset="77"/>
              </a:rPr>
              <a:t>10N/kg</a:t>
            </a:r>
          </a:p>
        </p:txBody>
      </p:sp>
      <p:sp>
        <p:nvSpPr>
          <p:cNvPr id="3" name="Rounded Rectangle 2">
            <a:extLst>
              <a:ext uri="{FF2B5EF4-FFF2-40B4-BE49-F238E27FC236}">
                <a16:creationId xmlns:a16="http://schemas.microsoft.com/office/drawing/2014/main" id="{9B38E59A-BF51-CA44-A420-76F2FBA3253F}"/>
              </a:ext>
            </a:extLst>
          </p:cNvPr>
          <p:cNvSpPr/>
          <p:nvPr/>
        </p:nvSpPr>
        <p:spPr>
          <a:xfrm>
            <a:off x="1269000" y="1409317"/>
            <a:ext cx="4320000" cy="353544"/>
          </a:xfrm>
          <a:prstGeom prst="roundRect">
            <a:avLst/>
          </a:prstGeom>
          <a:solidFill>
            <a:srgbClr val="38D4D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b="1" dirty="0">
                <a:solidFill>
                  <a:schemeClr val="bg1"/>
                </a:solidFill>
                <a:latin typeface="Arial Rounded MT" charset="0"/>
                <a:ea typeface="Arial Rounded MT" charset="0"/>
                <a:cs typeface="Arial Rounded MT" charset="0"/>
              </a:rPr>
              <a:t>Irradiation or radioactive contamination?</a:t>
            </a:r>
          </a:p>
        </p:txBody>
      </p:sp>
      <p:sp>
        <p:nvSpPr>
          <p:cNvPr id="4" name="Rectangle: Rounded Corners 2">
            <a:extLst>
              <a:ext uri="{FF2B5EF4-FFF2-40B4-BE49-F238E27FC236}">
                <a16:creationId xmlns:a16="http://schemas.microsoft.com/office/drawing/2014/main" id="{B292029B-955E-1241-A0C0-CDF6A02F18EF}"/>
              </a:ext>
            </a:extLst>
          </p:cNvPr>
          <p:cNvSpPr/>
          <p:nvPr/>
        </p:nvSpPr>
        <p:spPr>
          <a:xfrm>
            <a:off x="259480" y="3997545"/>
            <a:ext cx="4377448" cy="1123712"/>
          </a:xfrm>
          <a:prstGeom prst="roundRect">
            <a:avLst/>
          </a:prstGeom>
          <a:ln>
            <a:solidFill>
              <a:srgbClr val="38D4D6"/>
            </a:solidFill>
          </a:ln>
        </p:spPr>
        <p:txBody>
          <a:bodyPr wrap="square" anchor="t">
            <a:spAutoFit/>
          </a:bodyPr>
          <a:lstStyle/>
          <a:p>
            <a:r>
              <a:rPr lang="en-GB" sz="1200" dirty="0">
                <a:solidFill>
                  <a:srgbClr val="38D4D6"/>
                </a:solidFill>
                <a:latin typeface="Arial Rounded MT Bold" panose="020F0704030504030204" pitchFamily="34" charset="77"/>
              </a:rPr>
              <a:t>Irradiation is when something has been exposed to radiation.  However, radioactive contamination is when an object has taken in some of an unwanted radioactive source. Levels of exposure and contamination are measured in mSv = millisieverts.   </a:t>
            </a:r>
          </a:p>
        </p:txBody>
      </p:sp>
      <p:sp>
        <p:nvSpPr>
          <p:cNvPr id="5" name="Rounded Rectangle 1">
            <a:extLst>
              <a:ext uri="{FF2B5EF4-FFF2-40B4-BE49-F238E27FC236}">
                <a16:creationId xmlns:a16="http://schemas.microsoft.com/office/drawing/2014/main" id="{1F908809-A875-C54D-AEA7-3EBD6B37003D}"/>
              </a:ext>
            </a:extLst>
          </p:cNvPr>
          <p:cNvSpPr/>
          <p:nvPr/>
        </p:nvSpPr>
        <p:spPr>
          <a:xfrm>
            <a:off x="210312" y="6828023"/>
            <a:ext cx="3306156" cy="265078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Aft>
                <a:spcPts val="600"/>
              </a:spcAft>
            </a:pPr>
            <a:r>
              <a:rPr lang="en-US" sz="1200" dirty="0">
                <a:solidFill>
                  <a:srgbClr val="38D4D6"/>
                </a:solidFill>
                <a:latin typeface="Arial Rounded MT Bold" panose="020F0704030504030204" pitchFamily="34" charset="77"/>
              </a:rPr>
              <a:t>Why do we irradiate food?</a:t>
            </a:r>
          </a:p>
          <a:p>
            <a:pPr lvl="0">
              <a:spcAft>
                <a:spcPts val="600"/>
              </a:spcAft>
            </a:pPr>
            <a:r>
              <a:rPr lang="en-US" sz="1200" dirty="0">
                <a:solidFill>
                  <a:srgbClr val="38D4D6"/>
                </a:solidFill>
                <a:latin typeface="Arial Rounded MT Bold" panose="020F0704030504030204" pitchFamily="34" charset="77"/>
              </a:rPr>
              <a:t>Irradiation of food has been used around the world since the 1950s and is safe. The reasons why food is irradiated are to:-</a:t>
            </a:r>
          </a:p>
          <a:p>
            <a:pPr marL="171450" lvl="0" indent="-171450">
              <a:spcAft>
                <a:spcPts val="600"/>
              </a:spcAft>
              <a:buFont typeface="Arial" panose="020B0604020202020204" pitchFamily="34" charset="0"/>
              <a:buChar char="•"/>
            </a:pPr>
            <a:r>
              <a:rPr lang="en-US" sz="1200" dirty="0">
                <a:solidFill>
                  <a:srgbClr val="38D4D6"/>
                </a:solidFill>
                <a:latin typeface="Arial Rounded MT Bold" panose="020F0704030504030204" pitchFamily="34" charset="77"/>
              </a:rPr>
              <a:t>Kill bacteria</a:t>
            </a:r>
          </a:p>
          <a:p>
            <a:pPr marL="171450" lvl="0" indent="-171450">
              <a:spcAft>
                <a:spcPts val="600"/>
              </a:spcAft>
              <a:buFont typeface="Arial" panose="020B0604020202020204" pitchFamily="34" charset="0"/>
              <a:buChar char="•"/>
            </a:pPr>
            <a:r>
              <a:rPr lang="en-US" sz="1200" dirty="0">
                <a:solidFill>
                  <a:srgbClr val="38D4D6"/>
                </a:solidFill>
                <a:latin typeface="Arial Rounded MT Bold" panose="020F0704030504030204" pitchFamily="34" charset="77"/>
              </a:rPr>
              <a:t>Extend shelf life</a:t>
            </a:r>
          </a:p>
          <a:p>
            <a:pPr marL="171450" lvl="0" indent="-171450">
              <a:spcAft>
                <a:spcPts val="600"/>
              </a:spcAft>
              <a:buFont typeface="Arial" panose="020B0604020202020204" pitchFamily="34" charset="0"/>
              <a:buChar char="•"/>
            </a:pPr>
            <a:r>
              <a:rPr lang="en-US" sz="1200" dirty="0">
                <a:solidFill>
                  <a:srgbClr val="38D4D6"/>
                </a:solidFill>
                <a:latin typeface="Arial Rounded MT Bold" panose="020F0704030504030204" pitchFamily="34" charset="77"/>
              </a:rPr>
              <a:t>Remove insects</a:t>
            </a:r>
          </a:p>
          <a:p>
            <a:pPr lvl="0">
              <a:spcAft>
                <a:spcPts val="600"/>
              </a:spcAft>
            </a:pPr>
            <a:r>
              <a:rPr lang="en-US" sz="1200" dirty="0">
                <a:solidFill>
                  <a:srgbClr val="38D4D6"/>
                </a:solidFill>
                <a:latin typeface="Arial Rounded MT Bold" panose="020F0704030504030204" pitchFamily="34" charset="77"/>
              </a:rPr>
              <a:t>Irradiation of food as a method of preserving may lead to some loss of vitamins.</a:t>
            </a:r>
          </a:p>
        </p:txBody>
      </p:sp>
      <p:sp>
        <p:nvSpPr>
          <p:cNvPr id="6" name="Rectangle: Rounded Corners 2">
            <a:extLst>
              <a:ext uri="{FF2B5EF4-FFF2-40B4-BE49-F238E27FC236}">
                <a16:creationId xmlns:a16="http://schemas.microsoft.com/office/drawing/2014/main" id="{E38C1E73-6249-A94D-A0BD-91FA5C3B1F59}"/>
              </a:ext>
            </a:extLst>
          </p:cNvPr>
          <p:cNvSpPr/>
          <p:nvPr/>
        </p:nvSpPr>
        <p:spPr>
          <a:xfrm>
            <a:off x="271770" y="5248289"/>
            <a:ext cx="3107533" cy="1532334"/>
          </a:xfrm>
          <a:prstGeom prst="roundRect">
            <a:avLst/>
          </a:prstGeom>
          <a:ln>
            <a:solidFill>
              <a:srgbClr val="38D4D6"/>
            </a:solidFill>
          </a:ln>
        </p:spPr>
        <p:txBody>
          <a:bodyPr wrap="square" anchor="t">
            <a:spAutoFit/>
          </a:bodyPr>
          <a:lstStyle/>
          <a:p>
            <a:r>
              <a:rPr lang="en-US" sz="1200" dirty="0">
                <a:solidFill>
                  <a:srgbClr val="38D4D6"/>
                </a:solidFill>
                <a:latin typeface="Arial Rounded MT Bold" panose="020F0704030504030204" pitchFamily="34" charset="77"/>
              </a:rPr>
              <a:t>Radiation safety measures:-</a:t>
            </a:r>
          </a:p>
          <a:p>
            <a:pPr marL="171450" indent="-171450">
              <a:buFont typeface="Arial" panose="020B0604020202020204" pitchFamily="34" charset="0"/>
              <a:buChar char="•"/>
            </a:pPr>
            <a:r>
              <a:rPr lang="en-US" sz="1200" dirty="0">
                <a:solidFill>
                  <a:srgbClr val="38D4D6"/>
                </a:solidFill>
                <a:latin typeface="Arial Rounded MT Bold" panose="020F0704030504030204" pitchFamily="34" charset="77"/>
              </a:rPr>
              <a:t>Use; time, distance and shielding.</a:t>
            </a:r>
          </a:p>
          <a:p>
            <a:pPr marL="171450" indent="-171450">
              <a:buFont typeface="Arial" panose="020B0604020202020204" pitchFamily="34" charset="0"/>
              <a:buChar char="•"/>
            </a:pPr>
            <a:r>
              <a:rPr lang="en-US" sz="1200" dirty="0">
                <a:solidFill>
                  <a:srgbClr val="38D4D6"/>
                </a:solidFill>
                <a:latin typeface="Arial Rounded MT Bold" panose="020F0704030504030204" pitchFamily="34" charset="77"/>
              </a:rPr>
              <a:t>Wear a dosimeter.</a:t>
            </a:r>
          </a:p>
          <a:p>
            <a:pPr marL="171450" indent="-171450">
              <a:buFont typeface="Arial" panose="020B0604020202020204" pitchFamily="34" charset="0"/>
              <a:buChar char="•"/>
            </a:pPr>
            <a:r>
              <a:rPr lang="en-US" sz="1200" dirty="0">
                <a:solidFill>
                  <a:srgbClr val="38D4D6"/>
                </a:solidFill>
                <a:latin typeface="Arial Rounded MT Bold" panose="020F0704030504030204" pitchFamily="34" charset="77"/>
              </a:rPr>
              <a:t>Avoid contact with contamination.</a:t>
            </a:r>
          </a:p>
          <a:p>
            <a:pPr marL="171450" indent="-171450">
              <a:buFont typeface="Arial" panose="020B0604020202020204" pitchFamily="34" charset="0"/>
              <a:buChar char="•"/>
            </a:pPr>
            <a:r>
              <a:rPr lang="en-US" sz="1200" dirty="0">
                <a:solidFill>
                  <a:srgbClr val="38D4D6"/>
                </a:solidFill>
                <a:latin typeface="Arial Rounded MT Bold" panose="020F0704030504030204" pitchFamily="34" charset="77"/>
              </a:rPr>
              <a:t>Wear protective clothing.</a:t>
            </a:r>
          </a:p>
          <a:p>
            <a:pPr marL="171450" indent="-171450">
              <a:buFont typeface="Arial" panose="020B0604020202020204" pitchFamily="34" charset="0"/>
              <a:buChar char="•"/>
            </a:pPr>
            <a:r>
              <a:rPr lang="en-US" sz="1200" dirty="0">
                <a:solidFill>
                  <a:srgbClr val="38D4D6"/>
                </a:solidFill>
                <a:latin typeface="Arial Rounded MT Bold" panose="020F0704030504030204" pitchFamily="34" charset="77"/>
              </a:rPr>
              <a:t>Wash thoroughly after coming into any contact with any radioactivity.</a:t>
            </a:r>
          </a:p>
        </p:txBody>
      </p:sp>
      <p:graphicFrame>
        <p:nvGraphicFramePr>
          <p:cNvPr id="7" name="Table 6">
            <a:extLst>
              <a:ext uri="{FF2B5EF4-FFF2-40B4-BE49-F238E27FC236}">
                <a16:creationId xmlns:a16="http://schemas.microsoft.com/office/drawing/2014/main" id="{66ED2F71-9E84-3B42-AEFA-E3113788B397}"/>
              </a:ext>
            </a:extLst>
          </p:cNvPr>
          <p:cNvGraphicFramePr>
            <a:graphicFrameLocks noGrp="1"/>
          </p:cNvGraphicFramePr>
          <p:nvPr>
            <p:extLst>
              <p:ext uri="{D42A27DB-BD31-4B8C-83A1-F6EECF244321}">
                <p14:modId xmlns:p14="http://schemas.microsoft.com/office/powerpoint/2010/main" val="256892746"/>
              </p:ext>
            </p:extLst>
          </p:nvPr>
        </p:nvGraphicFramePr>
        <p:xfrm>
          <a:off x="3466768" y="6756769"/>
          <a:ext cx="3116912" cy="2608499"/>
        </p:xfrm>
        <a:graphic>
          <a:graphicData uri="http://schemas.openxmlformats.org/drawingml/2006/table">
            <a:tbl>
              <a:tblPr>
                <a:tableStyleId>{22838BEF-8BB2-4498-84A7-C5851F593DF1}</a:tableStyleId>
              </a:tblPr>
              <a:tblGrid>
                <a:gridCol w="1512689">
                  <a:extLst>
                    <a:ext uri="{9D8B030D-6E8A-4147-A177-3AD203B41FA5}">
                      <a16:colId xmlns:a16="http://schemas.microsoft.com/office/drawing/2014/main" val="3499099785"/>
                    </a:ext>
                  </a:extLst>
                </a:gridCol>
                <a:gridCol w="1604223">
                  <a:extLst>
                    <a:ext uri="{9D8B030D-6E8A-4147-A177-3AD203B41FA5}">
                      <a16:colId xmlns:a16="http://schemas.microsoft.com/office/drawing/2014/main" val="1758004653"/>
                    </a:ext>
                  </a:extLst>
                </a:gridCol>
              </a:tblGrid>
              <a:tr h="459932">
                <a:tc>
                  <a:txBody>
                    <a:bodyPr/>
                    <a:lstStyle/>
                    <a:p>
                      <a:r>
                        <a:rPr lang="en-GB" sz="1200" b="1" dirty="0">
                          <a:solidFill>
                            <a:schemeClr val="bg1"/>
                          </a:solidFill>
                          <a:latin typeface="Arial Rounded MT Bold" panose="020F0704030504030204" pitchFamily="34" charset="77"/>
                        </a:rPr>
                        <a:t>Radioactive contamination</a:t>
                      </a:r>
                      <a:endParaRPr lang="en-GB" sz="1200" b="1" dirty="0">
                        <a:solidFill>
                          <a:schemeClr val="bg1"/>
                        </a:solidFill>
                        <a:latin typeface="Arial Rounded MT Bold" panose="020F0704030504030204" pitchFamily="34" charset="77"/>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tc>
                  <a:txBody>
                    <a:bodyPr/>
                    <a:lstStyle/>
                    <a:p>
                      <a:r>
                        <a:rPr lang="en-GB" sz="1200" b="1" dirty="0">
                          <a:solidFill>
                            <a:schemeClr val="bg1"/>
                          </a:solidFill>
                          <a:latin typeface="Arial Rounded MT Bold" panose="020F0704030504030204" pitchFamily="34" charset="77"/>
                        </a:rPr>
                        <a:t>Irradiation</a:t>
                      </a:r>
                      <a:endParaRPr lang="en-GB" sz="1200" b="1" dirty="0">
                        <a:solidFill>
                          <a:schemeClr val="bg1"/>
                        </a:solidFill>
                        <a:latin typeface="Arial Rounded MT Bold" panose="020F0704030504030204" pitchFamily="34" charset="77"/>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8D4D6"/>
                    </a:solidFill>
                  </a:tcPr>
                </a:tc>
                <a:extLst>
                  <a:ext uri="{0D108BD9-81ED-4DB2-BD59-A6C34878D82A}">
                    <a16:rowId xmlns:a16="http://schemas.microsoft.com/office/drawing/2014/main" val="3685674237"/>
                  </a:ext>
                </a:extLst>
              </a:tr>
              <a:tr h="502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38D4D6"/>
                          </a:solidFill>
                          <a:latin typeface="Arial Rounded MT Bold" panose="020F0704030504030204" pitchFamily="34" charset="77"/>
                          <a:cs typeface="Arial" panose="020B0604020202020204" pitchFamily="34" charset="0"/>
                        </a:rPr>
                        <a:t>Nuclear material on person.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38D4D6"/>
                          </a:solidFill>
                          <a:latin typeface="Arial Rounded MT Bold" panose="020F0704030504030204" pitchFamily="34" charset="77"/>
                          <a:cs typeface="Arial" panose="020B0604020202020204" pitchFamily="34" charset="0"/>
                        </a:rPr>
                        <a:t>Nuclear material not on person.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4210284"/>
                  </a:ext>
                </a:extLst>
              </a:tr>
              <a:tr h="494846">
                <a:tc>
                  <a:txBody>
                    <a:bodyPr/>
                    <a:lstStyle/>
                    <a:p>
                      <a:r>
                        <a:rPr lang="en-GB" sz="1200" b="0" dirty="0">
                          <a:solidFill>
                            <a:srgbClr val="38D4D6"/>
                          </a:solidFill>
                          <a:latin typeface="Arial Rounded MT Bold" panose="020F0704030504030204" pitchFamily="34" charset="77"/>
                          <a:cs typeface="Arial" panose="020B0604020202020204" pitchFamily="34" charset="0"/>
                        </a:rPr>
                        <a:t>Longer term radiation exposure.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38D4D6"/>
                          </a:solidFill>
                          <a:latin typeface="Arial Rounded MT Bold" panose="020F0704030504030204" pitchFamily="34" charset="77"/>
                          <a:cs typeface="Arial" panose="020B0604020202020204" pitchFamily="34" charset="0"/>
                        </a:rPr>
                        <a:t>(Usually) short</a:t>
                      </a:r>
                      <a:r>
                        <a:rPr lang="en-GB" sz="1200" b="0" baseline="0" dirty="0">
                          <a:solidFill>
                            <a:srgbClr val="38D4D6"/>
                          </a:solidFill>
                          <a:latin typeface="Arial Rounded MT Bold" panose="020F0704030504030204" pitchFamily="34" charset="77"/>
                          <a:cs typeface="Arial" panose="020B0604020202020204" pitchFamily="34" charset="0"/>
                        </a:rPr>
                        <a:t> term exposure.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8963778"/>
                  </a:ext>
                </a:extLst>
              </a:tr>
              <a:tr h="701731">
                <a:tc>
                  <a:txBody>
                    <a:bodyPr/>
                    <a:lstStyle/>
                    <a:p>
                      <a:r>
                        <a:rPr lang="en-GB" sz="1200" b="0" dirty="0">
                          <a:solidFill>
                            <a:srgbClr val="38D4D6"/>
                          </a:solidFill>
                          <a:latin typeface="Arial Rounded MT Bold" panose="020F0704030504030204" pitchFamily="34" charset="77"/>
                          <a:cs typeface="Arial" panose="020B0604020202020204" pitchFamily="34" charset="0"/>
                        </a:rPr>
                        <a:t>Safety</a:t>
                      </a:r>
                      <a:r>
                        <a:rPr lang="en-GB" sz="1200" b="0" baseline="0" dirty="0">
                          <a:solidFill>
                            <a:srgbClr val="38D4D6"/>
                          </a:solidFill>
                          <a:latin typeface="Arial Rounded MT Bold" panose="020F0704030504030204" pitchFamily="34" charset="77"/>
                          <a:cs typeface="Arial" panose="020B0604020202020204" pitchFamily="34" charset="0"/>
                        </a:rPr>
                        <a:t> precaution is to wear radiation suit and wash after exposure.</a:t>
                      </a:r>
                      <a:endParaRPr lang="en-GB" sz="1200" b="0" dirty="0">
                        <a:solidFill>
                          <a:srgbClr val="38D4D6"/>
                        </a:solidFill>
                        <a:latin typeface="Arial Rounded MT Bold" panose="020F0704030504030204" pitchFamily="34" charset="77"/>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a:solidFill>
                            <a:srgbClr val="38D4D6"/>
                          </a:solidFill>
                          <a:latin typeface="Arial Rounded MT Bold" panose="020F0704030504030204" pitchFamily="34" charset="77"/>
                          <a:cs typeface="Arial" panose="020B0604020202020204" pitchFamily="34" charset="0"/>
                        </a:rPr>
                        <a:t>Safety</a:t>
                      </a:r>
                      <a:r>
                        <a:rPr lang="en-GB" sz="1200" b="0" baseline="0" dirty="0">
                          <a:solidFill>
                            <a:srgbClr val="38D4D6"/>
                          </a:solidFill>
                          <a:latin typeface="Arial Rounded MT Bold" panose="020F0704030504030204" pitchFamily="34" charset="77"/>
                          <a:cs typeface="Arial" panose="020B0604020202020204" pitchFamily="34" charset="0"/>
                        </a:rPr>
                        <a:t> precaution is to maintain distance and only expose to low dose.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5595316"/>
                  </a:ext>
                </a:extLst>
              </a:tr>
            </a:tbl>
          </a:graphicData>
        </a:graphic>
      </p:graphicFrame>
      <p:grpSp>
        <p:nvGrpSpPr>
          <p:cNvPr id="8" name="Group 7">
            <a:extLst>
              <a:ext uri="{FF2B5EF4-FFF2-40B4-BE49-F238E27FC236}">
                <a16:creationId xmlns:a16="http://schemas.microsoft.com/office/drawing/2014/main" id="{53EEC2AF-1265-2D4E-9F9F-042694BD7A11}"/>
              </a:ext>
            </a:extLst>
          </p:cNvPr>
          <p:cNvGrpSpPr/>
          <p:nvPr/>
        </p:nvGrpSpPr>
        <p:grpSpPr>
          <a:xfrm>
            <a:off x="260207" y="1749284"/>
            <a:ext cx="1610643" cy="2248261"/>
            <a:chOff x="244305" y="1275834"/>
            <a:chExt cx="1580779" cy="2549844"/>
          </a:xfrm>
        </p:grpSpPr>
        <p:pic>
          <p:nvPicPr>
            <p:cNvPr id="9" name="Picture 8">
              <a:extLst>
                <a:ext uri="{FF2B5EF4-FFF2-40B4-BE49-F238E27FC236}">
                  <a16:creationId xmlns:a16="http://schemas.microsoft.com/office/drawing/2014/main" id="{14FA6DEC-583B-9D48-BDFB-E44CFF1E56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01343" y="3019384"/>
              <a:ext cx="1023741" cy="7678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FA1979E-C584-A840-ACDC-2BBE05F3B80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4305" y="1275834"/>
              <a:ext cx="1580779" cy="8570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http://ferdyonfilms.com/Poisoned%204.jpg">
              <a:extLst>
                <a:ext uri="{FF2B5EF4-FFF2-40B4-BE49-F238E27FC236}">
                  <a16:creationId xmlns:a16="http://schemas.microsoft.com/office/drawing/2014/main" id="{EAEA7C61-5A21-9D4B-A8CC-891531E1275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4305" y="2041589"/>
              <a:ext cx="682271" cy="8731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D9E08F9C-9E89-7F45-814A-A2B69B651F1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26576" y="1908276"/>
              <a:ext cx="898508" cy="11980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SSAI Proposes Standards for Irradiation of Foods">
              <a:extLst>
                <a:ext uri="{FF2B5EF4-FFF2-40B4-BE49-F238E27FC236}">
                  <a16:creationId xmlns:a16="http://schemas.microsoft.com/office/drawing/2014/main" id="{84F0EE6C-A398-4844-B19C-D0992AB4313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4305" y="2927170"/>
              <a:ext cx="898508" cy="89850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6EFC2998-EAEE-104D-9DF6-4E87E35298EA}"/>
              </a:ext>
            </a:extLst>
          </p:cNvPr>
          <p:cNvSpPr txBox="1"/>
          <p:nvPr/>
        </p:nvSpPr>
        <p:spPr>
          <a:xfrm>
            <a:off x="1854948" y="1701384"/>
            <a:ext cx="2884029" cy="2308324"/>
          </a:xfrm>
          <a:prstGeom prst="rect">
            <a:avLst/>
          </a:prstGeom>
          <a:noFill/>
        </p:spPr>
        <p:txBody>
          <a:bodyPr wrap="square" rtlCol="0">
            <a:spAutoFit/>
          </a:bodyPr>
          <a:lstStyle/>
          <a:p>
            <a:pPr lvl="0"/>
            <a:r>
              <a:rPr lang="en-GB" sz="1200" dirty="0">
                <a:solidFill>
                  <a:srgbClr val="38D4D6"/>
                </a:solidFill>
                <a:latin typeface="Arial Rounded MT Bold" panose="020F0704030504030204" pitchFamily="34" charset="77"/>
              </a:rPr>
              <a:t>The positive uses and the negative effects of radiation are often confused and make people fearful.  In fact, if we actually list all of the positive ways we use irradiation, including medical treatment, sterilising surgical equipment, and increasing the shelf-life of fruit and vegetables, it would show that the negative effects of radioactive contamination are few and far between.</a:t>
            </a:r>
          </a:p>
        </p:txBody>
      </p:sp>
      <p:pic>
        <p:nvPicPr>
          <p:cNvPr id="16" name="Picture 10">
            <a:extLst>
              <a:ext uri="{FF2B5EF4-FFF2-40B4-BE49-F238E27FC236}">
                <a16:creationId xmlns:a16="http://schemas.microsoft.com/office/drawing/2014/main" id="{BA00C719-E9F4-A842-ABD8-D67D04AA80A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t="6709"/>
          <a:stretch/>
        </p:blipFill>
        <p:spPr bwMode="auto">
          <a:xfrm>
            <a:off x="4684612" y="1775656"/>
            <a:ext cx="1909569" cy="319413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87DE0628-F84D-6F4B-9CCD-876B7DEB1137}"/>
              </a:ext>
            </a:extLst>
          </p:cNvPr>
          <p:cNvGrpSpPr/>
          <p:nvPr/>
        </p:nvGrpSpPr>
        <p:grpSpPr>
          <a:xfrm>
            <a:off x="5224007" y="5019167"/>
            <a:ext cx="1370174" cy="1681638"/>
            <a:chOff x="4363651" y="5126349"/>
            <a:chExt cx="1651597" cy="1793166"/>
          </a:xfrm>
        </p:grpSpPr>
        <p:pic>
          <p:nvPicPr>
            <p:cNvPr id="18" name="Picture 12">
              <a:extLst>
                <a:ext uri="{FF2B5EF4-FFF2-40B4-BE49-F238E27FC236}">
                  <a16:creationId xmlns:a16="http://schemas.microsoft.com/office/drawing/2014/main" id="{82823CBA-2C98-774C-BB0A-25A4C87C8C1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9227" r="28964"/>
            <a:stretch/>
          </p:blipFill>
          <p:spPr bwMode="auto">
            <a:xfrm>
              <a:off x="4363651" y="5126349"/>
              <a:ext cx="1651597" cy="1793166"/>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Arrow 18">
              <a:extLst>
                <a:ext uri="{FF2B5EF4-FFF2-40B4-BE49-F238E27FC236}">
                  <a16:creationId xmlns:a16="http://schemas.microsoft.com/office/drawing/2014/main" id="{66263359-EF19-6346-8D6D-02164E4E4827}"/>
                </a:ext>
              </a:extLst>
            </p:cNvPr>
            <p:cNvSpPr/>
            <p:nvPr/>
          </p:nvSpPr>
          <p:spPr>
            <a:xfrm>
              <a:off x="4452816" y="6430771"/>
              <a:ext cx="4395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8D4D6"/>
                </a:solidFill>
              </a:endParaRPr>
            </a:p>
          </p:txBody>
        </p:sp>
        <p:sp>
          <p:nvSpPr>
            <p:cNvPr id="20" name="Right Arrow 19">
              <a:extLst>
                <a:ext uri="{FF2B5EF4-FFF2-40B4-BE49-F238E27FC236}">
                  <a16:creationId xmlns:a16="http://schemas.microsoft.com/office/drawing/2014/main" id="{C82FDE91-C5DB-DE4D-8682-1BC1319969DE}"/>
                </a:ext>
              </a:extLst>
            </p:cNvPr>
            <p:cNvSpPr/>
            <p:nvPr/>
          </p:nvSpPr>
          <p:spPr>
            <a:xfrm>
              <a:off x="5053816" y="6179950"/>
              <a:ext cx="439500" cy="1524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8D4D6"/>
                </a:solidFill>
              </a:endParaRPr>
            </a:p>
          </p:txBody>
        </p:sp>
        <p:sp>
          <p:nvSpPr>
            <p:cNvPr id="21" name="Right Arrow 20">
              <a:extLst>
                <a:ext uri="{FF2B5EF4-FFF2-40B4-BE49-F238E27FC236}">
                  <a16:creationId xmlns:a16="http://schemas.microsoft.com/office/drawing/2014/main" id="{2F817344-51B5-FA4F-A9B9-E39EE47BADBB}"/>
                </a:ext>
              </a:extLst>
            </p:cNvPr>
            <p:cNvSpPr/>
            <p:nvPr/>
          </p:nvSpPr>
          <p:spPr>
            <a:xfrm>
              <a:off x="4452816" y="6185622"/>
              <a:ext cx="439500" cy="1524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8D4D6"/>
                </a:solidFill>
              </a:endParaRPr>
            </a:p>
          </p:txBody>
        </p:sp>
        <p:sp>
          <p:nvSpPr>
            <p:cNvPr id="22" name="Right Arrow 21">
              <a:extLst>
                <a:ext uri="{FF2B5EF4-FFF2-40B4-BE49-F238E27FC236}">
                  <a16:creationId xmlns:a16="http://schemas.microsoft.com/office/drawing/2014/main" id="{6318FAD2-9500-E941-B5DD-5EC060DA050B}"/>
                </a:ext>
              </a:extLst>
            </p:cNvPr>
            <p:cNvSpPr/>
            <p:nvPr/>
          </p:nvSpPr>
          <p:spPr>
            <a:xfrm>
              <a:off x="4452816" y="5870532"/>
              <a:ext cx="439500" cy="152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8D4D6"/>
                </a:solidFill>
              </a:endParaRPr>
            </a:p>
          </p:txBody>
        </p:sp>
        <p:sp>
          <p:nvSpPr>
            <p:cNvPr id="23" name="Right Arrow 22">
              <a:extLst>
                <a:ext uri="{FF2B5EF4-FFF2-40B4-BE49-F238E27FC236}">
                  <a16:creationId xmlns:a16="http://schemas.microsoft.com/office/drawing/2014/main" id="{455244D4-28E9-7E4A-8C7B-1B621CA948AF}"/>
                </a:ext>
              </a:extLst>
            </p:cNvPr>
            <p:cNvSpPr/>
            <p:nvPr/>
          </p:nvSpPr>
          <p:spPr>
            <a:xfrm>
              <a:off x="5053816" y="5870532"/>
              <a:ext cx="737332" cy="152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8D4D6"/>
                </a:solidFill>
              </a:endParaRPr>
            </a:p>
          </p:txBody>
        </p:sp>
      </p:grpSp>
      <p:sp>
        <p:nvSpPr>
          <p:cNvPr id="24" name="Rounded Rectangle 1">
            <a:extLst>
              <a:ext uri="{FF2B5EF4-FFF2-40B4-BE49-F238E27FC236}">
                <a16:creationId xmlns:a16="http://schemas.microsoft.com/office/drawing/2014/main" id="{16C3C9AF-64BD-644F-A8AB-BAEB935E3CC7}"/>
              </a:ext>
            </a:extLst>
          </p:cNvPr>
          <p:cNvSpPr/>
          <p:nvPr/>
        </p:nvSpPr>
        <p:spPr>
          <a:xfrm>
            <a:off x="3376489" y="5117047"/>
            <a:ext cx="2041173" cy="187396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ct val="50000"/>
              </a:spcBef>
            </a:pPr>
            <a:r>
              <a:rPr lang="en-GB" altLang="en-US" sz="1200" u="sng" dirty="0">
                <a:solidFill>
                  <a:srgbClr val="38D4D6"/>
                </a:solidFill>
                <a:latin typeface="Arial Rounded MT Bold" panose="020F0704030504030204" pitchFamily="34" charset="77"/>
              </a:rPr>
              <a:t>OUTSIDE </a:t>
            </a:r>
            <a:r>
              <a:rPr lang="en-GB" altLang="en-US" sz="1200" dirty="0">
                <a:solidFill>
                  <a:srgbClr val="38D4D6"/>
                </a:solidFill>
                <a:latin typeface="Arial Rounded MT Bold" panose="020F0704030504030204" pitchFamily="34" charset="77"/>
              </a:rPr>
              <a:t>the body</a:t>
            </a:r>
            <a:r>
              <a:rPr lang="en-GB" altLang="en-US" sz="1200" dirty="0">
                <a:solidFill>
                  <a:srgbClr val="38D4D6"/>
                </a:solidFill>
                <a:latin typeface="Arial Rounded MT Bold" panose="020F0704030504030204" pitchFamily="34" charset="77"/>
                <a:sym typeface="Symbol" pitchFamily="18" charset="2"/>
              </a:rPr>
              <a:t>  and  are more likely to cause harm as  radiation is blocked by the skin.</a:t>
            </a:r>
          </a:p>
          <a:p>
            <a:pPr>
              <a:spcBef>
                <a:spcPct val="50000"/>
              </a:spcBef>
            </a:pPr>
            <a:r>
              <a:rPr lang="en-GB" altLang="en-US" sz="1200" u="sng" dirty="0">
                <a:solidFill>
                  <a:srgbClr val="38D4D6"/>
                </a:solidFill>
                <a:latin typeface="Arial Rounded MT Bold" panose="020F0704030504030204" pitchFamily="34" charset="77"/>
                <a:sym typeface="Symbol" pitchFamily="18" charset="2"/>
              </a:rPr>
              <a:t>INSIDE </a:t>
            </a:r>
            <a:r>
              <a:rPr lang="en-GB" altLang="en-US" sz="1200" dirty="0">
                <a:solidFill>
                  <a:srgbClr val="38D4D6"/>
                </a:solidFill>
                <a:latin typeface="Arial Rounded MT Bold" panose="020F0704030504030204" pitchFamily="34" charset="77"/>
                <a:sym typeface="Symbol" pitchFamily="18" charset="2"/>
              </a:rPr>
              <a:t>the body an  source causes the most damage because it is the most ionising.</a:t>
            </a:r>
          </a:p>
          <a:p>
            <a:pPr lvl="0"/>
            <a:endParaRPr lang="en-US" sz="1200" dirty="0">
              <a:solidFill>
                <a:srgbClr val="38D4D6"/>
              </a:solidFill>
              <a:latin typeface="Arial Rounded MT Bold" panose="020F0704030504030204" pitchFamily="34" charset="77"/>
            </a:endParaRPr>
          </a:p>
        </p:txBody>
      </p:sp>
    </p:spTree>
    <p:extLst>
      <p:ext uri="{BB962C8B-B14F-4D97-AF65-F5344CB8AC3E}">
        <p14:creationId xmlns:p14="http://schemas.microsoft.com/office/powerpoint/2010/main" val="498110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FF81758-4B5F-EA44-AFFF-082090DEE136}"/>
              </a:ext>
            </a:extLst>
          </p:cNvPr>
          <p:cNvSpPr/>
          <p:nvPr/>
        </p:nvSpPr>
        <p:spPr>
          <a:xfrm>
            <a:off x="1809000" y="1403500"/>
            <a:ext cx="3240000" cy="360000"/>
          </a:xfrm>
          <a:prstGeom prst="roundRect">
            <a:avLst/>
          </a:prstGeom>
          <a:solidFill>
            <a:srgbClr val="38D4D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Arial Rounded MT Bold" panose="020F0704030504030204" pitchFamily="34" charset="0"/>
              </a:rPr>
              <a:t>Radiation and contamination</a:t>
            </a:r>
          </a:p>
        </p:txBody>
      </p:sp>
      <p:sp>
        <p:nvSpPr>
          <p:cNvPr id="3" name="Rectangle: Rounded Corners 2">
            <a:extLst>
              <a:ext uri="{FF2B5EF4-FFF2-40B4-BE49-F238E27FC236}">
                <a16:creationId xmlns:a16="http://schemas.microsoft.com/office/drawing/2014/main" id="{071B6E7D-F985-8F4A-A03A-64C8AE20AEB5}"/>
              </a:ext>
            </a:extLst>
          </p:cNvPr>
          <p:cNvSpPr/>
          <p:nvPr/>
        </p:nvSpPr>
        <p:spPr>
          <a:xfrm>
            <a:off x="279491" y="1820538"/>
            <a:ext cx="5174290" cy="1396127"/>
          </a:xfrm>
          <a:prstGeom prst="roundRect">
            <a:avLst/>
          </a:prstGeom>
          <a:ln>
            <a:solidFill>
              <a:srgbClr val="38D4D6"/>
            </a:solidFill>
          </a:ln>
        </p:spPr>
        <p:txBody>
          <a:bodyPr wrap="square" anchor="t">
            <a:spAutoFit/>
          </a:bodyPr>
          <a:lstStyle/>
          <a:p>
            <a:pPr marL="228600" indent="-228600">
              <a:buFont typeface="+mj-lt"/>
              <a:buAutoNum type="arabicPeriod"/>
            </a:pPr>
            <a:r>
              <a:rPr lang="en-US" sz="1200" dirty="0">
                <a:solidFill>
                  <a:srgbClr val="38D4D6"/>
                </a:solidFill>
                <a:latin typeface="Arial Rounded MT Bold" panose="020F0704030504030204" pitchFamily="34" charset="77"/>
              </a:rPr>
              <a:t>What does direct damage by ionising radiation do to the body? </a:t>
            </a:r>
            <a:r>
              <a:rPr lang="en-US" sz="1600" dirty="0">
                <a:solidFill>
                  <a:srgbClr val="38D4D6"/>
                </a:solidFill>
                <a:latin typeface="Arial Rounded MT Bold" panose="020F0704030504030204" pitchFamily="34" charset="77"/>
              </a:rPr>
              <a:t>____________________________________________________________________________________________________________________________________________________________________________________</a:t>
            </a:r>
          </a:p>
        </p:txBody>
      </p:sp>
      <p:sp>
        <p:nvSpPr>
          <p:cNvPr id="4" name="Rectangle: Rounded Corners 2">
            <a:extLst>
              <a:ext uri="{FF2B5EF4-FFF2-40B4-BE49-F238E27FC236}">
                <a16:creationId xmlns:a16="http://schemas.microsoft.com/office/drawing/2014/main" id="{3942C393-B294-0E4D-A0E8-B72EAE473955}"/>
              </a:ext>
            </a:extLst>
          </p:cNvPr>
          <p:cNvSpPr/>
          <p:nvPr/>
        </p:nvSpPr>
        <p:spPr>
          <a:xfrm>
            <a:off x="1802153" y="3319135"/>
            <a:ext cx="4776356" cy="1600438"/>
          </a:xfrm>
          <a:prstGeom prst="roundRect">
            <a:avLst/>
          </a:prstGeom>
          <a:ln>
            <a:solidFill>
              <a:srgbClr val="38D4D6"/>
            </a:solidFill>
          </a:ln>
        </p:spPr>
        <p:txBody>
          <a:bodyPr wrap="square" anchor="t">
            <a:spAutoFit/>
          </a:bodyPr>
          <a:lstStyle/>
          <a:p>
            <a:pPr marL="228600" indent="-228600">
              <a:buFont typeface="+mj-lt"/>
              <a:buAutoNum type="arabicPeriod" startAt="2"/>
            </a:pPr>
            <a:r>
              <a:rPr lang="en-US" sz="1200" dirty="0">
                <a:solidFill>
                  <a:srgbClr val="38D4D6"/>
                </a:solidFill>
                <a:latin typeface="Arial Rounded MT Bold" panose="020F0704030504030204" pitchFamily="34" charset="77"/>
              </a:rPr>
              <a:t>Explain the difference between irradiation and radioactive contamination. </a:t>
            </a:r>
            <a:r>
              <a:rPr lang="en-US" sz="1600" dirty="0">
                <a:solidFill>
                  <a:srgbClr val="38D4D6"/>
                </a:solidFill>
                <a:latin typeface="Arial Rounded MT Bold" panose="020F0704030504030204" pitchFamily="34" charset="77"/>
              </a:rPr>
              <a:t>____________________________________________________________________________________________________________________________________________________________________</a:t>
            </a:r>
          </a:p>
        </p:txBody>
      </p:sp>
      <p:sp>
        <p:nvSpPr>
          <p:cNvPr id="5" name="Rectangle: Rounded Corners 2">
            <a:extLst>
              <a:ext uri="{FF2B5EF4-FFF2-40B4-BE49-F238E27FC236}">
                <a16:creationId xmlns:a16="http://schemas.microsoft.com/office/drawing/2014/main" id="{3C5F8063-D2E4-2047-AE7E-4D9C3E1954E9}"/>
              </a:ext>
            </a:extLst>
          </p:cNvPr>
          <p:cNvSpPr/>
          <p:nvPr/>
        </p:nvSpPr>
        <p:spPr>
          <a:xfrm>
            <a:off x="1810106" y="7692727"/>
            <a:ext cx="4776356" cy="1328023"/>
          </a:xfrm>
          <a:prstGeom prst="roundRect">
            <a:avLst/>
          </a:prstGeom>
          <a:ln>
            <a:solidFill>
              <a:srgbClr val="38D4D6"/>
            </a:solidFill>
          </a:ln>
        </p:spPr>
        <p:txBody>
          <a:bodyPr wrap="square" anchor="t">
            <a:spAutoFit/>
          </a:bodyPr>
          <a:lstStyle/>
          <a:p>
            <a:pPr marL="228600" indent="-228600">
              <a:buFont typeface="+mj-lt"/>
              <a:buAutoNum type="arabicPeriod" startAt="4"/>
            </a:pPr>
            <a:r>
              <a:rPr lang="en-US" sz="1200" dirty="0">
                <a:solidFill>
                  <a:srgbClr val="38D4D6"/>
                </a:solidFill>
                <a:latin typeface="Arial Rounded MT Bold" panose="020F0704030504030204" pitchFamily="34" charset="77"/>
              </a:rPr>
              <a:t>Why does a teacher wear polythene gloves when handling radioactive material? </a:t>
            </a:r>
            <a:r>
              <a:rPr lang="en-US" sz="1600" dirty="0">
                <a:solidFill>
                  <a:srgbClr val="38D4D6"/>
                </a:solidFill>
                <a:latin typeface="Arial Rounded MT Bold" panose="020F0704030504030204" pitchFamily="34" charset="77"/>
              </a:rPr>
              <a:t>__________________________________________________________________________________        	    _____________________________________</a:t>
            </a:r>
          </a:p>
        </p:txBody>
      </p:sp>
      <p:sp>
        <p:nvSpPr>
          <p:cNvPr id="6" name="Rectangle: Rounded Corners 2">
            <a:extLst>
              <a:ext uri="{FF2B5EF4-FFF2-40B4-BE49-F238E27FC236}">
                <a16:creationId xmlns:a16="http://schemas.microsoft.com/office/drawing/2014/main" id="{8C043C1F-C4B4-3548-B40B-918DE71DAF45}"/>
              </a:ext>
            </a:extLst>
          </p:cNvPr>
          <p:cNvSpPr/>
          <p:nvPr/>
        </p:nvSpPr>
        <p:spPr>
          <a:xfrm>
            <a:off x="287446" y="5001823"/>
            <a:ext cx="4776356" cy="2621994"/>
          </a:xfrm>
          <a:prstGeom prst="roundRect">
            <a:avLst/>
          </a:prstGeom>
          <a:ln>
            <a:solidFill>
              <a:srgbClr val="38D4D6"/>
            </a:solidFill>
          </a:ln>
        </p:spPr>
        <p:txBody>
          <a:bodyPr wrap="square" anchor="t">
            <a:spAutoFit/>
          </a:bodyPr>
          <a:lstStyle/>
          <a:p>
            <a:pPr marL="228600" indent="-228600">
              <a:buFont typeface="+mj-lt"/>
              <a:buAutoNum type="arabicPeriod" startAt="3"/>
            </a:pPr>
            <a:r>
              <a:rPr lang="en-US" sz="1200" dirty="0">
                <a:solidFill>
                  <a:srgbClr val="38D4D6"/>
                </a:solidFill>
                <a:latin typeface="Arial Rounded MT Bold" panose="020F0704030504030204" pitchFamily="34" charset="77"/>
              </a:rPr>
              <a:t>Following the Chernobyl explosion, some milk supplies were found to be radioactive.</a:t>
            </a:r>
            <a:endParaRPr lang="en-GB" sz="1200" dirty="0">
              <a:solidFill>
                <a:srgbClr val="38D4D6"/>
              </a:solidFill>
              <a:latin typeface="Arial Rounded MT Bold" panose="020F0704030504030204" pitchFamily="34" charset="77"/>
            </a:endParaRPr>
          </a:p>
          <a:p>
            <a:pPr algn="ctr"/>
            <a:r>
              <a:rPr lang="en-GB" sz="1200" u="sng" dirty="0">
                <a:solidFill>
                  <a:srgbClr val="38D4D6"/>
                </a:solidFill>
                <a:latin typeface="Arial Rounded MT Bold" panose="020F0704030504030204" pitchFamily="34" charset="77"/>
              </a:rPr>
              <a:t>iodine-131 half-life = 8 days</a:t>
            </a:r>
          </a:p>
          <a:p>
            <a:r>
              <a:rPr lang="en-US" sz="1200" dirty="0">
                <a:solidFill>
                  <a:srgbClr val="38D4D6"/>
                </a:solidFill>
                <a:latin typeface="Arial Rounded MT Bold" panose="020F0704030504030204" pitchFamily="34" charset="77"/>
              </a:rPr>
              <a:t>If one litre of milk contaminated with iodine-131 – gives a count rate of 400 counts/second, how long will it take for the count rate to fall to 25 counts/second?</a:t>
            </a:r>
            <a:endParaRPr lang="en-GB" sz="1200" dirty="0">
              <a:solidFill>
                <a:srgbClr val="38D4D6"/>
              </a:solidFill>
              <a:latin typeface="Arial Rounded MT Bold" panose="020F0704030504030204" pitchFamily="34" charset="77"/>
            </a:endParaRPr>
          </a:p>
          <a:p>
            <a:r>
              <a:rPr lang="en-US" sz="1200" dirty="0">
                <a:solidFill>
                  <a:srgbClr val="38D4D6"/>
                </a:solidFill>
                <a:latin typeface="Arial Rounded MT Bold" panose="020F0704030504030204" pitchFamily="34" charset="77"/>
              </a:rPr>
              <a:t>Show clearly how you work out your answer. </a:t>
            </a:r>
            <a:r>
              <a:rPr lang="en-US" sz="1600" dirty="0">
                <a:solidFill>
                  <a:srgbClr val="38D4D6"/>
                </a:solidFill>
                <a:latin typeface="Arial Rounded MT Bold" panose="020F0704030504030204" pitchFamily="34" charset="77"/>
              </a:rPr>
              <a:t>________________________________________________________________________________________________________________________________________________________________________</a:t>
            </a:r>
          </a:p>
        </p:txBody>
      </p:sp>
      <p:pic>
        <p:nvPicPr>
          <p:cNvPr id="7" name="Picture 6">
            <a:extLst>
              <a:ext uri="{FF2B5EF4-FFF2-40B4-BE49-F238E27FC236}">
                <a16:creationId xmlns:a16="http://schemas.microsoft.com/office/drawing/2014/main" id="{2A460435-E754-EA46-A7C3-FC3BB4AC4E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6985" y="7824083"/>
            <a:ext cx="1526617" cy="1261052"/>
          </a:xfrm>
          <a:prstGeom prst="rect">
            <a:avLst/>
          </a:prstGeom>
        </p:spPr>
      </p:pic>
      <p:grpSp>
        <p:nvGrpSpPr>
          <p:cNvPr id="8" name="Group 7">
            <a:extLst>
              <a:ext uri="{FF2B5EF4-FFF2-40B4-BE49-F238E27FC236}">
                <a16:creationId xmlns:a16="http://schemas.microsoft.com/office/drawing/2014/main" id="{3DF3448E-2D5A-444F-86E3-E2A345C9E3A8}"/>
              </a:ext>
            </a:extLst>
          </p:cNvPr>
          <p:cNvGrpSpPr/>
          <p:nvPr/>
        </p:nvGrpSpPr>
        <p:grpSpPr>
          <a:xfrm>
            <a:off x="5152444" y="5152436"/>
            <a:ext cx="1400041" cy="2361548"/>
            <a:chOff x="5049000" y="4913899"/>
            <a:chExt cx="1503486" cy="2460567"/>
          </a:xfrm>
        </p:grpSpPr>
        <p:pic>
          <p:nvPicPr>
            <p:cNvPr id="9" name="Picture 8" descr="A high angle view of a building&#10;&#10;Description automatically generated with medium confidence">
              <a:extLst>
                <a:ext uri="{FF2B5EF4-FFF2-40B4-BE49-F238E27FC236}">
                  <a16:creationId xmlns:a16="http://schemas.microsoft.com/office/drawing/2014/main" id="{BCD19812-9A29-1B46-ACBA-F60139C6C7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49000" y="4913899"/>
              <a:ext cx="1503486" cy="1654231"/>
            </a:xfrm>
            <a:prstGeom prst="rect">
              <a:avLst/>
            </a:prstGeom>
          </p:spPr>
        </p:pic>
        <p:pic>
          <p:nvPicPr>
            <p:cNvPr id="10" name="Picture 9" descr="A picture containing text, person, clock, hand&#10;&#10;Description automatically generated">
              <a:extLst>
                <a:ext uri="{FF2B5EF4-FFF2-40B4-BE49-F238E27FC236}">
                  <a16:creationId xmlns:a16="http://schemas.microsoft.com/office/drawing/2014/main" id="{1B4D899D-72D9-5C44-9451-0467877D606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049000" y="5833533"/>
              <a:ext cx="1500983" cy="1540933"/>
            </a:xfrm>
            <a:prstGeom prst="rect">
              <a:avLst/>
            </a:prstGeom>
          </p:spPr>
        </p:pic>
      </p:grpSp>
      <p:pic>
        <p:nvPicPr>
          <p:cNvPr id="11" name="Picture 10" descr="A picture containing text&#10;&#10;Description automatically generated">
            <a:extLst>
              <a:ext uri="{FF2B5EF4-FFF2-40B4-BE49-F238E27FC236}">
                <a16:creationId xmlns:a16="http://schemas.microsoft.com/office/drawing/2014/main" id="{EF919E93-1D63-1F49-BB19-B9E5BABE755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288668" y="3462078"/>
            <a:ext cx="1444553" cy="1385933"/>
          </a:xfrm>
          <a:prstGeom prst="rect">
            <a:avLst/>
          </a:prstGeom>
        </p:spPr>
      </p:pic>
      <p:pic>
        <p:nvPicPr>
          <p:cNvPr id="12" name="Picture 2">
            <a:extLst>
              <a:ext uri="{FF2B5EF4-FFF2-40B4-BE49-F238E27FC236}">
                <a16:creationId xmlns:a16="http://schemas.microsoft.com/office/drawing/2014/main" id="{43A2FA69-BE70-9845-952C-547FCD93984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17232" y="1820538"/>
            <a:ext cx="1272518" cy="1272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350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12DB03-5907-C644-B26E-0074C6A04875}"/>
              </a:ext>
            </a:extLst>
          </p:cNvPr>
          <p:cNvSpPr txBox="1"/>
          <p:nvPr/>
        </p:nvSpPr>
        <p:spPr>
          <a:xfrm>
            <a:off x="493501" y="1665029"/>
            <a:ext cx="5899395" cy="3226845"/>
          </a:xfrm>
          <a:prstGeom prst="rect">
            <a:avLst/>
          </a:prstGeom>
          <a:noFill/>
        </p:spPr>
        <p:txBody>
          <a:bodyPr wrap="square" rtlCol="0">
            <a:spAutoFit/>
          </a:bodyPr>
          <a:lstStyle/>
          <a:p>
            <a:pPr marL="228600" indent="-228600">
              <a:lnSpc>
                <a:spcPct val="150000"/>
              </a:lnSpc>
              <a:spcAft>
                <a:spcPts val="1200"/>
              </a:spcAft>
              <a:buFont typeface="+mj-lt"/>
              <a:buAutoNum type="arabicPeriod" startAt="5"/>
            </a:pPr>
            <a:r>
              <a:rPr lang="en-GB" sz="1200" dirty="0">
                <a:solidFill>
                  <a:srgbClr val="38D4D6"/>
                </a:solidFill>
                <a:latin typeface="Arial Rounded MT Bold" panose="020F0704030504030204" pitchFamily="34" charset="77"/>
              </a:rPr>
              <a:t>Contamination will lead to</a:t>
            </a:r>
            <a:r>
              <a:rPr lang="en-GB" sz="1600" dirty="0">
                <a:solidFill>
                  <a:srgbClr val="38D4D6"/>
                </a:solidFill>
                <a:latin typeface="Arial Rounded MT Bold" panose="020F0704030504030204" pitchFamily="34" charset="77"/>
              </a:rPr>
              <a:t> __________ </a:t>
            </a:r>
            <a:r>
              <a:rPr lang="en-GB" sz="1200" dirty="0">
                <a:solidFill>
                  <a:srgbClr val="38D4D6"/>
                </a:solidFill>
                <a:latin typeface="Arial Rounded MT Bold" panose="020F0704030504030204" pitchFamily="34" charset="77"/>
              </a:rPr>
              <a:t>exposure to radiation compared to irradiation.  This is because unlike irradiation, contamination means </a:t>
            </a:r>
            <a:r>
              <a:rPr lang="en-GB" sz="1600" dirty="0">
                <a:solidFill>
                  <a:srgbClr val="38D4D6"/>
                </a:solidFill>
                <a:latin typeface="Arial Rounded MT Bold" panose="020F0704030504030204" pitchFamily="34" charset="77"/>
              </a:rPr>
              <a:t>__________ </a:t>
            </a:r>
            <a:r>
              <a:rPr lang="en-GB" sz="1200" dirty="0">
                <a:solidFill>
                  <a:srgbClr val="38D4D6"/>
                </a:solidFill>
                <a:latin typeface="Arial Rounded MT Bold" panose="020F0704030504030204" pitchFamily="34" charset="77"/>
              </a:rPr>
              <a:t>sources are left on the skin or clothing and can remain unseen.  That’s why it is important to </a:t>
            </a:r>
            <a:r>
              <a:rPr lang="en-GB" sz="1600" dirty="0">
                <a:solidFill>
                  <a:srgbClr val="38D4D6"/>
                </a:solidFill>
                <a:latin typeface="Arial Rounded MT Bold" panose="020F0704030504030204" pitchFamily="34" charset="77"/>
              </a:rPr>
              <a:t>______</a:t>
            </a:r>
            <a:r>
              <a:rPr lang="en-GB" sz="1200" dirty="0">
                <a:solidFill>
                  <a:srgbClr val="38D4D6"/>
                </a:solidFill>
                <a:latin typeface="Arial Rounded MT Bold" panose="020F0704030504030204" pitchFamily="34" charset="77"/>
              </a:rPr>
              <a:t> thoroughly if a person comes into contact with radioactive material.  This also explain why we would use </a:t>
            </a:r>
            <a:r>
              <a:rPr lang="en-GB" sz="1600" dirty="0">
                <a:solidFill>
                  <a:srgbClr val="38D4D6"/>
                </a:solidFill>
                <a:latin typeface="Arial Rounded MT Bold" panose="020F0704030504030204" pitchFamily="34" charset="77"/>
              </a:rPr>
              <a:t>___________ </a:t>
            </a:r>
            <a:r>
              <a:rPr lang="en-GB" sz="1200" dirty="0">
                <a:solidFill>
                  <a:srgbClr val="38D4D6"/>
                </a:solidFill>
                <a:latin typeface="Arial Rounded MT Bold" panose="020F0704030504030204" pitchFamily="34" charset="77"/>
              </a:rPr>
              <a:t>to sterilise fruit and vegetables, as exposure to radiation will not itself cause the food to become radioactive.   </a:t>
            </a:r>
          </a:p>
          <a:p>
            <a:pPr algn="ctr">
              <a:lnSpc>
                <a:spcPct val="150000"/>
              </a:lnSpc>
              <a:spcAft>
                <a:spcPts val="1200"/>
              </a:spcAft>
            </a:pPr>
            <a:r>
              <a:rPr lang="en-GB" sz="1200" u="sng" dirty="0">
                <a:solidFill>
                  <a:srgbClr val="38D4D6"/>
                </a:solidFill>
                <a:latin typeface="Arial Rounded MT Bold" panose="020F0704030504030204" pitchFamily="34" charset="77"/>
              </a:rPr>
              <a:t>wash</a:t>
            </a:r>
            <a:r>
              <a:rPr lang="en-GB" sz="1200" dirty="0">
                <a:solidFill>
                  <a:srgbClr val="38D4D6"/>
                </a:solidFill>
                <a:latin typeface="Arial Rounded MT Bold" panose="020F0704030504030204" pitchFamily="34" charset="77"/>
              </a:rPr>
              <a:t>          </a:t>
            </a:r>
            <a:r>
              <a:rPr lang="en-GB" sz="1200" u="sng" dirty="0">
                <a:solidFill>
                  <a:srgbClr val="38D4D6"/>
                </a:solidFill>
                <a:latin typeface="Arial Rounded MT Bold" panose="020F0704030504030204" pitchFamily="34" charset="77"/>
              </a:rPr>
              <a:t>increased</a:t>
            </a:r>
            <a:r>
              <a:rPr lang="en-GB" sz="1200" dirty="0">
                <a:solidFill>
                  <a:srgbClr val="38D4D6"/>
                </a:solidFill>
                <a:latin typeface="Arial Rounded MT Bold" panose="020F0704030504030204" pitchFamily="34" charset="77"/>
              </a:rPr>
              <a:t>          </a:t>
            </a:r>
            <a:r>
              <a:rPr lang="en-GB" sz="1200" u="sng" dirty="0">
                <a:solidFill>
                  <a:srgbClr val="38D4D6"/>
                </a:solidFill>
                <a:latin typeface="Arial Rounded MT Bold" panose="020F0704030504030204" pitchFamily="34" charset="77"/>
              </a:rPr>
              <a:t>radioactive</a:t>
            </a:r>
            <a:r>
              <a:rPr lang="en-GB" sz="1200" dirty="0">
                <a:solidFill>
                  <a:srgbClr val="38D4D6"/>
                </a:solidFill>
                <a:latin typeface="Arial Rounded MT Bold" panose="020F0704030504030204" pitchFamily="34" charset="77"/>
              </a:rPr>
              <a:t>          </a:t>
            </a:r>
            <a:r>
              <a:rPr lang="en-GB" sz="1200" u="sng" dirty="0">
                <a:solidFill>
                  <a:srgbClr val="38D4D6"/>
                </a:solidFill>
                <a:latin typeface="Arial Rounded MT Bold" panose="020F0704030504030204" pitchFamily="34" charset="77"/>
              </a:rPr>
              <a:t>irradiation</a:t>
            </a:r>
          </a:p>
          <a:p>
            <a:pPr>
              <a:lnSpc>
                <a:spcPct val="150000"/>
              </a:lnSpc>
              <a:spcAft>
                <a:spcPts val="1200"/>
              </a:spcAft>
            </a:pPr>
            <a:endParaRPr lang="en-GB" sz="1200" b="1" dirty="0">
              <a:solidFill>
                <a:srgbClr val="38D4D6"/>
              </a:solidFill>
              <a:latin typeface="Arial Rounded MT Bold" panose="020F0704030504030204" pitchFamily="34" charset="77"/>
            </a:endParaRPr>
          </a:p>
        </p:txBody>
      </p:sp>
      <p:sp>
        <p:nvSpPr>
          <p:cNvPr id="3" name="Rounded Rectangle 2">
            <a:extLst>
              <a:ext uri="{FF2B5EF4-FFF2-40B4-BE49-F238E27FC236}">
                <a16:creationId xmlns:a16="http://schemas.microsoft.com/office/drawing/2014/main" id="{8060D2CB-3B25-CF49-84E6-938EC6736D7A}"/>
              </a:ext>
            </a:extLst>
          </p:cNvPr>
          <p:cNvSpPr/>
          <p:nvPr/>
        </p:nvSpPr>
        <p:spPr>
          <a:xfrm>
            <a:off x="1809000" y="1408065"/>
            <a:ext cx="3240000" cy="361796"/>
          </a:xfrm>
          <a:prstGeom prst="roundRect">
            <a:avLst/>
          </a:prstGeom>
          <a:solidFill>
            <a:srgbClr val="38D4D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b="1" dirty="0">
                <a:solidFill>
                  <a:schemeClr val="bg1"/>
                </a:solidFill>
                <a:latin typeface="Arial Rounded MT" charset="0"/>
                <a:ea typeface="Arial Rounded MT" charset="0"/>
                <a:cs typeface="Arial Rounded MT" charset="0"/>
              </a:rPr>
              <a:t>Define &amp; describe</a:t>
            </a:r>
          </a:p>
        </p:txBody>
      </p:sp>
      <p:graphicFrame>
        <p:nvGraphicFramePr>
          <p:cNvPr id="4" name="Google Shape;117;p4">
            <a:extLst>
              <a:ext uri="{FF2B5EF4-FFF2-40B4-BE49-F238E27FC236}">
                <a16:creationId xmlns:a16="http://schemas.microsoft.com/office/drawing/2014/main" id="{3F5C9713-C7F7-6E43-B34C-E5FA0127F2A8}"/>
              </a:ext>
            </a:extLst>
          </p:cNvPr>
          <p:cNvGraphicFramePr/>
          <p:nvPr>
            <p:extLst>
              <p:ext uri="{D42A27DB-BD31-4B8C-83A1-F6EECF244321}">
                <p14:modId xmlns:p14="http://schemas.microsoft.com/office/powerpoint/2010/main" val="2582509273"/>
              </p:ext>
            </p:extLst>
          </p:nvPr>
        </p:nvGraphicFramePr>
        <p:xfrm>
          <a:off x="493501" y="4891874"/>
          <a:ext cx="5870998" cy="4150939"/>
        </p:xfrm>
        <a:graphic>
          <a:graphicData uri="http://schemas.openxmlformats.org/drawingml/2006/table">
            <a:tbl>
              <a:tblPr firstRow="1" bandRow="1">
                <a:noFill/>
              </a:tblPr>
              <a:tblGrid>
                <a:gridCol w="1551732">
                  <a:extLst>
                    <a:ext uri="{9D8B030D-6E8A-4147-A177-3AD203B41FA5}">
                      <a16:colId xmlns:a16="http://schemas.microsoft.com/office/drawing/2014/main" val="20000"/>
                    </a:ext>
                  </a:extLst>
                </a:gridCol>
                <a:gridCol w="4319266">
                  <a:extLst>
                    <a:ext uri="{9D8B030D-6E8A-4147-A177-3AD203B41FA5}">
                      <a16:colId xmlns:a16="http://schemas.microsoft.com/office/drawing/2014/main" val="130663134"/>
                    </a:ext>
                  </a:extLst>
                </a:gridCol>
              </a:tblGrid>
              <a:tr h="501322">
                <a:tc>
                  <a:txBody>
                    <a:bodyPr/>
                    <a:lstStyle/>
                    <a:p>
                      <a:pPr marL="0" marR="0" lvl="0" indent="0" algn="ctr" rtl="0">
                        <a:spcBef>
                          <a:spcPts val="0"/>
                        </a:spcBef>
                        <a:spcAft>
                          <a:spcPts val="0"/>
                        </a:spcAft>
                        <a:buNone/>
                      </a:pPr>
                      <a:r>
                        <a:rPr lang="en-GB" sz="1200" b="0" u="none" strike="noStrike" cap="none" dirty="0">
                          <a:solidFill>
                            <a:schemeClr val="bg1"/>
                          </a:solidFill>
                          <a:latin typeface="Arial Rounded MT Bold" panose="020F0704030504030204" pitchFamily="34" charset="0"/>
                          <a:sym typeface="Arial Rounded"/>
                        </a:rPr>
                        <a:t>Irradiation type</a:t>
                      </a:r>
                      <a:endParaRPr b="0" dirty="0">
                        <a:solidFill>
                          <a:schemeClr val="bg1"/>
                        </a:solidFill>
                        <a:latin typeface="Arial Rounded MT Bold" panose="020F0704030504030204" pitchFamily="34" charset="0"/>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38D4D6"/>
                    </a:solidFill>
                  </a:tcPr>
                </a:tc>
                <a:tc>
                  <a:txBody>
                    <a:bodyPr/>
                    <a:lstStyle/>
                    <a:p>
                      <a:pPr marL="0" marR="0" lvl="0" indent="0" algn="ctr" rtl="0">
                        <a:spcBef>
                          <a:spcPts val="0"/>
                        </a:spcBef>
                        <a:spcAft>
                          <a:spcPts val="0"/>
                        </a:spcAft>
                        <a:buNone/>
                      </a:pPr>
                      <a:r>
                        <a:rPr lang="en-US" b="0" dirty="0">
                          <a:solidFill>
                            <a:schemeClr val="bg1"/>
                          </a:solidFill>
                          <a:latin typeface="Arial Rounded MT Bold" panose="020F0704030504030204" pitchFamily="34" charset="0"/>
                        </a:rPr>
                        <a:t>Description of irradiation process and explanation</a:t>
                      </a:r>
                      <a:endParaRPr b="0" dirty="0">
                        <a:solidFill>
                          <a:schemeClr val="bg1"/>
                        </a:solidFill>
                        <a:latin typeface="Arial Rounded MT Bold" panose="020F0704030504030204" pitchFamily="34" charset="0"/>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38D4D6"/>
                    </a:solidFill>
                  </a:tcPr>
                </a:tc>
                <a:extLst>
                  <a:ext uri="{0D108BD9-81ED-4DB2-BD59-A6C34878D82A}">
                    <a16:rowId xmlns:a16="http://schemas.microsoft.com/office/drawing/2014/main" val="10000"/>
                  </a:ext>
                </a:extLst>
              </a:tr>
              <a:tr h="121600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dirty="0">
                          <a:solidFill>
                            <a:srgbClr val="38D4D6"/>
                          </a:solidFill>
                          <a:latin typeface="Arial Rounded MT Bold" panose="020F0704030504030204" pitchFamily="34" charset="77"/>
                          <a:cs typeface="Arial" panose="020B0604020202020204" pitchFamily="34" charset="0"/>
                        </a:rPr>
                        <a:t>Irradiating fruit and vegetables</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dirty="0">
                        <a:solidFill>
                          <a:srgbClr val="16ADBF"/>
                        </a:solidFill>
                        <a:latin typeface="Arial Rounded MT Bold" panose="020F0704030504030204" pitchFamily="34" charset="77"/>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21600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dirty="0">
                          <a:solidFill>
                            <a:srgbClr val="38D4D6"/>
                          </a:solidFill>
                          <a:latin typeface="Arial Rounded MT Bold" panose="020F0704030504030204" pitchFamily="34" charset="77"/>
                          <a:cs typeface="Arial" panose="020B0604020202020204" pitchFamily="34" charset="0"/>
                        </a:rPr>
                        <a:t>Sterilising surgical instruments</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1200" b="1" dirty="0">
                        <a:solidFill>
                          <a:srgbClr val="16ADBF"/>
                        </a:solidFill>
                        <a:latin typeface="Arial Rounded MT Bold" panose="020F0704030504030204" pitchFamily="34" charset="77"/>
                        <a:ea typeface="Arial Rounded"/>
                        <a:cs typeface="Arial Rounded"/>
                        <a:sym typeface="Arial Rounded"/>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21600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dirty="0">
                          <a:solidFill>
                            <a:srgbClr val="38D4D6"/>
                          </a:solidFill>
                          <a:latin typeface="Arial Rounded MT Bold" panose="020F0704030504030204" pitchFamily="34" charset="77"/>
                          <a:cs typeface="Arial" panose="020B0604020202020204" pitchFamily="34" charset="0"/>
                        </a:rPr>
                        <a:t>Treating cancer</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16ADBF"/>
                        </a:buClr>
                        <a:buSzPts val="1200"/>
                        <a:buFont typeface="Arial Rounded"/>
                        <a:buNone/>
                      </a:pPr>
                      <a:endParaRPr sz="1200" b="1" dirty="0">
                        <a:solidFill>
                          <a:srgbClr val="16ADBF"/>
                        </a:solidFill>
                        <a:latin typeface="Arial Rounded MT Bold" panose="020F0704030504030204" pitchFamily="34" charset="77"/>
                      </a:endParaRPr>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2F6152E9-80AF-D642-82C6-E5636DED905E}"/>
              </a:ext>
            </a:extLst>
          </p:cNvPr>
          <p:cNvSpPr txBox="1"/>
          <p:nvPr/>
        </p:nvSpPr>
        <p:spPr>
          <a:xfrm>
            <a:off x="310101" y="5303520"/>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5A07F888-F1D8-6042-BCBE-4C350A3707D9}"/>
              </a:ext>
            </a:extLst>
          </p:cNvPr>
          <p:cNvSpPr txBox="1"/>
          <p:nvPr/>
        </p:nvSpPr>
        <p:spPr>
          <a:xfrm>
            <a:off x="453603" y="4586094"/>
            <a:ext cx="5939295" cy="276999"/>
          </a:xfrm>
          <a:prstGeom prst="rect">
            <a:avLst/>
          </a:prstGeom>
          <a:noFill/>
        </p:spPr>
        <p:txBody>
          <a:bodyPr wrap="square" rtlCol="0">
            <a:spAutoFit/>
          </a:bodyPr>
          <a:lstStyle/>
          <a:p>
            <a:pPr marL="228600" lvl="0" indent="-228600">
              <a:buFont typeface="+mj-lt"/>
              <a:buAutoNum type="arabicPeriod" startAt="6"/>
            </a:pPr>
            <a:r>
              <a:rPr lang="en-GB" sz="1200" b="1" dirty="0">
                <a:solidFill>
                  <a:srgbClr val="38D4D6"/>
                </a:solidFill>
                <a:latin typeface="Arial Rounded MT Bold" panose="020F0704030504030204" pitchFamily="34" charset="77"/>
              </a:rPr>
              <a:t> </a:t>
            </a:r>
            <a:r>
              <a:rPr lang="en-GB" sz="1200" dirty="0">
                <a:solidFill>
                  <a:srgbClr val="38D4D6"/>
                </a:solidFill>
                <a:latin typeface="Arial Rounded MT Bold" panose="020F0704030504030204" pitchFamily="34" charset="77"/>
              </a:rPr>
              <a:t>Give a full description of the irradiation type and reason for doing it:-</a:t>
            </a:r>
          </a:p>
        </p:txBody>
      </p:sp>
    </p:spTree>
    <p:extLst>
      <p:ext uri="{BB962C8B-B14F-4D97-AF65-F5344CB8AC3E}">
        <p14:creationId xmlns:p14="http://schemas.microsoft.com/office/powerpoint/2010/main" val="11715118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411</TotalTime>
  <Words>522</Words>
  <Application>Microsoft Macintosh PowerPoint</Application>
  <PresentationFormat>A4 Paper (210x297 mm)</PresentationFormat>
  <Paragraphs>45</Paragraphs>
  <Slides>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Arial</vt:lpstr>
      <vt:lpstr>Arial Rounded</vt:lpstr>
      <vt:lpstr>Arial Rounded MT</vt:lpstr>
      <vt:lpstr>Arial Rounded MT Bold</vt:lpstr>
      <vt:lpstr>Calibri</vt:lpstr>
      <vt:lpstr>Calibri Light</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Debney</dc:creator>
  <cp:lastModifiedBy>Sarah Mintey</cp:lastModifiedBy>
  <cp:revision>24</cp:revision>
  <dcterms:created xsi:type="dcterms:W3CDTF">2022-04-04T12:23:53Z</dcterms:created>
  <dcterms:modified xsi:type="dcterms:W3CDTF">2022-08-14T18:35:18Z</dcterms:modified>
</cp:coreProperties>
</file>