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0" autoAdjust="0"/>
    <p:restoredTop sz="94660"/>
  </p:normalViewPr>
  <p:slideViewPr>
    <p:cSldViewPr snapToGrid="0" showGuides="1">
      <p:cViewPr>
        <p:scale>
          <a:sx n="170" d="100"/>
          <a:sy n="170" d="100"/>
        </p:scale>
        <p:origin x="1128" y="-54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9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2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4834-1B59-4860-9342-B58CFC1C2C4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9981-FF63-41C8-AD39-728B054F5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6BD85-B1FA-C517-9115-BCC50362A664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C1DE0-424B-BA28-F7F5-B48410D03C54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E61D6-BD12-D274-FB3D-553A09D06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3D49B-CED4-2E24-AB4E-D92D980E7D86}"/>
              </a:ext>
            </a:extLst>
          </p:cNvPr>
          <p:cNvSpPr txBox="1"/>
          <p:nvPr/>
        </p:nvSpPr>
        <p:spPr>
          <a:xfrm>
            <a:off x="1020903" y="169508"/>
            <a:ext cx="402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how heat is transferred through solids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CCF49-DC7C-4E86-87A4-29EEEE6BF52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KS3-04-03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01FE5-8719-4748-44C4-D8F7181CF187}"/>
              </a:ext>
            </a:extLst>
          </p:cNvPr>
          <p:cNvSpPr txBox="1"/>
          <p:nvPr/>
        </p:nvSpPr>
        <p:spPr>
          <a:xfrm>
            <a:off x="175301" y="1489365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Metal conductivity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1FB635-B676-F4D6-AB3C-0EE540CB40B3}"/>
              </a:ext>
            </a:extLst>
          </p:cNvPr>
          <p:cNvSpPr/>
          <p:nvPr/>
        </p:nvSpPr>
        <p:spPr>
          <a:xfrm>
            <a:off x="175300" y="1442171"/>
            <a:ext cx="6507397" cy="37138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45EDD-B41F-B350-3BF7-4382A4458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68" y="255862"/>
            <a:ext cx="1554581" cy="53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E6D404D-D1FC-FAB5-D4BD-CF03B2B9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06" y="1883057"/>
            <a:ext cx="6568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picture below shows a metal saucepan with a plastic handle. Water is being boiled in the saucepan. A wooden spoon and a metal spoon have been left in the saucepan.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C16C5-D78E-FE1B-716C-797AC04874B7}"/>
              </a:ext>
            </a:extLst>
          </p:cNvPr>
          <p:cNvGrpSpPr/>
          <p:nvPr/>
        </p:nvGrpSpPr>
        <p:grpSpPr>
          <a:xfrm>
            <a:off x="2558538" y="2461415"/>
            <a:ext cx="2307436" cy="1829587"/>
            <a:chOff x="1993613" y="2314001"/>
            <a:chExt cx="2112344" cy="1534127"/>
          </a:xfrm>
        </p:grpSpPr>
        <p:sp>
          <p:nvSpPr>
            <p:cNvPr id="22" name="L-Shape 41">
              <a:extLst>
                <a:ext uri="{FF2B5EF4-FFF2-40B4-BE49-F238E27FC236}">
                  <a16:creationId xmlns:a16="http://schemas.microsoft.com/office/drawing/2014/main" id="{BA15198B-5164-7397-491C-4C2C4A8BBF57}"/>
                </a:ext>
              </a:extLst>
            </p:cNvPr>
            <p:cNvSpPr/>
            <p:nvPr/>
          </p:nvSpPr>
          <p:spPr>
            <a:xfrm>
              <a:off x="2063750" y="2660650"/>
              <a:ext cx="571500" cy="914400"/>
            </a:xfrm>
            <a:prstGeom prst="corner">
              <a:avLst>
                <a:gd name="adj1" fmla="val 13194"/>
                <a:gd name="adj2" fmla="val 17361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L-Shape 47">
              <a:extLst>
                <a:ext uri="{FF2B5EF4-FFF2-40B4-BE49-F238E27FC236}">
                  <a16:creationId xmlns:a16="http://schemas.microsoft.com/office/drawing/2014/main" id="{51D4918A-E941-95E6-7D23-497B3EDC3BFF}"/>
                </a:ext>
              </a:extLst>
            </p:cNvPr>
            <p:cNvSpPr/>
            <p:nvPr/>
          </p:nvSpPr>
          <p:spPr>
            <a:xfrm flipH="1">
              <a:off x="2635250" y="2660650"/>
              <a:ext cx="571500" cy="914400"/>
            </a:xfrm>
            <a:prstGeom prst="corner">
              <a:avLst>
                <a:gd name="adj1" fmla="val 13194"/>
                <a:gd name="adj2" fmla="val 17361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Top Corners Rounded 44">
              <a:extLst>
                <a:ext uri="{FF2B5EF4-FFF2-40B4-BE49-F238E27FC236}">
                  <a16:creationId xmlns:a16="http://schemas.microsoft.com/office/drawing/2014/main" id="{FD11874D-C2E1-9437-70E8-0D10378FE22A}"/>
                </a:ext>
              </a:extLst>
            </p:cNvPr>
            <p:cNvSpPr/>
            <p:nvPr/>
          </p:nvSpPr>
          <p:spPr>
            <a:xfrm rot="5400000">
              <a:off x="3581344" y="2269387"/>
              <a:ext cx="133350" cy="915876"/>
            </a:xfrm>
            <a:prstGeom prst="round2Same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F7246D-0AEF-5591-F72D-6D91E6A29E6F}"/>
                </a:ext>
              </a:extLst>
            </p:cNvPr>
            <p:cNvSpPr/>
            <p:nvPr/>
          </p:nvSpPr>
          <p:spPr>
            <a:xfrm>
              <a:off x="2152104" y="2886075"/>
              <a:ext cx="961532" cy="614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8" descr="Spoon, Kitchenware, Cutlery, Eating, Food, Utensil">
              <a:extLst>
                <a:ext uri="{FF2B5EF4-FFF2-40B4-BE49-F238E27FC236}">
                  <a16:creationId xmlns:a16="http://schemas.microsoft.com/office/drawing/2014/main" id="{F2D17FE6-5DE5-A5A0-A482-525C6EAE6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4018">
              <a:off x="2385965" y="2633251"/>
              <a:ext cx="1160202" cy="58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Spoon, Kitchenware, Cutlery, Eating, Food, Utensil">
              <a:extLst>
                <a:ext uri="{FF2B5EF4-FFF2-40B4-BE49-F238E27FC236}">
                  <a16:creationId xmlns:a16="http://schemas.microsoft.com/office/drawing/2014/main" id="{9F3E194A-565F-C0AF-BE8B-AEA6F7C25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1695903" y="2611711"/>
              <a:ext cx="1190839" cy="59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202148-6F94-4288-656E-109C1BDA4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43857" t="72754" r="25424" b="14294"/>
            <a:stretch/>
          </p:blipFill>
          <p:spPr>
            <a:xfrm flipH="1">
              <a:off x="2035968" y="3575052"/>
              <a:ext cx="1207295" cy="273076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14794B-5999-721E-4505-12126273A19A}"/>
                </a:ext>
              </a:extLst>
            </p:cNvPr>
            <p:cNvSpPr/>
            <p:nvPr/>
          </p:nvSpPr>
          <p:spPr>
            <a:xfrm>
              <a:off x="2567032" y="3350418"/>
              <a:ext cx="69773" cy="6977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75837D-6AA5-68F7-CF3E-FC9768661297}"/>
                </a:ext>
              </a:extLst>
            </p:cNvPr>
            <p:cNvSpPr/>
            <p:nvPr/>
          </p:nvSpPr>
          <p:spPr>
            <a:xfrm>
              <a:off x="2598738" y="3182245"/>
              <a:ext cx="103906" cy="10390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78B6BC0-F022-3EE7-6721-3822FB2C514A}"/>
                </a:ext>
              </a:extLst>
            </p:cNvPr>
            <p:cNvSpPr/>
            <p:nvPr/>
          </p:nvSpPr>
          <p:spPr>
            <a:xfrm>
              <a:off x="2723604" y="2879296"/>
              <a:ext cx="132631" cy="13263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3E8D03-D40F-472C-D61B-026C60F437A6}"/>
                </a:ext>
              </a:extLst>
            </p:cNvPr>
            <p:cNvSpPr/>
            <p:nvPr/>
          </p:nvSpPr>
          <p:spPr>
            <a:xfrm>
              <a:off x="2451500" y="2958960"/>
              <a:ext cx="147237" cy="14723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39DB8FA-E80A-19C2-4F7E-0777474C911A}"/>
              </a:ext>
            </a:extLst>
          </p:cNvPr>
          <p:cNvSpPr/>
          <p:nvPr/>
        </p:nvSpPr>
        <p:spPr>
          <a:xfrm>
            <a:off x="117444" y="4600389"/>
            <a:ext cx="66058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Which spoon is likely to feel hotter? Explain your idea.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Add arrows to your diagram to show how the heat moves from its source to a spoon.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Label two thermal conductors and two thermal insulators on the diagram.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Explain how heat is conducted through a metal. Include a particle diagram in your answer.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Explain why the handle is made of plastic.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8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F8B6D8-3227-98B2-C2C5-00089E42E3F3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5AFC-A028-0009-F084-E234572F75B0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52BF2-1A10-71A5-3746-508A9E555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89340-A382-06B2-AF11-1C4AB36BA3A9}"/>
              </a:ext>
            </a:extLst>
          </p:cNvPr>
          <p:cNvSpPr txBox="1"/>
          <p:nvPr/>
        </p:nvSpPr>
        <p:spPr>
          <a:xfrm>
            <a:off x="1020903" y="174765"/>
            <a:ext cx="402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how heat is transferred through solids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5B29-CA87-A556-745B-684BB6FC0C8D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KS3-04-03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25B86-ABEF-9CAC-7DF7-78A5EE5D6094}"/>
              </a:ext>
            </a:extLst>
          </p:cNvPr>
          <p:cNvSpPr txBox="1"/>
          <p:nvPr/>
        </p:nvSpPr>
        <p:spPr>
          <a:xfrm>
            <a:off x="175301" y="1489365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Metal conductivity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1433A5-E5E7-6C6E-BA41-EA4DA0B45243}"/>
              </a:ext>
            </a:extLst>
          </p:cNvPr>
          <p:cNvSpPr/>
          <p:nvPr/>
        </p:nvSpPr>
        <p:spPr>
          <a:xfrm>
            <a:off x="175300" y="1442171"/>
            <a:ext cx="6507397" cy="37138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D269E-4C3C-A748-7C34-68B150A7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68" y="255862"/>
            <a:ext cx="1554581" cy="53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B978408-7BB4-49DE-8A20-D8C8EDA1246E}"/>
              </a:ext>
            </a:extLst>
          </p:cNvPr>
          <p:cNvSpPr txBox="1"/>
          <p:nvPr/>
        </p:nvSpPr>
        <p:spPr>
          <a:xfrm>
            <a:off x="175300" y="1883057"/>
            <a:ext cx="484574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Method: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Tape metal samples to the outside of the tin can, ensuring that they are in direct contact with the can but not each other.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Stick drawing pins onto the ends of the metal strips using petroleum jelly. Try to use the same amount of jelly on each pin.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hot water from the kettle into the can so that it comes up to the same level as the metal samples. Start your stopwatch.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Record the time taken for the pin to drop from its metal strip.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3679A891-594F-46F4-2ADC-08260ECBDEB3}"/>
              </a:ext>
            </a:extLst>
          </p:cNvPr>
          <p:cNvSpPr/>
          <p:nvPr/>
        </p:nvSpPr>
        <p:spPr>
          <a:xfrm>
            <a:off x="5100726" y="1936666"/>
            <a:ext cx="1581971" cy="2376920"/>
          </a:xfrm>
          <a:prstGeom prst="roundRect">
            <a:avLst>
              <a:gd name="adj" fmla="val 9402"/>
            </a:avLst>
          </a:prstGeom>
          <a:solidFill>
            <a:schemeClr val="bg1"/>
          </a:solidFill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Sticky tape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pins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Petroleum jelly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 can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Kettle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Stopwatch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 sample cut into strips of the same thickness and length.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09F4A08-CE51-6221-771A-68D4AC807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06986"/>
              </p:ext>
            </p:extLst>
          </p:nvPr>
        </p:nvGraphicFramePr>
        <p:xfrm>
          <a:off x="203382" y="4467699"/>
          <a:ext cx="4244850" cy="21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223">
                  <a:extLst>
                    <a:ext uri="{9D8B030D-6E8A-4147-A177-3AD203B41FA5}">
                      <a16:colId xmlns:a16="http://schemas.microsoft.com/office/drawing/2014/main" val="2526953613"/>
                    </a:ext>
                  </a:extLst>
                </a:gridCol>
                <a:gridCol w="2682627">
                  <a:extLst>
                    <a:ext uri="{9D8B030D-6E8A-4147-A177-3AD203B41FA5}">
                      <a16:colId xmlns:a16="http://schemas.microsoft.com/office/drawing/2014/main" val="893034404"/>
                    </a:ext>
                  </a:extLst>
                </a:gridCol>
              </a:tblGrid>
              <a:tr h="12101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Metal</a:t>
                      </a: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Time taken for pin to drop (s)</a:t>
                      </a: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705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036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7246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4651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57977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C49C0E8A-6AE0-D3E1-46C3-D379F0FA7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805" r="32056" b="23184"/>
          <a:stretch/>
        </p:blipFill>
        <p:spPr>
          <a:xfrm>
            <a:off x="4570924" y="4467699"/>
            <a:ext cx="2111773" cy="2137565"/>
          </a:xfrm>
          <a:prstGeom prst="roundRect">
            <a:avLst>
              <a:gd name="adj" fmla="val 5088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F4E061-6212-2D83-A115-73BA50F7A2B2}"/>
              </a:ext>
            </a:extLst>
          </p:cNvPr>
          <p:cNvSpPr txBox="1"/>
          <p:nvPr/>
        </p:nvSpPr>
        <p:spPr>
          <a:xfrm>
            <a:off x="67760" y="6643565"/>
            <a:ext cx="663671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Which metal in your experiment was the best thermal conductor?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Explain how you know.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Suggest how this experiment could be improved to give more accurate results.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How would changing the material of the can affect your results?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9664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F845E-CF87-98CF-059B-5BD6B248EFFC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5C490-4CF0-8FD4-0A4D-4DDD9AE05103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C38A9-0720-9639-F46C-C7CE9FB56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0EAA5-7A13-523A-978E-EA9EAD6D59DD}"/>
              </a:ext>
            </a:extLst>
          </p:cNvPr>
          <p:cNvSpPr txBox="1"/>
          <p:nvPr/>
        </p:nvSpPr>
        <p:spPr>
          <a:xfrm>
            <a:off x="1020903" y="169508"/>
            <a:ext cx="402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how heat is transferred through solids           ANSWERS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3A4D8-4241-9B3F-8631-5FC62CAA21A2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KS3-04-03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F4C6D-A6F1-ED00-588B-F48CDAC5946B}"/>
              </a:ext>
            </a:extLst>
          </p:cNvPr>
          <p:cNvSpPr txBox="1"/>
          <p:nvPr/>
        </p:nvSpPr>
        <p:spPr>
          <a:xfrm>
            <a:off x="175301" y="1489365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Metal conductivity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5D2874-E48C-6FF6-0048-A83B69F71C8E}"/>
              </a:ext>
            </a:extLst>
          </p:cNvPr>
          <p:cNvSpPr/>
          <p:nvPr/>
        </p:nvSpPr>
        <p:spPr>
          <a:xfrm>
            <a:off x="175300" y="1442171"/>
            <a:ext cx="6507397" cy="37138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585EC-CCC4-AFE0-76F7-AFC0E97A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68" y="255862"/>
            <a:ext cx="1554581" cy="53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EA6B215F-A68A-87B5-FF3E-AD2D449B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06" y="1883057"/>
            <a:ext cx="6568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picture below shows a metal saucepan with a plastic handle. Water is being boiled in the saucepan. A wooden spoon and a metal spoon have been left in the saucepan.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3A9325-867C-06BC-797A-60DF3FC65F97}"/>
              </a:ext>
            </a:extLst>
          </p:cNvPr>
          <p:cNvGrpSpPr/>
          <p:nvPr/>
        </p:nvGrpSpPr>
        <p:grpSpPr>
          <a:xfrm>
            <a:off x="2558538" y="2461415"/>
            <a:ext cx="2307436" cy="1829587"/>
            <a:chOff x="1993613" y="2314001"/>
            <a:chExt cx="2112344" cy="1534127"/>
          </a:xfrm>
        </p:grpSpPr>
        <p:sp>
          <p:nvSpPr>
            <p:cNvPr id="12" name="L-Shape 41">
              <a:extLst>
                <a:ext uri="{FF2B5EF4-FFF2-40B4-BE49-F238E27FC236}">
                  <a16:creationId xmlns:a16="http://schemas.microsoft.com/office/drawing/2014/main" id="{8E774C5E-82E5-B968-5B53-26D83F7F5CC2}"/>
                </a:ext>
              </a:extLst>
            </p:cNvPr>
            <p:cNvSpPr/>
            <p:nvPr/>
          </p:nvSpPr>
          <p:spPr>
            <a:xfrm>
              <a:off x="2063750" y="2660650"/>
              <a:ext cx="571500" cy="914400"/>
            </a:xfrm>
            <a:prstGeom prst="corner">
              <a:avLst>
                <a:gd name="adj1" fmla="val 13194"/>
                <a:gd name="adj2" fmla="val 17361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L-Shape 47">
              <a:extLst>
                <a:ext uri="{FF2B5EF4-FFF2-40B4-BE49-F238E27FC236}">
                  <a16:creationId xmlns:a16="http://schemas.microsoft.com/office/drawing/2014/main" id="{1D8BAA0E-A864-8012-3F5F-DDF09ED4C705}"/>
                </a:ext>
              </a:extLst>
            </p:cNvPr>
            <p:cNvSpPr/>
            <p:nvPr/>
          </p:nvSpPr>
          <p:spPr>
            <a:xfrm flipH="1">
              <a:off x="2635250" y="2660650"/>
              <a:ext cx="571500" cy="914400"/>
            </a:xfrm>
            <a:prstGeom prst="corner">
              <a:avLst>
                <a:gd name="adj1" fmla="val 13194"/>
                <a:gd name="adj2" fmla="val 17361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Top Corners Rounded 44">
              <a:extLst>
                <a:ext uri="{FF2B5EF4-FFF2-40B4-BE49-F238E27FC236}">
                  <a16:creationId xmlns:a16="http://schemas.microsoft.com/office/drawing/2014/main" id="{3979311A-CCC2-2F63-B72B-56788A4D2613}"/>
                </a:ext>
              </a:extLst>
            </p:cNvPr>
            <p:cNvSpPr/>
            <p:nvPr/>
          </p:nvSpPr>
          <p:spPr>
            <a:xfrm rot="5400000">
              <a:off x="3581344" y="2269387"/>
              <a:ext cx="133350" cy="915876"/>
            </a:xfrm>
            <a:prstGeom prst="round2Same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60D101-33A0-CBAE-B9D0-2D3B8DC93FB9}"/>
                </a:ext>
              </a:extLst>
            </p:cNvPr>
            <p:cNvSpPr/>
            <p:nvPr/>
          </p:nvSpPr>
          <p:spPr>
            <a:xfrm>
              <a:off x="2152104" y="2886075"/>
              <a:ext cx="961532" cy="614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8" descr="Spoon, Kitchenware, Cutlery, Eating, Food, Utensil">
              <a:extLst>
                <a:ext uri="{FF2B5EF4-FFF2-40B4-BE49-F238E27FC236}">
                  <a16:creationId xmlns:a16="http://schemas.microsoft.com/office/drawing/2014/main" id="{FAB7ADAC-7AEA-7A9F-5C9C-B0F80752F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4018">
              <a:off x="2385965" y="2633251"/>
              <a:ext cx="1160202" cy="58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Spoon, Kitchenware, Cutlery, Eating, Food, Utensil">
              <a:extLst>
                <a:ext uri="{FF2B5EF4-FFF2-40B4-BE49-F238E27FC236}">
                  <a16:creationId xmlns:a16="http://schemas.microsoft.com/office/drawing/2014/main" id="{9D8B92FE-99F6-52F4-D9E0-65614C471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 flipH="1">
              <a:off x="1695903" y="2611711"/>
              <a:ext cx="1190839" cy="59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B4A6BD-E577-1A33-6A79-FBCCB49D6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43857" t="72754" r="25424" b="14294"/>
            <a:stretch/>
          </p:blipFill>
          <p:spPr>
            <a:xfrm flipH="1">
              <a:off x="2035968" y="3575052"/>
              <a:ext cx="1207295" cy="273076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549D42-AB0F-5D94-A3D9-559FEC24EEC9}"/>
                </a:ext>
              </a:extLst>
            </p:cNvPr>
            <p:cNvSpPr/>
            <p:nvPr/>
          </p:nvSpPr>
          <p:spPr>
            <a:xfrm>
              <a:off x="2567032" y="3350418"/>
              <a:ext cx="69773" cy="6977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570EF3-7507-70C3-43AA-E7D52E2DB4BF}"/>
                </a:ext>
              </a:extLst>
            </p:cNvPr>
            <p:cNvSpPr/>
            <p:nvPr/>
          </p:nvSpPr>
          <p:spPr>
            <a:xfrm>
              <a:off x="2598738" y="3182245"/>
              <a:ext cx="103906" cy="10390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8EC358-3BE4-92DA-EF92-C3D611D4FB4B}"/>
                </a:ext>
              </a:extLst>
            </p:cNvPr>
            <p:cNvSpPr/>
            <p:nvPr/>
          </p:nvSpPr>
          <p:spPr>
            <a:xfrm>
              <a:off x="2723604" y="2879296"/>
              <a:ext cx="132631" cy="13263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86D829-152C-0D99-1922-E83137840250}"/>
                </a:ext>
              </a:extLst>
            </p:cNvPr>
            <p:cNvSpPr/>
            <p:nvPr/>
          </p:nvSpPr>
          <p:spPr>
            <a:xfrm>
              <a:off x="2451500" y="2958960"/>
              <a:ext cx="147237" cy="14723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2A193FF-0CA3-D463-DBEC-99D9697CC5DF}"/>
              </a:ext>
            </a:extLst>
          </p:cNvPr>
          <p:cNvSpPr/>
          <p:nvPr/>
        </p:nvSpPr>
        <p:spPr>
          <a:xfrm>
            <a:off x="117444" y="4600389"/>
            <a:ext cx="66058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Which spoon is likely to feel hotter? Explain your idea.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Add arrows to your diagram to show how the heat moves from its source to a spoon.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Label two thermal conductors and two thermal insulators on the diagram.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Explain how heat is conducted through a metal. Include a particle diagram in your answer.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lvl="0" indent="-228600">
              <a:buClr>
                <a:srgbClr val="002060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Explain why the handle is made of plastic.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B9C195-18CD-7C5B-BC4E-609B95BFC21B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068866" y="2824364"/>
            <a:ext cx="1500752" cy="431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00CF51-938D-9155-D7E4-C617B9BE36D3}"/>
              </a:ext>
            </a:extLst>
          </p:cNvPr>
          <p:cNvCxnSpPr>
            <a:cxnSpLocks/>
          </p:cNvCxnSpPr>
          <p:nvPr/>
        </p:nvCxnSpPr>
        <p:spPr>
          <a:xfrm>
            <a:off x="1084040" y="2908991"/>
            <a:ext cx="1909490" cy="688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695494-5E4E-EB92-1B4A-390DA470CD67}"/>
              </a:ext>
            </a:extLst>
          </p:cNvPr>
          <p:cNvSpPr txBox="1"/>
          <p:nvPr/>
        </p:nvSpPr>
        <p:spPr>
          <a:xfrm>
            <a:off x="5176520" y="3016757"/>
            <a:ext cx="869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insulator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DA027C-F556-1D00-E7D7-8F696F425ED6}"/>
              </a:ext>
            </a:extLst>
          </p:cNvPr>
          <p:cNvCxnSpPr>
            <a:cxnSpLocks/>
          </p:cNvCxnSpPr>
          <p:nvPr/>
        </p:nvCxnSpPr>
        <p:spPr>
          <a:xfrm flipH="1" flipV="1">
            <a:off x="3649885" y="3131812"/>
            <a:ext cx="1491075" cy="118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D4DD7D-6C45-D3F3-568F-8B1460B8D566}"/>
              </a:ext>
            </a:extLst>
          </p:cNvPr>
          <p:cNvCxnSpPr>
            <a:cxnSpLocks/>
            <a:stCxn id="27" idx="1"/>
            <a:endCxn id="14" idx="3"/>
          </p:cNvCxnSpPr>
          <p:nvPr/>
        </p:nvCxnSpPr>
        <p:spPr>
          <a:xfrm flipH="1" flipV="1">
            <a:off x="4865975" y="2954342"/>
            <a:ext cx="310545" cy="2009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85185A9-0F82-2963-9840-AF3935CE0D84}"/>
              </a:ext>
            </a:extLst>
          </p:cNvPr>
          <p:cNvSpPr txBox="1"/>
          <p:nvPr/>
        </p:nvSpPr>
        <p:spPr>
          <a:xfrm>
            <a:off x="136306" y="2677342"/>
            <a:ext cx="122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conductor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D616F3B-D988-B2CD-903A-626AEC85C8E9}"/>
              </a:ext>
            </a:extLst>
          </p:cNvPr>
          <p:cNvSpPr/>
          <p:nvPr/>
        </p:nvSpPr>
        <p:spPr>
          <a:xfrm rot="15281802">
            <a:off x="2781107" y="3977774"/>
            <a:ext cx="728400" cy="189986"/>
          </a:xfrm>
          <a:prstGeom prst="rightArrow">
            <a:avLst>
              <a:gd name="adj1" fmla="val 31818"/>
              <a:gd name="adj2" fmla="val 807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A7828-BDC4-9701-87EB-E91BA516B0F7}"/>
              </a:ext>
            </a:extLst>
          </p:cNvPr>
          <p:cNvSpPr txBox="1"/>
          <p:nvPr/>
        </p:nvSpPr>
        <p:spPr>
          <a:xfrm>
            <a:off x="324284" y="4776156"/>
            <a:ext cx="6399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metal spoon is a better conductor of heat than the wooden spoon because metal conducts heat and wood does not.</a:t>
            </a:r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35E688-76DB-5CCD-B8D9-054A4DDE5FF8}"/>
              </a:ext>
            </a:extLst>
          </p:cNvPr>
          <p:cNvSpPr txBox="1"/>
          <p:nvPr/>
        </p:nvSpPr>
        <p:spPr>
          <a:xfrm>
            <a:off x="324283" y="7525812"/>
            <a:ext cx="6399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07E80"/>
              </a:buClr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particles closest to the heat source gain thermal energy. This causes the particles to vibrate. This increase in kinetic energy passes the energy down the spoon as heat.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4F702E-311B-4451-DE98-E05D5BEB853F}"/>
              </a:ext>
            </a:extLst>
          </p:cNvPr>
          <p:cNvSpPr txBox="1"/>
          <p:nvPr/>
        </p:nvSpPr>
        <p:spPr>
          <a:xfrm>
            <a:off x="324285" y="8805191"/>
            <a:ext cx="635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Plastic is an insulator. It is a poor conductor of heat. This stops a person getting hurt when they use the pan.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1590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F8B6D8-3227-98B2-C2C5-00089E42E3F3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5AFC-A028-0009-F084-E234572F75B0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52BF2-1A10-71A5-3746-508A9E555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89340-A382-06B2-AF11-1C4AB36BA3A9}"/>
              </a:ext>
            </a:extLst>
          </p:cNvPr>
          <p:cNvSpPr txBox="1"/>
          <p:nvPr/>
        </p:nvSpPr>
        <p:spPr>
          <a:xfrm>
            <a:off x="1020903" y="174765"/>
            <a:ext cx="402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how heat is transferred through solids 		        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75B29-CA87-A556-745B-684BB6FC0C8D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KS3-04-03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25B86-ABEF-9CAC-7DF7-78A5EE5D6094}"/>
              </a:ext>
            </a:extLst>
          </p:cNvPr>
          <p:cNvSpPr txBox="1"/>
          <p:nvPr/>
        </p:nvSpPr>
        <p:spPr>
          <a:xfrm>
            <a:off x="175301" y="1489365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Metal conductivity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1433A5-E5E7-6C6E-BA41-EA4DA0B45243}"/>
              </a:ext>
            </a:extLst>
          </p:cNvPr>
          <p:cNvSpPr/>
          <p:nvPr/>
        </p:nvSpPr>
        <p:spPr>
          <a:xfrm>
            <a:off x="175300" y="1442171"/>
            <a:ext cx="6507397" cy="37138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D269E-4C3C-A748-7C34-68B150A7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68" y="255862"/>
            <a:ext cx="1554581" cy="53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B978408-7BB4-49DE-8A20-D8C8EDA1246E}"/>
              </a:ext>
            </a:extLst>
          </p:cNvPr>
          <p:cNvSpPr txBox="1"/>
          <p:nvPr/>
        </p:nvSpPr>
        <p:spPr>
          <a:xfrm>
            <a:off x="175300" y="1883057"/>
            <a:ext cx="484574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Method: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Tape metal samples to the outside of the tin can, ensuring that they are in direct contact with the can but not each other.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Stick drawing pins onto the ends of the metal strips using petroleum jelly. Try to use the same amount of jelly on each pin.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hot water from the kettle into the can so that it comes up to the same level as the metal samples. Start your stopwatch.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Record the time taken for the pin to drop from its metal strip.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3679A891-594F-46F4-2ADC-08260ECBDEB3}"/>
              </a:ext>
            </a:extLst>
          </p:cNvPr>
          <p:cNvSpPr/>
          <p:nvPr/>
        </p:nvSpPr>
        <p:spPr>
          <a:xfrm>
            <a:off x="5100726" y="1936666"/>
            <a:ext cx="1581971" cy="2376920"/>
          </a:xfrm>
          <a:prstGeom prst="roundRect">
            <a:avLst>
              <a:gd name="adj" fmla="val 9402"/>
            </a:avLst>
          </a:prstGeom>
          <a:solidFill>
            <a:schemeClr val="bg1"/>
          </a:solidFill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Sticky tape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pins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Petroleum jelly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 can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Kettle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Stopwatch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 sample cut into strips of the same thickness and length.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09F4A08-CE51-6221-771A-68D4AC80733A}"/>
              </a:ext>
            </a:extLst>
          </p:cNvPr>
          <p:cNvGraphicFramePr>
            <a:graphicFrameLocks noGrp="1"/>
          </p:cNvGraphicFramePr>
          <p:nvPr/>
        </p:nvGraphicFramePr>
        <p:xfrm>
          <a:off x="203382" y="4467699"/>
          <a:ext cx="4244850" cy="21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223">
                  <a:extLst>
                    <a:ext uri="{9D8B030D-6E8A-4147-A177-3AD203B41FA5}">
                      <a16:colId xmlns:a16="http://schemas.microsoft.com/office/drawing/2014/main" val="2526953613"/>
                    </a:ext>
                  </a:extLst>
                </a:gridCol>
                <a:gridCol w="2682627">
                  <a:extLst>
                    <a:ext uri="{9D8B030D-6E8A-4147-A177-3AD203B41FA5}">
                      <a16:colId xmlns:a16="http://schemas.microsoft.com/office/drawing/2014/main" val="893034404"/>
                    </a:ext>
                  </a:extLst>
                </a:gridCol>
              </a:tblGrid>
              <a:tr h="12101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Metal</a:t>
                      </a: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Time taken for pin to drop (s)</a:t>
                      </a: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705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036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7246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4651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57977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C49C0E8A-6AE0-D3E1-46C3-D379F0FA7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805" r="32056" b="23184"/>
          <a:stretch/>
        </p:blipFill>
        <p:spPr>
          <a:xfrm>
            <a:off x="4570924" y="4467699"/>
            <a:ext cx="2111773" cy="2137565"/>
          </a:xfrm>
          <a:prstGeom prst="roundRect">
            <a:avLst>
              <a:gd name="adj" fmla="val 5088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F4E061-6212-2D83-A115-73BA50F7A2B2}"/>
              </a:ext>
            </a:extLst>
          </p:cNvPr>
          <p:cNvSpPr txBox="1"/>
          <p:nvPr/>
        </p:nvSpPr>
        <p:spPr>
          <a:xfrm>
            <a:off x="67760" y="6643565"/>
            <a:ext cx="663671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Which metal in your experiment was the best thermal conductor?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Explain how you know.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Suggest how this experiment could be improved to give more accurate results.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How would changing the material of the can affect your results?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58B21-0613-7B5B-7DE7-11141B1A0D20}"/>
              </a:ext>
            </a:extLst>
          </p:cNvPr>
          <p:cNvSpPr txBox="1"/>
          <p:nvPr/>
        </p:nvSpPr>
        <p:spPr>
          <a:xfrm>
            <a:off x="67759" y="8198888"/>
            <a:ext cx="6614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Repeat the practical and calculate a mean/average.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9A1DC-0D7F-3F71-479A-7E463793542E}"/>
              </a:ext>
            </a:extLst>
          </p:cNvPr>
          <p:cNvSpPr txBox="1"/>
          <p:nvPr/>
        </p:nvSpPr>
        <p:spPr>
          <a:xfrm>
            <a:off x="67759" y="8949339"/>
            <a:ext cx="661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 the material is better at conducting heat, then the time will decrease. If the material was an insulator, the pin will take longer to drop or not drop at all.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8510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</TotalTime>
  <Words>783</Words>
  <Application>Microsoft Macintosh PowerPoint</Application>
  <PresentationFormat>A4 Paper (210x297 mm)</PresentationFormat>
  <Paragraphs>95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2023-07-17T11:20:36Z</dcterms:created>
  <dcterms:modified xsi:type="dcterms:W3CDTF">2023-09-02T20:41:58Z</dcterms:modified>
</cp:coreProperties>
</file>