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7"/>
    <p:restoredTop sz="96296"/>
  </p:normalViewPr>
  <p:slideViewPr>
    <p:cSldViewPr snapToGrid="0" snapToObjects="1">
      <p:cViewPr varScale="1">
        <p:scale>
          <a:sx n="112" d="100"/>
          <a:sy n="112"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C318-3E25-7741-B949-5734CE6FCA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644A9E8-5146-D344-B721-8FA9A9068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65B826-7853-AA47-B274-43C7BB64FB1B}"/>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E8024EFA-763F-BF4F-8127-213F7B728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B120B-9392-1E4C-B37B-7F6F329E2D9F}"/>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1614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1323-7B1A-EB4E-A0B4-9B84F4BD0C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90DE17-185F-354F-AE5F-7129FAAF07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E2B6A7-CD4C-C04A-965C-DD1ECA0A3B25}"/>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4D82A251-D18D-E740-8EED-732EA7393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47550-D77B-8140-8ECE-B9D8BB36733C}"/>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336982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AE19C-7085-C947-87FA-14683317BB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806A14-AC2A-B648-840E-F567AF4944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856819-30F3-F644-A802-F252E72F5CB5}"/>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D3B8C3A6-CA5C-4E41-B91B-81BCE28AB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4A95D-98B9-674C-B1A5-098C44D8F2FA}"/>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4053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A13F-F90C-8448-B075-97F62A19E0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5526E0-3703-2A4B-94B4-3EDF52B75B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FB2ECD-D503-BD46-8685-C86F65277B78}"/>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53FAED1D-CC14-E048-AAA9-40BDB5964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BFD4E-8A0E-484F-8645-AB446E17DB5E}"/>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70987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7703-6DBA-3D47-9B80-7BB11CD878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D775BC7-078E-F549-9348-C689B1EC7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2A0C51-A31E-604E-A72E-A87F21C9EED6}"/>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FA4914DF-49F4-B347-A9A3-3200EF50E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7D4D0-010C-3C42-9167-DB739874212A}"/>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277332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D601-F2C5-CF4E-B484-083DC7AA07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BC4272-530F-344B-A258-C62D6E2174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2C72046-1B35-1D40-B901-B1217849EE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D7016D2-8850-D345-B339-9E235FC09010}"/>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6" name="Footer Placeholder 5">
            <a:extLst>
              <a:ext uri="{FF2B5EF4-FFF2-40B4-BE49-F238E27FC236}">
                <a16:creationId xmlns:a16="http://schemas.microsoft.com/office/drawing/2014/main" id="{651AA4AA-87C7-8B49-B79B-AD2C81131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F1DBE-12CD-1849-B4BA-1A8ADF50FE95}"/>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112391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D49D-F0B8-2341-A196-940F12535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61D9A-E05F-DC4B-AE39-5E4D896E6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0F7571-7907-4249-9C4A-0641290B0C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00232B2-75FB-6847-8D51-E4D8C56CA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7F07E3-761F-8147-AECE-4C6A8656F7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82DB2A9-32E3-754B-ACB7-B52C18573D93}"/>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8" name="Footer Placeholder 7">
            <a:extLst>
              <a:ext uri="{FF2B5EF4-FFF2-40B4-BE49-F238E27FC236}">
                <a16:creationId xmlns:a16="http://schemas.microsoft.com/office/drawing/2014/main" id="{06A8E0DF-CB5D-574F-A7D8-9D9C182B5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2E315E-6908-E54E-B227-8DBB5602743C}"/>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115284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9356-60F0-A246-B835-1D8F8225EFC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83888A0-1A6E-3B4F-A071-A736E6C9FDC2}"/>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4" name="Footer Placeholder 3">
            <a:extLst>
              <a:ext uri="{FF2B5EF4-FFF2-40B4-BE49-F238E27FC236}">
                <a16:creationId xmlns:a16="http://schemas.microsoft.com/office/drawing/2014/main" id="{EF4833EB-28C6-CD40-9867-2C07D188C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EDDE55-72E1-DF41-BC4B-16DE2533AF72}"/>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38394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DF1C-A784-F244-B054-E179102186E7}"/>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3" name="Footer Placeholder 2">
            <a:extLst>
              <a:ext uri="{FF2B5EF4-FFF2-40B4-BE49-F238E27FC236}">
                <a16:creationId xmlns:a16="http://schemas.microsoft.com/office/drawing/2014/main" id="{DA656970-7656-F34E-867D-770DCBC45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279C59-D3EB-B547-BA6C-D47819B492E9}"/>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137443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40BB-8592-AA41-8624-A44C1D1DEF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DCAE50-3DB9-EB47-9621-74BACDF19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164B269-27CB-8D48-8BA3-40D29062E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DBDE04-5C9A-A04B-99D4-29B31DD3671F}"/>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6" name="Footer Placeholder 5">
            <a:extLst>
              <a:ext uri="{FF2B5EF4-FFF2-40B4-BE49-F238E27FC236}">
                <a16:creationId xmlns:a16="http://schemas.microsoft.com/office/drawing/2014/main" id="{28E7B15D-ECCD-F646-BF05-85AADDC88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82D49-30AF-D443-A7FA-28F7B521BF1C}"/>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20661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6276-8905-5D44-BC46-9005280614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8C812B-E255-2C42-A73D-503EF8E12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73974-E171-9447-ACFD-B48575496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975A35-10A1-6F44-AC86-3B33329C9B2A}"/>
              </a:ext>
            </a:extLst>
          </p:cNvPr>
          <p:cNvSpPr>
            <a:spLocks noGrp="1"/>
          </p:cNvSpPr>
          <p:nvPr>
            <p:ph type="dt" sz="half" idx="10"/>
          </p:nvPr>
        </p:nvSpPr>
        <p:spPr/>
        <p:txBody>
          <a:bodyPr/>
          <a:lstStyle/>
          <a:p>
            <a:fld id="{46BEBAAA-4DD5-B546-B9C6-0BEAAA7A6B0B}" type="datetimeFigureOut">
              <a:rPr lang="en-US" smtClean="0"/>
              <a:t>8/25/22</a:t>
            </a:fld>
            <a:endParaRPr lang="en-US"/>
          </a:p>
        </p:txBody>
      </p:sp>
      <p:sp>
        <p:nvSpPr>
          <p:cNvPr id="6" name="Footer Placeholder 5">
            <a:extLst>
              <a:ext uri="{FF2B5EF4-FFF2-40B4-BE49-F238E27FC236}">
                <a16:creationId xmlns:a16="http://schemas.microsoft.com/office/drawing/2014/main" id="{7F55AEEB-9A83-FA40-A831-3FAE7B6D9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20F82-88F9-5D48-A9EC-DAAB99B8553B}"/>
              </a:ext>
            </a:extLst>
          </p:cNvPr>
          <p:cNvSpPr>
            <a:spLocks noGrp="1"/>
          </p:cNvSpPr>
          <p:nvPr>
            <p:ph type="sldNum" sz="quarter" idx="12"/>
          </p:nvPr>
        </p:nvSpPr>
        <p:spPr/>
        <p:txBody>
          <a:bodyPr/>
          <a:lstStyle/>
          <a:p>
            <a:fld id="{6DD633F9-A8C1-5147-94DD-E440048F18B0}" type="slidenum">
              <a:rPr lang="en-US" smtClean="0"/>
              <a:t>‹#›</a:t>
            </a:fld>
            <a:endParaRPr lang="en-US"/>
          </a:p>
        </p:txBody>
      </p:sp>
    </p:spTree>
    <p:extLst>
      <p:ext uri="{BB962C8B-B14F-4D97-AF65-F5344CB8AC3E}">
        <p14:creationId xmlns:p14="http://schemas.microsoft.com/office/powerpoint/2010/main" val="348408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1A762-1F1E-C649-A2B7-54C9B8FA7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2017A9-C4E3-0E4B-82DB-A7DE737BE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BF9089-F3B7-914D-96A6-EB2130479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EBAAA-4DD5-B546-B9C6-0BEAAA7A6B0B}" type="datetimeFigureOut">
              <a:rPr lang="en-US" smtClean="0"/>
              <a:t>8/25/22</a:t>
            </a:fld>
            <a:endParaRPr lang="en-US"/>
          </a:p>
        </p:txBody>
      </p:sp>
      <p:sp>
        <p:nvSpPr>
          <p:cNvPr id="5" name="Footer Placeholder 4">
            <a:extLst>
              <a:ext uri="{FF2B5EF4-FFF2-40B4-BE49-F238E27FC236}">
                <a16:creationId xmlns:a16="http://schemas.microsoft.com/office/drawing/2014/main" id="{99F41CC6-123A-BE49-BFC3-60D66D4D2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8F93F9-B9FF-1140-A6CA-C5202D480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633F9-A8C1-5147-94DD-E440048F18B0}" type="slidenum">
              <a:rPr lang="en-US" smtClean="0"/>
              <a:t>‹#›</a:t>
            </a:fld>
            <a:endParaRPr lang="en-US"/>
          </a:p>
        </p:txBody>
      </p:sp>
    </p:spTree>
    <p:extLst>
      <p:ext uri="{BB962C8B-B14F-4D97-AF65-F5344CB8AC3E}">
        <p14:creationId xmlns:p14="http://schemas.microsoft.com/office/powerpoint/2010/main" val="97673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DA349-9FF2-C641-94A4-620C772CAB03}"/>
              </a:ext>
            </a:extLst>
          </p:cNvPr>
          <p:cNvSpPr/>
          <p:nvPr/>
        </p:nvSpPr>
        <p:spPr>
          <a:xfrm>
            <a:off x="1" y="717630"/>
            <a:ext cx="12192000" cy="6140370"/>
          </a:xfrm>
          <a:prstGeom prst="rect">
            <a:avLst/>
          </a:prstGeom>
          <a:solidFill>
            <a:srgbClr val="08DDD6"/>
          </a:solidFill>
          <a:ln>
            <a:solidFill>
              <a:srgbClr val="08D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0001.01</a:t>
            </a:r>
          </a:p>
        </p:txBody>
      </p:sp>
      <p:pic>
        <p:nvPicPr>
          <p:cNvPr id="7" name="Picture 6" descr="A close up of a sign&#10;&#10;Description automatically generated">
            <a:extLst>
              <a:ext uri="{FF2B5EF4-FFF2-40B4-BE49-F238E27FC236}">
                <a16:creationId xmlns:a16="http://schemas.microsoft.com/office/drawing/2014/main" id="{43A23330-3361-FF4F-AD27-0B3E9BDD93D3}"/>
              </a:ext>
            </a:extLst>
          </p:cNvPr>
          <p:cNvPicPr>
            <a:picLocks noChangeAspect="1"/>
          </p:cNvPicPr>
          <p:nvPr/>
        </p:nvPicPr>
        <p:blipFill>
          <a:blip r:embed="rId2"/>
          <a:stretch>
            <a:fillRect/>
          </a:stretch>
        </p:blipFill>
        <p:spPr>
          <a:xfrm>
            <a:off x="104173" y="96376"/>
            <a:ext cx="1712039" cy="528658"/>
          </a:xfrm>
          <a:prstGeom prst="rect">
            <a:avLst/>
          </a:prstGeom>
        </p:spPr>
      </p:pic>
      <p:sp>
        <p:nvSpPr>
          <p:cNvPr id="9" name="Rounded Rectangle 8">
            <a:extLst>
              <a:ext uri="{FF2B5EF4-FFF2-40B4-BE49-F238E27FC236}">
                <a16:creationId xmlns:a16="http://schemas.microsoft.com/office/drawing/2014/main" id="{B99C3F40-6CBE-D74B-9EDB-63E3FDD3F06D}"/>
              </a:ext>
            </a:extLst>
          </p:cNvPr>
          <p:cNvSpPr/>
          <p:nvPr/>
        </p:nvSpPr>
        <p:spPr>
          <a:xfrm>
            <a:off x="3646025" y="902825"/>
            <a:ext cx="4930816" cy="717631"/>
          </a:xfrm>
          <a:prstGeom prst="round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Rounded MT Bold" panose="020F0704030504030204" pitchFamily="34" charset="77"/>
              </a:rPr>
              <a:t>Mission Assignment</a:t>
            </a:r>
          </a:p>
        </p:txBody>
      </p:sp>
      <p:graphicFrame>
        <p:nvGraphicFramePr>
          <p:cNvPr id="10" name="Table 9">
            <a:extLst>
              <a:ext uri="{FF2B5EF4-FFF2-40B4-BE49-F238E27FC236}">
                <a16:creationId xmlns:a16="http://schemas.microsoft.com/office/drawing/2014/main" id="{8ED9C020-6E1F-7840-B89C-0162C08AD229}"/>
              </a:ext>
            </a:extLst>
          </p:cNvPr>
          <p:cNvGraphicFramePr>
            <a:graphicFrameLocks noGrp="1" noChangeAspect="1"/>
          </p:cNvGraphicFramePr>
          <p:nvPr>
            <p:extLst>
              <p:ext uri="{D42A27DB-BD31-4B8C-83A1-F6EECF244321}">
                <p14:modId xmlns:p14="http://schemas.microsoft.com/office/powerpoint/2010/main" val="458062719"/>
              </p:ext>
            </p:extLst>
          </p:nvPr>
        </p:nvGraphicFramePr>
        <p:xfrm>
          <a:off x="698339" y="1965170"/>
          <a:ext cx="10788112" cy="4315321"/>
        </p:xfrm>
        <a:graphic>
          <a:graphicData uri="http://schemas.openxmlformats.org/drawingml/2006/table">
            <a:tbl>
              <a:tblPr firstRow="1" bandRow="1">
                <a:tableStyleId>{5C22544A-7EE6-4342-B048-85BDC9FD1C3A}</a:tableStyleId>
              </a:tblPr>
              <a:tblGrid>
                <a:gridCol w="1680465">
                  <a:extLst>
                    <a:ext uri="{9D8B030D-6E8A-4147-A177-3AD203B41FA5}">
                      <a16:colId xmlns:a16="http://schemas.microsoft.com/office/drawing/2014/main" val="2660212180"/>
                    </a:ext>
                  </a:extLst>
                </a:gridCol>
                <a:gridCol w="5878310">
                  <a:extLst>
                    <a:ext uri="{9D8B030D-6E8A-4147-A177-3AD203B41FA5}">
                      <a16:colId xmlns:a16="http://schemas.microsoft.com/office/drawing/2014/main" val="695042057"/>
                    </a:ext>
                  </a:extLst>
                </a:gridCol>
                <a:gridCol w="3229337">
                  <a:extLst>
                    <a:ext uri="{9D8B030D-6E8A-4147-A177-3AD203B41FA5}">
                      <a16:colId xmlns:a16="http://schemas.microsoft.com/office/drawing/2014/main" val="919106571"/>
                    </a:ext>
                  </a:extLst>
                </a:gridCol>
              </a:tblGrid>
              <a:tr h="1464405">
                <a:tc>
                  <a:txBody>
                    <a:bodyPr/>
                    <a:lstStyle/>
                    <a:p>
                      <a:pPr algn="ctr"/>
                      <a:endParaRPr lang="en-US" sz="1600" b="0" dirty="0">
                        <a:latin typeface="Arial Rounded MT Bold" panose="020F0704030504030204" pitchFamily="34" charset="0"/>
                      </a:endParaRPr>
                    </a:p>
                    <a:p>
                      <a:pPr algn="ctr"/>
                      <a:endParaRPr lang="en-US" sz="1600" b="0" dirty="0">
                        <a:latin typeface="Arial Rounded MT Bold" panose="020F0704030504030204" pitchFamily="34" charset="0"/>
                      </a:endParaRPr>
                    </a:p>
                    <a:p>
                      <a:pPr algn="ctr"/>
                      <a:r>
                        <a:rPr lang="en-US" sz="1600" b="0" dirty="0">
                          <a:latin typeface="Arial Rounded MT Bold" panose="020F0704030504030204" pitchFamily="34" charset="0"/>
                        </a:rPr>
                        <a:t>Task</a:t>
                      </a:r>
                    </a:p>
                    <a:p>
                      <a:pPr algn="ctr"/>
                      <a:endParaRPr lang="en-US" sz="1600" b="0" dirty="0">
                        <a:latin typeface="Arial Rounded MT Bold" panose="020F0704030504030204" pitchFamily="34" charset="0"/>
                      </a:endParaRPr>
                    </a:p>
                    <a:p>
                      <a:pPr algn="ctr"/>
                      <a:endParaRPr lang="en-US" sz="1600" b="0" dirty="0">
                        <a:latin typeface="Arial Rounded MT Bold" panose="020F0704030504030204" pitchFamily="34" charset="0"/>
                      </a:endParaRPr>
                    </a:p>
                  </a:txBody>
                  <a:tcPr>
                    <a:lnB w="12700" cap="flat" cmpd="sng" algn="ctr">
                      <a:solidFill>
                        <a:srgbClr val="08DDD6"/>
                      </a:solidFill>
                      <a:prstDash val="solid"/>
                      <a:round/>
                      <a:headEnd type="none" w="med" len="med"/>
                      <a:tailEnd type="none" w="med" len="med"/>
                    </a:lnB>
                    <a:solidFill>
                      <a:srgbClr val="279C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16ADBF"/>
                          </a:solidFill>
                          <a:latin typeface="Arial Rounded MT Bold" panose="020F0704030504030204" pitchFamily="34" charset="0"/>
                          <a:ea typeface="+mn-ea"/>
                          <a:cs typeface="+mn-cs"/>
                        </a:rPr>
                        <a:t>Explore the connections between James Joule and his peers, such as Lord Kelvin. Explain how their discoveries in thermal energy experiments and calculations were made by collaboration between scientists and engineers. Work through the mathematical problems and practise rearranging equations.</a:t>
                      </a:r>
                    </a:p>
                  </a:txBody>
                  <a:tcPr anchor="ctr">
                    <a:lnR w="12700" cap="flat" cmpd="sng" algn="ctr">
                      <a:solidFill>
                        <a:srgbClr val="08DDD6"/>
                      </a:solidFill>
                      <a:prstDash val="solid"/>
                      <a:round/>
                      <a:headEnd type="none" w="med" len="med"/>
                      <a:tailEnd type="none" w="med" len="med"/>
                    </a:lnR>
                    <a:lnB w="12700" cap="flat" cmpd="sng" algn="ctr">
                      <a:solidFill>
                        <a:srgbClr val="08DDD6"/>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8DDD6"/>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27341948"/>
                  </a:ext>
                </a:extLst>
              </a:tr>
              <a:tr h="1417669">
                <a:tc>
                  <a:txBody>
                    <a:bodyPr/>
                    <a:lstStyle/>
                    <a:p>
                      <a:pPr algn="ctr"/>
                      <a:endParaRPr lang="en-US" sz="1600" b="0" dirty="0">
                        <a:solidFill>
                          <a:schemeClr val="bg1"/>
                        </a:solidFill>
                        <a:latin typeface="Arial Rounded MT Bold" panose="020F0704030504030204" pitchFamily="34" charset="0"/>
                      </a:endParaRPr>
                    </a:p>
                    <a:p>
                      <a:pPr algn="ctr"/>
                      <a:endParaRPr lang="en-US" sz="1600" b="0" dirty="0">
                        <a:solidFill>
                          <a:schemeClr val="bg1"/>
                        </a:solidFill>
                        <a:latin typeface="Arial Rounded MT Bold" panose="020F0704030504030204" pitchFamily="34" charset="0"/>
                      </a:endParaRPr>
                    </a:p>
                    <a:p>
                      <a:pPr algn="ctr"/>
                      <a:r>
                        <a:rPr lang="en-US" sz="1600" b="0" dirty="0">
                          <a:solidFill>
                            <a:schemeClr val="bg1"/>
                          </a:solidFill>
                          <a:latin typeface="Arial Rounded MT Bold" panose="020F0704030504030204" pitchFamily="34" charset="0"/>
                        </a:rPr>
                        <a:t>Developing skills</a:t>
                      </a:r>
                    </a:p>
                    <a:p>
                      <a:pPr algn="ctr"/>
                      <a:endParaRPr lang="en-US" sz="1600" b="0" dirty="0">
                        <a:solidFill>
                          <a:schemeClr val="bg1"/>
                        </a:solidFill>
                        <a:latin typeface="Arial Rounded MT Bold" panose="020F0704030504030204" pitchFamily="34" charset="0"/>
                      </a:endParaRPr>
                    </a:p>
                  </a:txBody>
                  <a:tcPr>
                    <a:lnT w="12700" cap="flat" cmpd="sng" algn="ctr">
                      <a:solidFill>
                        <a:srgbClr val="08DDD6"/>
                      </a:solidFill>
                      <a:prstDash val="solid"/>
                      <a:round/>
                      <a:headEnd type="none" w="med" len="med"/>
                      <a:tailEnd type="none" w="med" len="med"/>
                    </a:lnT>
                    <a:lnB w="12700" cap="flat" cmpd="sng" algn="ctr">
                      <a:solidFill>
                        <a:srgbClr val="08DDD6"/>
                      </a:solidFill>
                      <a:prstDash val="solid"/>
                      <a:round/>
                      <a:headEnd type="none" w="med" len="med"/>
                      <a:tailEnd type="none" w="med" len="med"/>
                    </a:lnB>
                    <a:solidFill>
                      <a:srgbClr val="279CA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solidFill>
                            <a:srgbClr val="16ADBF"/>
                          </a:solidFill>
                          <a:latin typeface="Arial Rounded MT Bold" panose="020F0704030504030204" pitchFamily="34" charset="0"/>
                        </a:rPr>
                        <a:t>Go online and find specific heat capacity problems to practise</a:t>
                      </a:r>
                    </a:p>
                  </a:txBody>
                  <a:tcPr anchor="ctr">
                    <a:lnR w="12700" cap="flat" cmpd="sng" algn="ctr">
                      <a:solidFill>
                        <a:srgbClr val="08DDD6"/>
                      </a:solidFill>
                      <a:prstDash val="solid"/>
                      <a:round/>
                      <a:headEnd type="none" w="med" len="med"/>
                      <a:tailEnd type="none" w="med" len="med"/>
                    </a:lnR>
                    <a:lnT w="12700" cap="flat" cmpd="sng" algn="ctr">
                      <a:solidFill>
                        <a:srgbClr val="08DDD6"/>
                      </a:solidFill>
                      <a:prstDash val="solid"/>
                      <a:round/>
                      <a:headEnd type="none" w="med" len="med"/>
                      <a:tailEnd type="none" w="med" len="med"/>
                    </a:lnT>
                    <a:lnB w="12700" cap="flat" cmpd="sng" algn="ctr">
                      <a:solidFill>
                        <a:srgbClr val="08DDD6"/>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rgbClr val="08DDD6"/>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03283731"/>
                  </a:ext>
                </a:extLst>
              </a:tr>
              <a:tr h="1433247">
                <a:tc>
                  <a:txBody>
                    <a:bodyPr/>
                    <a:lstStyle/>
                    <a:p>
                      <a:pPr algn="ctr"/>
                      <a:endParaRPr lang="en-US" sz="1600" b="0" dirty="0">
                        <a:solidFill>
                          <a:schemeClr val="bg1"/>
                        </a:solidFill>
                        <a:latin typeface="Arial Rounded MT Bold" panose="020F0704030504030204" pitchFamily="34" charset="0"/>
                      </a:endParaRPr>
                    </a:p>
                    <a:p>
                      <a:pPr algn="ctr"/>
                      <a:endParaRPr lang="en-US" sz="1600" b="0" dirty="0">
                        <a:solidFill>
                          <a:schemeClr val="bg1"/>
                        </a:solidFill>
                        <a:latin typeface="Arial Rounded MT Bold" panose="020F0704030504030204" pitchFamily="34" charset="0"/>
                      </a:endParaRPr>
                    </a:p>
                    <a:p>
                      <a:pPr algn="ctr"/>
                      <a:r>
                        <a:rPr lang="en-US" sz="1600" b="0" dirty="0">
                          <a:solidFill>
                            <a:schemeClr val="bg1"/>
                          </a:solidFill>
                          <a:latin typeface="Arial Rounded MT Bold" panose="020F0704030504030204" pitchFamily="34" charset="0"/>
                        </a:rPr>
                        <a:t>Think about…</a:t>
                      </a:r>
                    </a:p>
                    <a:p>
                      <a:pPr algn="ctr"/>
                      <a:endParaRPr lang="en-US" sz="1600" b="0" dirty="0">
                        <a:solidFill>
                          <a:schemeClr val="bg1"/>
                        </a:solidFill>
                        <a:latin typeface="Arial Rounded MT Bold" panose="020F0704030504030204" pitchFamily="34" charset="0"/>
                      </a:endParaRPr>
                    </a:p>
                    <a:p>
                      <a:pPr algn="ctr"/>
                      <a:endParaRPr lang="en-US" sz="1600" b="0" dirty="0">
                        <a:solidFill>
                          <a:schemeClr val="bg1"/>
                        </a:solidFill>
                        <a:latin typeface="Arial Rounded MT Bold" panose="020F0704030504030204" pitchFamily="34" charset="0"/>
                      </a:endParaRPr>
                    </a:p>
                  </a:txBody>
                  <a:tcPr>
                    <a:lnT w="12700" cap="flat" cmpd="sng" algn="ctr">
                      <a:solidFill>
                        <a:srgbClr val="08DDD6"/>
                      </a:solidFill>
                      <a:prstDash val="solid"/>
                      <a:round/>
                      <a:headEnd type="none" w="med" len="med"/>
                      <a:tailEnd type="none" w="med" len="med"/>
                    </a:lnT>
                    <a:lnB w="12700" cap="flat" cmpd="sng" algn="ctr">
                      <a:solidFill>
                        <a:srgbClr val="08DDD6"/>
                      </a:solidFill>
                      <a:prstDash val="solid"/>
                      <a:round/>
                      <a:headEnd type="none" w="med" len="med"/>
                      <a:tailEnd type="none" w="med" len="med"/>
                    </a:lnB>
                    <a:solidFill>
                      <a:srgbClr val="279C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16ADBF"/>
                          </a:solidFill>
                          <a:latin typeface="Arial Rounded MT Bold" panose="020F0704030504030204" pitchFamily="34" charset="0"/>
                        </a:rPr>
                        <a:t>Reflect on how collaborative scientific thinking over a period of time and through a group of unconnected scientists adds to the body of knowledge.</a:t>
                      </a:r>
                    </a:p>
                  </a:txBody>
                  <a:tcPr anchor="ctr">
                    <a:lnR w="12700" cap="flat" cmpd="sng" algn="ctr">
                      <a:solidFill>
                        <a:srgbClr val="08DDD6"/>
                      </a:solidFill>
                      <a:prstDash val="solid"/>
                      <a:round/>
                      <a:headEnd type="none" w="med" len="med"/>
                      <a:tailEnd type="none" w="med" len="med"/>
                    </a:lnR>
                    <a:lnT w="12700" cap="flat" cmpd="sng" algn="ctr">
                      <a:solidFill>
                        <a:srgbClr val="08DDD6"/>
                      </a:solidFill>
                      <a:prstDash val="solid"/>
                      <a:round/>
                      <a:headEnd type="none" w="med" len="med"/>
                      <a:tailEnd type="none" w="med" len="med"/>
                    </a:lnT>
                    <a:solidFill>
                      <a:schemeClr val="bg1"/>
                    </a:solidFill>
                  </a:tcPr>
                </a:tc>
                <a:tc>
                  <a:txBody>
                    <a:bodyPr/>
                    <a:lstStyle/>
                    <a:p>
                      <a:endParaRPr lang="en-US" dirty="0"/>
                    </a:p>
                  </a:txBody>
                  <a:tcPr>
                    <a:lnL w="12700" cap="flat" cmpd="sng" algn="ctr">
                      <a:solidFill>
                        <a:srgbClr val="08DDD6"/>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431042099"/>
                  </a:ext>
                </a:extLst>
              </a:tr>
            </a:tbl>
          </a:graphicData>
        </a:graphic>
      </p:graphicFrame>
      <p:sp>
        <p:nvSpPr>
          <p:cNvPr id="12" name="TextBox 11">
            <a:extLst>
              <a:ext uri="{FF2B5EF4-FFF2-40B4-BE49-F238E27FC236}">
                <a16:creationId xmlns:a16="http://schemas.microsoft.com/office/drawing/2014/main" id="{9051C6A0-B918-BB44-8D1D-1C9C471B6C12}"/>
              </a:ext>
            </a:extLst>
          </p:cNvPr>
          <p:cNvSpPr txBox="1"/>
          <p:nvPr/>
        </p:nvSpPr>
        <p:spPr>
          <a:xfrm>
            <a:off x="69448" y="6373089"/>
            <a:ext cx="1746764" cy="400110"/>
          </a:xfrm>
          <a:prstGeom prst="rect">
            <a:avLst/>
          </a:prstGeom>
          <a:noFill/>
        </p:spPr>
        <p:txBody>
          <a:bodyPr wrap="square" rtlCol="0">
            <a:spAutoFit/>
          </a:bodyPr>
          <a:lstStyle/>
          <a:p>
            <a:r>
              <a:rPr lang="en-GB" sz="1000" dirty="0"/>
              <a:t>KS4-18-07:</a:t>
            </a:r>
          </a:p>
          <a:p>
            <a:r>
              <a:rPr lang="en-GB" sz="1000" dirty="0"/>
              <a:t>Explore specific heat capacity</a:t>
            </a:r>
          </a:p>
        </p:txBody>
      </p:sp>
      <p:pic>
        <p:nvPicPr>
          <p:cNvPr id="2" name="Picture 1">
            <a:extLst>
              <a:ext uri="{FF2B5EF4-FFF2-40B4-BE49-F238E27FC236}">
                <a16:creationId xmlns:a16="http://schemas.microsoft.com/office/drawing/2014/main" id="{563C2CBB-F133-EC4D-9BD4-6E4995183B39}"/>
              </a:ext>
            </a:extLst>
          </p:cNvPr>
          <p:cNvPicPr>
            <a:picLocks noChangeAspect="1"/>
          </p:cNvPicPr>
          <p:nvPr/>
        </p:nvPicPr>
        <p:blipFill rotWithShape="1">
          <a:blip r:embed="rId3"/>
          <a:srcRect l="20169" r="32869"/>
          <a:stretch/>
        </p:blipFill>
        <p:spPr>
          <a:xfrm>
            <a:off x="8282712" y="1965170"/>
            <a:ext cx="3203739" cy="4315321"/>
          </a:xfrm>
          <a:prstGeom prst="rect">
            <a:avLst/>
          </a:prstGeom>
        </p:spPr>
      </p:pic>
    </p:spTree>
    <p:extLst>
      <p:ext uri="{BB962C8B-B14F-4D97-AF65-F5344CB8AC3E}">
        <p14:creationId xmlns:p14="http://schemas.microsoft.com/office/powerpoint/2010/main" val="1495102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13167</TotalTime>
  <Words>94</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Weldon (BIO - Postgraduate Researcher)</dc:creator>
  <cp:lastModifiedBy>Sarah Mintey</cp:lastModifiedBy>
  <cp:revision>51</cp:revision>
  <dcterms:created xsi:type="dcterms:W3CDTF">2021-08-07T16:04:59Z</dcterms:created>
  <dcterms:modified xsi:type="dcterms:W3CDTF">2022-08-25T06:51:20Z</dcterms:modified>
</cp:coreProperties>
</file>