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797979"/>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15"/>
  </p:normalViewPr>
  <p:slideViewPr>
    <p:cSldViewPr snapToGrid="0" snapToObjects="1">
      <p:cViewPr varScale="1">
        <p:scale>
          <a:sx n="78" d="100"/>
          <a:sy n="78" d="100"/>
        </p:scale>
        <p:origin x="31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8/15/22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a:t>
            </a:r>
            <a:r>
              <a:rPr lang="en-US" sz="800">
                <a:solidFill>
                  <a:schemeClr val="bg1"/>
                </a:solidFill>
                <a:latin typeface="Arial Rounded MT Bold" panose="020F0704030504030204" pitchFamily="34" charset="77"/>
              </a:rPr>
              <a:t>: KS4-21-09</a:t>
            </a:r>
            <a:endParaRPr lang="en-US" sz="800" dirty="0">
              <a:solidFill>
                <a:schemeClr val="bg1"/>
              </a:solidFill>
              <a:latin typeface="Arial Rounded MT Bold" panose="020F0704030504030204" pitchFamily="34" charset="77"/>
            </a:endParaRP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368597"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Uses of Radiation</a:t>
            </a:r>
          </a:p>
        </p:txBody>
      </p:sp>
      <p:pic>
        <p:nvPicPr>
          <p:cNvPr id="78" name="Picture 77" descr="Icon&#10;&#10;Description automatically generated">
            <a:extLst>
              <a:ext uri="{FF2B5EF4-FFF2-40B4-BE49-F238E27FC236}">
                <a16:creationId xmlns:a16="http://schemas.microsoft.com/office/drawing/2014/main" id="{15A64D99-A7AB-4245-B01F-6DD301691AD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F7462C0D-7363-A44B-AB50-8F959D1AF578}"/>
              </a:ext>
            </a:extLst>
          </p:cNvPr>
          <p:cNvSpPr/>
          <p:nvPr/>
        </p:nvSpPr>
        <p:spPr>
          <a:xfrm>
            <a:off x="1269000" y="1427325"/>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prstClr val="white"/>
                </a:solidFill>
                <a:latin typeface="Arial Rounded MT" charset="0"/>
                <a:ea typeface="Arial Rounded MT" charset="0"/>
                <a:cs typeface="Arial Rounded MT" charset="0"/>
              </a:rPr>
              <a:t>Teacher answers</a:t>
            </a:r>
          </a:p>
        </p:txBody>
      </p:sp>
      <p:grpSp>
        <p:nvGrpSpPr>
          <p:cNvPr id="3" name="Group 2">
            <a:extLst>
              <a:ext uri="{FF2B5EF4-FFF2-40B4-BE49-F238E27FC236}">
                <a16:creationId xmlns:a16="http://schemas.microsoft.com/office/drawing/2014/main" id="{FA339001-3CCC-F249-8222-FC36D4FA7097}"/>
              </a:ext>
            </a:extLst>
          </p:cNvPr>
          <p:cNvGrpSpPr/>
          <p:nvPr/>
        </p:nvGrpSpPr>
        <p:grpSpPr>
          <a:xfrm>
            <a:off x="306820" y="1617579"/>
            <a:ext cx="6244359" cy="8463855"/>
            <a:chOff x="306820" y="1617579"/>
            <a:chExt cx="6244359" cy="8463855"/>
          </a:xfrm>
        </p:grpSpPr>
        <p:sp>
          <p:nvSpPr>
            <p:cNvPr id="4" name="TextBox 3">
              <a:extLst>
                <a:ext uri="{FF2B5EF4-FFF2-40B4-BE49-F238E27FC236}">
                  <a16:creationId xmlns:a16="http://schemas.microsoft.com/office/drawing/2014/main" id="{F0D77276-1507-3F46-8082-6ABE343633EA}"/>
                </a:ext>
              </a:extLst>
            </p:cNvPr>
            <p:cNvSpPr txBox="1"/>
            <p:nvPr/>
          </p:nvSpPr>
          <p:spPr>
            <a:xfrm>
              <a:off x="306820" y="1617579"/>
              <a:ext cx="6244359" cy="8463855"/>
            </a:xfrm>
            <a:prstGeom prst="rect">
              <a:avLst/>
            </a:prstGeom>
            <a:noFill/>
          </p:spPr>
          <p:txBody>
            <a:bodyPr wrap="square" rtlCol="0">
              <a:spAutoFit/>
            </a:bodyPr>
            <a:lstStyle/>
            <a:p>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GB" sz="1200" dirty="0">
                  <a:solidFill>
                    <a:srgbClr val="38D4D6"/>
                  </a:solidFill>
                  <a:latin typeface="Arial Rounded MT Bold" panose="020F0704030504030204" pitchFamily="34" charset="77"/>
                </a:rPr>
                <a:t>medical X-rays, radioactive fallout from weapons testing, radioactive waste</a:t>
              </a: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Where someone lives or what they do alters their exposure to radiation. Most is absorbed in the environment, from cosmic rays, rocks, building materials and living things. Exposure to elevated levels of radon gas may be of concern.  Having medical treatment using radiation or using applications of irradiation in their employment. </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Bananas contain a radioactive isotope of potassium-40 in very small quantities.  The radioactive decay of the atom gives off a very small fraction of radiation at </a:t>
              </a:r>
              <a:r>
                <a:rPr lang="en-GB" sz="1200" b="1" dirty="0">
                  <a:solidFill>
                    <a:srgbClr val="38D4D6"/>
                  </a:solidFill>
                  <a:latin typeface="Arial Rounded MT Bold" panose="020F0704030504030204" pitchFamily="34" charset="77"/>
                </a:rPr>
                <a:t>0.0001 mSv</a:t>
              </a:r>
              <a:endParaRPr lang="en-US" sz="1200" b="1"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T</a:t>
              </a:r>
              <a:r>
                <a:rPr lang="en-GB" sz="1200" dirty="0">
                  <a:solidFill>
                    <a:srgbClr val="38D4D6"/>
                  </a:solidFill>
                  <a:latin typeface="Arial Rounded MT Bold" panose="020F0704030504030204" pitchFamily="34" charset="77"/>
                </a:rPr>
                <a:t>he American College of Radiology recommends limiting lifetime diagnostic radiation exposure to 100 mSv, which is the equivalent to about 10,000 chest X-rays.</a:t>
              </a: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GB" sz="1200" dirty="0">
                  <a:solidFill>
                    <a:srgbClr val="38D4D6"/>
                  </a:solidFill>
                  <a:latin typeface="Arial Rounded MT Bold" panose="020F0704030504030204" pitchFamily="34" charset="77"/>
                </a:rPr>
                <a:t>Radon is everywhere; it is formed from the uranium in all rocks and soils. It is constantly monitored in high-risk areas and maps of the UK show darker areas where there are elevated levels. The amount of radon is measured in becquerels per cubic metre of air (</a:t>
              </a:r>
              <a:r>
                <a:rPr lang="en-GB" sz="1200" dirty="0" err="1">
                  <a:solidFill>
                    <a:srgbClr val="38D4D6"/>
                  </a:solidFill>
                  <a:latin typeface="Arial Rounded MT Bold" panose="020F0704030504030204" pitchFamily="34" charset="77"/>
                </a:rPr>
                <a:t>Bq</a:t>
              </a:r>
              <a:r>
                <a:rPr lang="en-GB" sz="1200" dirty="0">
                  <a:solidFill>
                    <a:srgbClr val="38D4D6"/>
                  </a:solidFill>
                  <a:latin typeface="Arial Rounded MT Bold" panose="020F0704030504030204" pitchFamily="34" charset="77"/>
                </a:rPr>
                <a:t>/m</a:t>
              </a:r>
              <a:r>
                <a:rPr lang="en-GB" sz="1200" baseline="30000" dirty="0">
                  <a:solidFill>
                    <a:srgbClr val="38D4D6"/>
                  </a:solidFill>
                  <a:latin typeface="Arial Rounded MT Bold" panose="020F0704030504030204" pitchFamily="34" charset="77"/>
                </a:rPr>
                <a:t>3</a:t>
              </a:r>
              <a:r>
                <a:rPr lang="en-GB" sz="1200" dirty="0">
                  <a:solidFill>
                    <a:srgbClr val="38D4D6"/>
                  </a:solidFill>
                  <a:latin typeface="Arial Rounded MT Bold" panose="020F0704030504030204" pitchFamily="34" charset="77"/>
                </a:rPr>
                <a:t>). The average level in UK homes is 20 </a:t>
              </a:r>
              <a:r>
                <a:rPr lang="en-GB" sz="1200" dirty="0" err="1">
                  <a:solidFill>
                    <a:srgbClr val="38D4D6"/>
                  </a:solidFill>
                  <a:latin typeface="Arial Rounded MT Bold" panose="020F0704030504030204" pitchFamily="34" charset="77"/>
                </a:rPr>
                <a:t>Bq</a:t>
              </a:r>
              <a:r>
                <a:rPr lang="en-GB" sz="1200" dirty="0">
                  <a:solidFill>
                    <a:srgbClr val="38D4D6"/>
                  </a:solidFill>
                  <a:latin typeface="Arial Rounded MT Bold" panose="020F0704030504030204" pitchFamily="34" charset="77"/>
                </a:rPr>
                <a:t>/m</a:t>
              </a:r>
              <a:r>
                <a:rPr lang="en-GB" sz="1200" baseline="30000" dirty="0">
                  <a:solidFill>
                    <a:srgbClr val="38D4D6"/>
                  </a:solidFill>
                  <a:latin typeface="Arial Rounded MT Bold" panose="020F0704030504030204" pitchFamily="34" charset="77"/>
                </a:rPr>
                <a:t>3</a:t>
              </a:r>
              <a:r>
                <a:rPr lang="en-GB" sz="1200" dirty="0">
                  <a:solidFill>
                    <a:srgbClr val="38D4D6"/>
                  </a:solidFill>
                  <a:latin typeface="Arial Rounded MT Bold" panose="020F0704030504030204" pitchFamily="34" charset="77"/>
                </a:rPr>
                <a:t>. </a:t>
              </a: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Pilots are restricted to 900 hours a year.  A direct flight from to Australia is approximately 20 hours.  Assuming that they would  have to do return flights (0.2 </a:t>
              </a:r>
              <a:r>
                <a:rPr lang="en-US" sz="1200" dirty="0" err="1">
                  <a:solidFill>
                    <a:srgbClr val="38D4D6"/>
                  </a:solidFill>
                  <a:latin typeface="Arial Rounded MT Bold" panose="020F0704030504030204" pitchFamily="34" charset="77"/>
                </a:rPr>
                <a:t>mSV</a:t>
              </a:r>
              <a:r>
                <a:rPr lang="en-US" sz="1200">
                  <a:solidFill>
                    <a:srgbClr val="38D4D6"/>
                  </a:solidFill>
                  <a:latin typeface="Arial Rounded MT Bold" panose="020F0704030504030204" pitchFamily="34" charset="77"/>
                </a:rPr>
                <a:t>):  </a:t>
              </a:r>
              <a:r>
                <a:rPr lang="en-US" sz="1200" dirty="0">
                  <a:solidFill>
                    <a:srgbClr val="38D4D6"/>
                  </a:solidFill>
                  <a:latin typeface="Arial Rounded MT Bold" panose="020F0704030504030204" pitchFamily="34" charset="77"/>
                </a:rPr>
                <a:t>11 return flights at 0.2mSv x 11 = 2.2mSv.</a:t>
              </a:r>
            </a:p>
            <a:p>
              <a:pPr marL="228600" indent="-228600">
                <a:spcAft>
                  <a:spcPts val="2400"/>
                </a:spcAft>
                <a:buFont typeface="+mj-lt"/>
                <a:buAutoNum type="arabicPeriod"/>
              </a:pPr>
              <a:r>
                <a:rPr lang="en-US" sz="1200" dirty="0">
                  <a:solidFill>
                    <a:srgbClr val="38D4D6"/>
                  </a:solidFill>
                  <a:latin typeface="Arial Rounded MT Bold" panose="020F0704030504030204" pitchFamily="34" charset="77"/>
                </a:rPr>
                <a:t>*</a:t>
              </a:r>
            </a:p>
            <a:p>
              <a:pPr marL="228600" indent="-228600">
                <a:spcAft>
                  <a:spcPts val="2400"/>
                </a:spcAft>
                <a:buFont typeface="+mj-lt"/>
                <a:buAutoNum type="arabicPeriod"/>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US" sz="1200" dirty="0">
                <a:solidFill>
                  <a:srgbClr val="38D4D6"/>
                </a:solidFill>
                <a:latin typeface="Arial Rounded MT Bold" panose="020F0704030504030204" pitchFamily="34" charset="77"/>
              </a:endParaRPr>
            </a:p>
            <a:p>
              <a:pPr marL="228600" indent="-228600">
                <a:spcAft>
                  <a:spcPts val="2400"/>
                </a:spcAft>
                <a:buFont typeface="+mj-lt"/>
                <a:buAutoNum type="arabicPeriod"/>
              </a:pPr>
              <a:endParaRPr lang="en-US" sz="1200" dirty="0">
                <a:solidFill>
                  <a:srgbClr val="38D4D6"/>
                </a:solidFill>
                <a:latin typeface="Arial Rounded MT Bold" panose="020F0704030504030204" pitchFamily="34" charset="77"/>
              </a:endParaRPr>
            </a:p>
            <a:p>
              <a:pPr>
                <a:spcAft>
                  <a:spcPts val="2400"/>
                </a:spcAft>
              </a:pPr>
              <a:endParaRPr lang="en-US" sz="1200" dirty="0">
                <a:solidFill>
                  <a:srgbClr val="38D4D6"/>
                </a:solidFill>
                <a:latin typeface="Arial Rounded MT Bold" panose="020F0704030504030204" pitchFamily="34" charset="77"/>
              </a:endParaRPr>
            </a:p>
          </p:txBody>
        </p:sp>
        <p:sp>
          <p:nvSpPr>
            <p:cNvPr id="5" name="Rectangle 4">
              <a:extLst>
                <a:ext uri="{FF2B5EF4-FFF2-40B4-BE49-F238E27FC236}">
                  <a16:creationId xmlns:a16="http://schemas.microsoft.com/office/drawing/2014/main" id="{680418C2-373A-0744-8D7B-4BE2DCED7B7F}"/>
                </a:ext>
              </a:extLst>
            </p:cNvPr>
            <p:cNvSpPr/>
            <p:nvPr/>
          </p:nvSpPr>
          <p:spPr>
            <a:xfrm>
              <a:off x="542260" y="7145079"/>
              <a:ext cx="287080" cy="180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grpSp>
      <p:pic>
        <p:nvPicPr>
          <p:cNvPr id="6" name="Picture 5" descr="Table&#10;&#10;Description automatically generated">
            <a:extLst>
              <a:ext uri="{FF2B5EF4-FFF2-40B4-BE49-F238E27FC236}">
                <a16:creationId xmlns:a16="http://schemas.microsoft.com/office/drawing/2014/main" id="{767D72A4-6FAF-B844-88C7-0C231279458E}"/>
              </a:ext>
            </a:extLst>
          </p:cNvPr>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73727" y="7079763"/>
            <a:ext cx="3275311" cy="2096892"/>
          </a:xfrm>
          <a:prstGeom prst="rect">
            <a:avLst/>
          </a:prstGeom>
        </p:spPr>
      </p:pic>
    </p:spTree>
    <p:extLst>
      <p:ext uri="{BB962C8B-B14F-4D97-AF65-F5344CB8AC3E}">
        <p14:creationId xmlns:p14="http://schemas.microsoft.com/office/powerpoint/2010/main" val="498110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237</Words>
  <Application>Microsoft Macintosh PowerPoint</Application>
  <PresentationFormat>A4 Paper (210x297 mm)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vt:lpstr>
      <vt:lpstr>Arial Rounded MT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20</cp:revision>
  <dcterms:created xsi:type="dcterms:W3CDTF">2022-04-04T12:23:53Z</dcterms:created>
  <dcterms:modified xsi:type="dcterms:W3CDTF">2022-08-15T09:47:31Z</dcterms:modified>
</cp:coreProperties>
</file>