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p:scale>
          <a:sx n="160" d="100"/>
          <a:sy n="160" d="100"/>
        </p:scale>
        <p:origin x="326" y="11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9E96A59-EAE3-4ADA-B20B-099FB747CB37}" type="datetimeFigureOut">
              <a:rPr lang="en-GB" smtClean="0"/>
              <a:t>06/06/2023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0D17CD-2995-4FA2-BA23-48800D99BC66}" type="slidenum">
              <a:rPr lang="en-GB" smtClean="0"/>
              <a:t>‹#›</a:t>
            </a:fld>
            <a:endParaRPr lang="en-GB"/>
          </a:p>
        </p:txBody>
      </p:sp>
    </p:spTree>
    <p:extLst>
      <p:ext uri="{BB962C8B-B14F-4D97-AF65-F5344CB8AC3E}">
        <p14:creationId xmlns:p14="http://schemas.microsoft.com/office/powerpoint/2010/main" val="4215107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9E96A59-EAE3-4ADA-B20B-099FB747CB37}" type="datetimeFigureOut">
              <a:rPr lang="en-GB" smtClean="0"/>
              <a:t>06/06/2023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0D17CD-2995-4FA2-BA23-48800D99BC66}" type="slidenum">
              <a:rPr lang="en-GB" smtClean="0"/>
              <a:t>‹#›</a:t>
            </a:fld>
            <a:endParaRPr lang="en-GB"/>
          </a:p>
        </p:txBody>
      </p:sp>
    </p:spTree>
    <p:extLst>
      <p:ext uri="{BB962C8B-B14F-4D97-AF65-F5344CB8AC3E}">
        <p14:creationId xmlns:p14="http://schemas.microsoft.com/office/powerpoint/2010/main" val="652948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9E96A59-EAE3-4ADA-B20B-099FB747CB37}" type="datetimeFigureOut">
              <a:rPr lang="en-GB" smtClean="0"/>
              <a:t>06/06/2023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0D17CD-2995-4FA2-BA23-48800D99BC66}" type="slidenum">
              <a:rPr lang="en-GB" smtClean="0"/>
              <a:t>‹#›</a:t>
            </a:fld>
            <a:endParaRPr lang="en-GB"/>
          </a:p>
        </p:txBody>
      </p:sp>
    </p:spTree>
    <p:extLst>
      <p:ext uri="{BB962C8B-B14F-4D97-AF65-F5344CB8AC3E}">
        <p14:creationId xmlns:p14="http://schemas.microsoft.com/office/powerpoint/2010/main" val="3532242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9E96A59-EAE3-4ADA-B20B-099FB747CB37}" type="datetimeFigureOut">
              <a:rPr lang="en-GB" smtClean="0"/>
              <a:t>06/06/2023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0D17CD-2995-4FA2-BA23-48800D99BC66}" type="slidenum">
              <a:rPr lang="en-GB" smtClean="0"/>
              <a:t>‹#›</a:t>
            </a:fld>
            <a:endParaRPr lang="en-GB"/>
          </a:p>
        </p:txBody>
      </p:sp>
    </p:spTree>
    <p:extLst>
      <p:ext uri="{BB962C8B-B14F-4D97-AF65-F5344CB8AC3E}">
        <p14:creationId xmlns:p14="http://schemas.microsoft.com/office/powerpoint/2010/main" val="1410797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9E96A59-EAE3-4ADA-B20B-099FB747CB37}" type="datetimeFigureOut">
              <a:rPr lang="en-GB" smtClean="0"/>
              <a:t>06/06/2023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0D17CD-2995-4FA2-BA23-48800D99BC66}" type="slidenum">
              <a:rPr lang="en-GB" smtClean="0"/>
              <a:t>‹#›</a:t>
            </a:fld>
            <a:endParaRPr lang="en-GB"/>
          </a:p>
        </p:txBody>
      </p:sp>
    </p:spTree>
    <p:extLst>
      <p:ext uri="{BB962C8B-B14F-4D97-AF65-F5344CB8AC3E}">
        <p14:creationId xmlns:p14="http://schemas.microsoft.com/office/powerpoint/2010/main" val="509918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9E96A59-EAE3-4ADA-B20B-099FB747CB37}" type="datetimeFigureOut">
              <a:rPr lang="en-GB" smtClean="0"/>
              <a:t>06/06/2023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10D17CD-2995-4FA2-BA23-48800D99BC66}" type="slidenum">
              <a:rPr lang="en-GB" smtClean="0"/>
              <a:t>‹#›</a:t>
            </a:fld>
            <a:endParaRPr lang="en-GB"/>
          </a:p>
        </p:txBody>
      </p:sp>
    </p:spTree>
    <p:extLst>
      <p:ext uri="{BB962C8B-B14F-4D97-AF65-F5344CB8AC3E}">
        <p14:creationId xmlns:p14="http://schemas.microsoft.com/office/powerpoint/2010/main" val="1416581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9E96A59-EAE3-4ADA-B20B-099FB747CB37}" type="datetimeFigureOut">
              <a:rPr lang="en-GB" smtClean="0"/>
              <a:t>06/06/2023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10D17CD-2995-4FA2-BA23-48800D99BC66}" type="slidenum">
              <a:rPr lang="en-GB" smtClean="0"/>
              <a:t>‹#›</a:t>
            </a:fld>
            <a:endParaRPr lang="en-GB"/>
          </a:p>
        </p:txBody>
      </p:sp>
    </p:spTree>
    <p:extLst>
      <p:ext uri="{BB962C8B-B14F-4D97-AF65-F5344CB8AC3E}">
        <p14:creationId xmlns:p14="http://schemas.microsoft.com/office/powerpoint/2010/main" val="1741184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9E96A59-EAE3-4ADA-B20B-099FB747CB37}" type="datetimeFigureOut">
              <a:rPr lang="en-GB" smtClean="0"/>
              <a:t>06/06/2023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10D17CD-2995-4FA2-BA23-48800D99BC66}" type="slidenum">
              <a:rPr lang="en-GB" smtClean="0"/>
              <a:t>‹#›</a:t>
            </a:fld>
            <a:endParaRPr lang="en-GB"/>
          </a:p>
        </p:txBody>
      </p:sp>
    </p:spTree>
    <p:extLst>
      <p:ext uri="{BB962C8B-B14F-4D97-AF65-F5344CB8AC3E}">
        <p14:creationId xmlns:p14="http://schemas.microsoft.com/office/powerpoint/2010/main" val="3350619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E96A59-EAE3-4ADA-B20B-099FB747CB37}" type="datetimeFigureOut">
              <a:rPr lang="en-GB" smtClean="0"/>
              <a:t>06/06/2023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10D17CD-2995-4FA2-BA23-48800D99BC66}" type="slidenum">
              <a:rPr lang="en-GB" smtClean="0"/>
              <a:t>‹#›</a:t>
            </a:fld>
            <a:endParaRPr lang="en-GB"/>
          </a:p>
        </p:txBody>
      </p:sp>
    </p:spTree>
    <p:extLst>
      <p:ext uri="{BB962C8B-B14F-4D97-AF65-F5344CB8AC3E}">
        <p14:creationId xmlns:p14="http://schemas.microsoft.com/office/powerpoint/2010/main" val="1553874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19E96A59-EAE3-4ADA-B20B-099FB747CB37}" type="datetimeFigureOut">
              <a:rPr lang="en-GB" smtClean="0"/>
              <a:t>06/06/2023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10D17CD-2995-4FA2-BA23-48800D99BC66}" type="slidenum">
              <a:rPr lang="en-GB" smtClean="0"/>
              <a:t>‹#›</a:t>
            </a:fld>
            <a:endParaRPr lang="en-GB"/>
          </a:p>
        </p:txBody>
      </p:sp>
    </p:spTree>
    <p:extLst>
      <p:ext uri="{BB962C8B-B14F-4D97-AF65-F5344CB8AC3E}">
        <p14:creationId xmlns:p14="http://schemas.microsoft.com/office/powerpoint/2010/main" val="1030210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19E96A59-EAE3-4ADA-B20B-099FB747CB37}" type="datetimeFigureOut">
              <a:rPr lang="en-GB" smtClean="0"/>
              <a:t>06/06/2023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10D17CD-2995-4FA2-BA23-48800D99BC66}" type="slidenum">
              <a:rPr lang="en-GB" smtClean="0"/>
              <a:t>‹#›</a:t>
            </a:fld>
            <a:endParaRPr lang="en-GB"/>
          </a:p>
        </p:txBody>
      </p:sp>
    </p:spTree>
    <p:extLst>
      <p:ext uri="{BB962C8B-B14F-4D97-AF65-F5344CB8AC3E}">
        <p14:creationId xmlns:p14="http://schemas.microsoft.com/office/powerpoint/2010/main" val="686519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9E96A59-EAE3-4ADA-B20B-099FB747CB37}" type="datetimeFigureOut">
              <a:rPr lang="en-GB" smtClean="0"/>
              <a:t>06/06/2023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10D17CD-2995-4FA2-BA23-48800D99BC66}" type="slidenum">
              <a:rPr lang="en-GB" smtClean="0"/>
              <a:t>‹#›</a:t>
            </a:fld>
            <a:endParaRPr lang="en-GB"/>
          </a:p>
        </p:txBody>
      </p:sp>
    </p:spTree>
    <p:extLst>
      <p:ext uri="{BB962C8B-B14F-4D97-AF65-F5344CB8AC3E}">
        <p14:creationId xmlns:p14="http://schemas.microsoft.com/office/powerpoint/2010/main" val="38293506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F39940A-19F6-F6DF-5D9B-129878FDC149}"/>
              </a:ext>
            </a:extLst>
          </p:cNvPr>
          <p:cNvSpPr/>
          <p:nvPr/>
        </p:nvSpPr>
        <p:spPr>
          <a:xfrm>
            <a:off x="-1" y="9619898"/>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74322E0D-7367-6D05-0C98-E622959CF44B}"/>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6" name="Picture 5">
            <a:extLst>
              <a:ext uri="{FF2B5EF4-FFF2-40B4-BE49-F238E27FC236}">
                <a16:creationId xmlns:a16="http://schemas.microsoft.com/office/drawing/2014/main" id="{3763FAEB-3A15-1776-9065-879376D96D49}"/>
              </a:ext>
            </a:extLst>
          </p:cNvPr>
          <p:cNvPicPr>
            <a:picLocks noChangeAspect="1"/>
          </p:cNvPicPr>
          <p:nvPr/>
        </p:nvPicPr>
        <p:blipFill rotWithShape="1">
          <a:blip r:embed="rId2"/>
          <a:srcRect l="3114" t="13379" r="3460" b="3635"/>
          <a:stretch/>
        </p:blipFill>
        <p:spPr>
          <a:xfrm>
            <a:off x="0" y="-213360"/>
            <a:ext cx="6858000" cy="1332562"/>
          </a:xfrm>
          <a:prstGeom prst="rect">
            <a:avLst/>
          </a:prstGeom>
        </p:spPr>
      </p:pic>
      <p:sp>
        <p:nvSpPr>
          <p:cNvPr id="7" name="TextBox 6">
            <a:extLst>
              <a:ext uri="{FF2B5EF4-FFF2-40B4-BE49-F238E27FC236}">
                <a16:creationId xmlns:a16="http://schemas.microsoft.com/office/drawing/2014/main" id="{FD711AE1-25B8-24A1-248F-27CD56419F45}"/>
              </a:ext>
            </a:extLst>
          </p:cNvPr>
          <p:cNvSpPr txBox="1"/>
          <p:nvPr/>
        </p:nvSpPr>
        <p:spPr>
          <a:xfrm>
            <a:off x="4440396" y="649734"/>
            <a:ext cx="1305618" cy="215444"/>
          </a:xfrm>
          <a:prstGeom prst="rect">
            <a:avLst/>
          </a:prstGeom>
          <a:noFill/>
          <a:effectLst/>
        </p:spPr>
        <p:txBody>
          <a:bodyPr wrap="square" rtlCol="0">
            <a:spAutoFit/>
          </a:bodyPr>
          <a:lstStyle/>
          <a:p>
            <a:r>
              <a:rPr lang="en-US" sz="800" dirty="0">
                <a:solidFill>
                  <a:schemeClr val="bg1"/>
                </a:solidFill>
                <a:latin typeface="Arial Rounded MT Bold" panose="020F0704030504030204" pitchFamily="34" charset="77"/>
              </a:rPr>
              <a:t>KS3-16-01</a:t>
            </a:r>
          </a:p>
        </p:txBody>
      </p:sp>
      <p:sp>
        <p:nvSpPr>
          <p:cNvPr id="8" name="TextBox 7">
            <a:extLst>
              <a:ext uri="{FF2B5EF4-FFF2-40B4-BE49-F238E27FC236}">
                <a16:creationId xmlns:a16="http://schemas.microsoft.com/office/drawing/2014/main" id="{9AA6B58B-8968-29C0-1F50-626F7D491A8D}"/>
              </a:ext>
            </a:extLst>
          </p:cNvPr>
          <p:cNvSpPr txBox="1"/>
          <p:nvPr/>
        </p:nvSpPr>
        <p:spPr>
          <a:xfrm>
            <a:off x="1013042" y="-12645"/>
            <a:ext cx="4343497" cy="461665"/>
          </a:xfrm>
          <a:prstGeom prst="rect">
            <a:avLst/>
          </a:prstGeom>
          <a:noFill/>
        </p:spPr>
        <p:txBody>
          <a:bodyPr wrap="square" rtlCol="0">
            <a:spAutoFit/>
          </a:bodyPr>
          <a:lstStyle/>
          <a:p>
            <a:r>
              <a:rPr lang="en-US" sz="1200" dirty="0">
                <a:solidFill>
                  <a:schemeClr val="bg1"/>
                </a:solidFill>
                <a:latin typeface="Arial Rounded MT Bold" panose="020F0704030504030204" pitchFamily="34" charset="0"/>
              </a:rPr>
              <a:t>Mission Assignment: </a:t>
            </a:r>
            <a:r>
              <a:rPr lang="en-GB" sz="1200" b="0" i="0" u="none" strike="noStrike" dirty="0">
                <a:solidFill>
                  <a:schemeClr val="bg1"/>
                </a:solidFill>
                <a:effectLst/>
                <a:latin typeface="Arial Rounded MT Bold" panose="020F0704030504030204" pitchFamily="34" charset="0"/>
              </a:rPr>
              <a:t>Describe the </a:t>
            </a:r>
            <a:r>
              <a:rPr lang="en-GB" sz="1200" dirty="0">
                <a:solidFill>
                  <a:schemeClr val="bg1"/>
                </a:solidFill>
                <a:latin typeface="Arial Rounded MT Bold" panose="020F0704030504030204" pitchFamily="34" charset="0"/>
              </a:rPr>
              <a:t>photosynthesis reaction </a:t>
            </a:r>
            <a:r>
              <a:rPr lang="en-GB" sz="1200" b="0" i="0" u="none" strike="noStrike" dirty="0">
                <a:solidFill>
                  <a:schemeClr val="bg1"/>
                </a:solidFill>
                <a:effectLst/>
                <a:latin typeface="Arial Rounded MT Bold" panose="020F0704030504030204" pitchFamily="34" charset="0"/>
              </a:rPr>
              <a:t> </a:t>
            </a:r>
            <a:endParaRPr lang="en-US" sz="1200" dirty="0">
              <a:solidFill>
                <a:schemeClr val="bg1"/>
              </a:solidFill>
              <a:latin typeface="Arial Rounded MT Bold" panose="020F0704030504030204" pitchFamily="34" charset="0"/>
            </a:endParaRPr>
          </a:p>
        </p:txBody>
      </p:sp>
      <p:sp>
        <p:nvSpPr>
          <p:cNvPr id="9" name="Rounded Rectangle 87">
            <a:extLst>
              <a:ext uri="{FF2B5EF4-FFF2-40B4-BE49-F238E27FC236}">
                <a16:creationId xmlns:a16="http://schemas.microsoft.com/office/drawing/2014/main" id="{29646C9F-BD4F-1270-BE27-EE85525FAD33}"/>
              </a:ext>
            </a:extLst>
          </p:cNvPr>
          <p:cNvSpPr/>
          <p:nvPr/>
        </p:nvSpPr>
        <p:spPr>
          <a:xfrm>
            <a:off x="185738" y="1319916"/>
            <a:ext cx="6464893" cy="508884"/>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15" name="Google Shape;89;p1">
            <a:extLst>
              <a:ext uri="{FF2B5EF4-FFF2-40B4-BE49-F238E27FC236}">
                <a16:creationId xmlns:a16="http://schemas.microsoft.com/office/drawing/2014/main" id="{7C5D33BD-C1C0-6715-5F70-7272041A9BDC}"/>
              </a:ext>
            </a:extLst>
          </p:cNvPr>
          <p:cNvSpPr txBox="1"/>
          <p:nvPr/>
        </p:nvSpPr>
        <p:spPr>
          <a:xfrm>
            <a:off x="210101" y="2012831"/>
            <a:ext cx="6462161" cy="790386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Weighing Soil - Jan Baptista van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Helmont</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(1580-1644)</a:t>
            </a:r>
          </a:p>
          <a:p>
            <a:pPr marL="0" marR="0" lvl="0" indent="0" algn="l" rtl="0">
              <a:lnSpc>
                <a:spcPct val="90000"/>
              </a:lnSpc>
              <a:spcBef>
                <a:spcPts val="750"/>
              </a:spcBef>
              <a:spcAft>
                <a:spcPts val="0"/>
              </a:spcAft>
              <a:buClr>
                <a:schemeClr val="dk1"/>
              </a:buClr>
              <a:buSzPts val="1800"/>
              <a:buFont typeface="Arial"/>
              <a:buNone/>
            </a:pP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Flemish chemist, biologist and doctor, Jan Baptista van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Helmont</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investigated what materials plants need to grow by planting a willow tree in a pot. </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Firstly, he dried and weighed the soil in the pot and weighed the willow tree. He then planted the willow tree in the dry soil and covered the soil with an iron grate to prevent dust and air mixing with the soil. </a:t>
            </a:r>
            <a:endParaRPr lang="en-GB"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Finally, he watered it. He continued to only water the tree for five </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years. After the five years, he dried and weighed the soil and weighed </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the willow tree.</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90000"/>
              </a:lnSpc>
              <a:spcBef>
                <a:spcPts val="750"/>
              </a:spcBef>
              <a:spcAft>
                <a:spcPts val="0"/>
              </a:spcAft>
              <a:buClr>
                <a:schemeClr val="dk1"/>
              </a:buClr>
              <a:buSzPts val="1800"/>
              <a:buFont typeface="Arial"/>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90000"/>
              </a:lnSpc>
              <a:spcBef>
                <a:spcPts val="750"/>
              </a:spcBef>
              <a:spcAft>
                <a:spcPts val="0"/>
              </a:spcAft>
              <a:buClr>
                <a:schemeClr val="dk1"/>
              </a:buClr>
              <a:buSzPts val="1800"/>
              <a:buFont typeface="Arial"/>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90000"/>
              </a:lnSpc>
              <a:spcBef>
                <a:spcPts val="750"/>
              </a:spcBef>
              <a:spcAft>
                <a:spcPts val="0"/>
              </a:spcAft>
              <a:buClr>
                <a:schemeClr val="dk1"/>
              </a:buClr>
              <a:buSzPts val="1800"/>
              <a:buFont typeface="Arial"/>
              <a:buNone/>
            </a:pP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Conclusion</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Mint in a bell jar - Joseph Priestley (1733-1804)</a:t>
            </a:r>
          </a:p>
          <a:p>
            <a:pPr marL="0" marR="0" lvl="0" indent="0" algn="l" rtl="0">
              <a:lnSpc>
                <a:spcPct val="90000"/>
              </a:lnSpc>
              <a:spcBef>
                <a:spcPts val="750"/>
              </a:spcBef>
              <a:spcAft>
                <a:spcPts val="0"/>
              </a:spcAft>
              <a:buClr>
                <a:schemeClr val="dk1"/>
              </a:buClr>
              <a:buSzPts val="1800"/>
              <a:buFont typeface="Arial"/>
              <a:buNone/>
            </a:pP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English chemist and minister</a:t>
            </a:r>
            <a:r>
              <a:rPr lang="en-GB" sz="1200" dirty="0">
                <a:solidFill>
                  <a:srgbClr val="002060"/>
                </a:solidFill>
                <a:latin typeface="Arial Rounded MT Bold" panose="020F0704030504030204" pitchFamily="34" charset="0"/>
                <a:ea typeface="Arial Rounded"/>
                <a:cs typeface="Arial Rounded"/>
                <a:sym typeface="Arial Rounded"/>
              </a:rPr>
              <a:t> </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Joseph Priestly investigated the effect plants had on </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the air.</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He place a lit candle in a bell jar with a sprig of mint. The flame quickly extinguished. The bell jar was then left in direct sunlight. After 27 days he used a lens to focus sunlight on the wick and relit the candle. </a:t>
            </a:r>
            <a:r>
              <a:rPr lang="en-GB" sz="1200" i="1" u="none" strike="noStrike" cap="none" dirty="0">
                <a:solidFill>
                  <a:srgbClr val="002060"/>
                </a:solidFill>
                <a:latin typeface="Arial Rounded MT Bold" panose="020F0704030504030204" pitchFamily="34" charset="0"/>
                <a:ea typeface="Arial Rounded"/>
                <a:cs typeface="Arial Rounded"/>
                <a:sym typeface="Arial Rounded"/>
              </a:rPr>
              <a:t>NB: oxygen was discovered a year later.</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Conclusion</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ndParaRPr>
          </a:p>
        </p:txBody>
      </p:sp>
      <p:sp>
        <p:nvSpPr>
          <p:cNvPr id="17" name="TextBox 16">
            <a:extLst>
              <a:ext uri="{FF2B5EF4-FFF2-40B4-BE49-F238E27FC236}">
                <a16:creationId xmlns:a16="http://schemas.microsoft.com/office/drawing/2014/main" id="{DF4E5D28-9A86-EE1B-DC64-23B74D89D044}"/>
              </a:ext>
            </a:extLst>
          </p:cNvPr>
          <p:cNvSpPr txBox="1"/>
          <p:nvPr/>
        </p:nvSpPr>
        <p:spPr>
          <a:xfrm>
            <a:off x="207369" y="1343525"/>
            <a:ext cx="6443262" cy="461665"/>
          </a:xfrm>
          <a:prstGeom prst="rect">
            <a:avLst/>
          </a:prstGeom>
          <a:noFill/>
        </p:spPr>
        <p:txBody>
          <a:bodyPr wrap="square">
            <a:spAutoFit/>
          </a:bodyPr>
          <a:lstStyle/>
          <a:p>
            <a:pPr algn="ctr"/>
            <a:r>
              <a:rPr lang="en-GB" sz="1200" i="0" u="none" strike="noStrike" cap="none" dirty="0">
                <a:solidFill>
                  <a:srgbClr val="002060"/>
                </a:solidFill>
                <a:latin typeface="Arial Rounded MT Bold" panose="020F0704030504030204" pitchFamily="34" charset="0"/>
                <a:ea typeface="Arial Rounded"/>
                <a:cs typeface="Arial Rounded"/>
                <a:sym typeface="Arial Rounded"/>
              </a:rPr>
              <a:t>Read the descriptions of the photosynthesis experiments from history and write what each scientist could conclude from their experiment.</a:t>
            </a:r>
            <a:endParaRPr lang="en-GB" sz="1200" dirty="0"/>
          </a:p>
        </p:txBody>
      </p:sp>
      <p:graphicFrame>
        <p:nvGraphicFramePr>
          <p:cNvPr id="18" name="Google Shape;90;p1">
            <a:extLst>
              <a:ext uri="{FF2B5EF4-FFF2-40B4-BE49-F238E27FC236}">
                <a16:creationId xmlns:a16="http://schemas.microsoft.com/office/drawing/2014/main" id="{715EF96D-9AA0-68DE-F4D0-FE63C43CDBD1}"/>
              </a:ext>
            </a:extLst>
          </p:cNvPr>
          <p:cNvGraphicFramePr/>
          <p:nvPr>
            <p:extLst>
              <p:ext uri="{D42A27DB-BD31-4B8C-83A1-F6EECF244321}">
                <p14:modId xmlns:p14="http://schemas.microsoft.com/office/powerpoint/2010/main" val="1805448207"/>
              </p:ext>
            </p:extLst>
          </p:nvPr>
        </p:nvGraphicFramePr>
        <p:xfrm>
          <a:off x="1446621" y="4444985"/>
          <a:ext cx="3943125" cy="1016030"/>
        </p:xfrm>
        <a:graphic>
          <a:graphicData uri="http://schemas.openxmlformats.org/drawingml/2006/table">
            <a:tbl>
              <a:tblPr firstRow="1" bandRow="1">
                <a:tableStyleId>{5940675A-B579-460E-94D1-54222C63F5DA}</a:tableStyleId>
              </a:tblPr>
              <a:tblGrid>
                <a:gridCol w="1639125">
                  <a:extLst>
                    <a:ext uri="{9D8B030D-6E8A-4147-A177-3AD203B41FA5}">
                      <a16:colId xmlns:a16="http://schemas.microsoft.com/office/drawing/2014/main" val="20000"/>
                    </a:ext>
                  </a:extLst>
                </a:gridCol>
                <a:gridCol w="1152000">
                  <a:extLst>
                    <a:ext uri="{9D8B030D-6E8A-4147-A177-3AD203B41FA5}">
                      <a16:colId xmlns:a16="http://schemas.microsoft.com/office/drawing/2014/main" val="20001"/>
                    </a:ext>
                  </a:extLst>
                </a:gridCol>
                <a:gridCol w="1152000">
                  <a:extLst>
                    <a:ext uri="{9D8B030D-6E8A-4147-A177-3AD203B41FA5}">
                      <a16:colId xmlns:a16="http://schemas.microsoft.com/office/drawing/2014/main" val="20002"/>
                    </a:ext>
                  </a:extLst>
                </a:gridCol>
              </a:tblGrid>
              <a:tr h="152400">
                <a:tc>
                  <a:txBody>
                    <a:bodyPr/>
                    <a:lstStyle/>
                    <a:p>
                      <a:pPr marL="0" marR="0" lvl="0" indent="0" algn="ctr" rtl="0">
                        <a:lnSpc>
                          <a:spcPct val="100000"/>
                        </a:lnSpc>
                        <a:spcBef>
                          <a:spcPts val="0"/>
                        </a:spcBef>
                        <a:spcAft>
                          <a:spcPts val="0"/>
                        </a:spcAft>
                        <a:buNone/>
                      </a:pPr>
                      <a:endParaRPr sz="1200" b="0" i="0" u="none" strike="noStrike" cap="none">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a:solidFill>
                            <a:srgbClr val="002060"/>
                          </a:solidFill>
                          <a:latin typeface="Arial Rounded MT Bold" panose="020F0704030504030204" pitchFamily="34" charset="0"/>
                          <a:sym typeface="Arial Rounded"/>
                        </a:rPr>
                        <a:t>Start</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a:solidFill>
                            <a:srgbClr val="002060"/>
                          </a:solidFill>
                          <a:latin typeface="Arial Rounded MT Bold" panose="020F0704030504030204" pitchFamily="34" charset="0"/>
                          <a:sym typeface="Arial Rounded"/>
                        </a:rPr>
                        <a:t>5 years later</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extLst>
                  <a:ext uri="{0D108BD9-81ED-4DB2-BD59-A6C34878D82A}">
                    <a16:rowId xmlns:a16="http://schemas.microsoft.com/office/drawing/2014/main" val="10000"/>
                  </a:ext>
                </a:extLst>
              </a:tr>
              <a:tr h="370850">
                <a:tc>
                  <a:txBody>
                    <a:bodyPr/>
                    <a:lstStyle/>
                    <a:p>
                      <a:pPr marL="0" marR="0" lvl="0" indent="0" algn="r" rtl="0">
                        <a:lnSpc>
                          <a:spcPct val="100000"/>
                        </a:lnSpc>
                        <a:spcBef>
                          <a:spcPts val="0"/>
                        </a:spcBef>
                        <a:spcAft>
                          <a:spcPts val="0"/>
                        </a:spcAft>
                        <a:buNone/>
                      </a:pPr>
                      <a:r>
                        <a:rPr lang="en-GB" sz="1200" b="0" u="none" strike="noStrike" cap="none">
                          <a:solidFill>
                            <a:srgbClr val="002060"/>
                          </a:solidFill>
                          <a:latin typeface="Arial Rounded MT Bold" panose="020F0704030504030204" pitchFamily="34" charset="0"/>
                          <a:sym typeface="Arial Rounded"/>
                        </a:rPr>
                        <a:t>Mass of willow tree</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a:solidFill>
                            <a:srgbClr val="002060"/>
                          </a:solidFill>
                          <a:latin typeface="Arial Rounded MT Bold" panose="020F0704030504030204" pitchFamily="34" charset="0"/>
                          <a:sym typeface="Arial Rounded"/>
                        </a:rPr>
                        <a:t>2.2 kg</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dirty="0">
                          <a:solidFill>
                            <a:srgbClr val="002060"/>
                          </a:solidFill>
                          <a:latin typeface="Arial Rounded MT Bold" panose="020F0704030504030204" pitchFamily="34" charset="0"/>
                          <a:sym typeface="Arial Rounded"/>
                        </a:rPr>
                        <a:t>77.2 kg</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extLst>
                  <a:ext uri="{0D108BD9-81ED-4DB2-BD59-A6C34878D82A}">
                    <a16:rowId xmlns:a16="http://schemas.microsoft.com/office/drawing/2014/main" val="10001"/>
                  </a:ext>
                </a:extLst>
              </a:tr>
              <a:tr h="370850">
                <a:tc>
                  <a:txBody>
                    <a:bodyPr/>
                    <a:lstStyle/>
                    <a:p>
                      <a:pPr marL="0" marR="0" lvl="0" indent="0" algn="r" rtl="0">
                        <a:lnSpc>
                          <a:spcPct val="100000"/>
                        </a:lnSpc>
                        <a:spcBef>
                          <a:spcPts val="0"/>
                        </a:spcBef>
                        <a:spcAft>
                          <a:spcPts val="0"/>
                        </a:spcAft>
                        <a:buNone/>
                      </a:pPr>
                      <a:r>
                        <a:rPr lang="en-GB" sz="1200" b="0" u="none" strike="noStrike" cap="none">
                          <a:solidFill>
                            <a:srgbClr val="002060"/>
                          </a:solidFill>
                          <a:latin typeface="Arial Rounded MT Bold" panose="020F0704030504030204" pitchFamily="34" charset="0"/>
                          <a:sym typeface="Arial Rounded"/>
                        </a:rPr>
                        <a:t>Mass of dry soil</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dirty="0">
                          <a:solidFill>
                            <a:srgbClr val="002060"/>
                          </a:solidFill>
                          <a:latin typeface="Arial Rounded MT Bold" panose="020F0704030504030204" pitchFamily="34" charset="0"/>
                          <a:sym typeface="Arial Rounded"/>
                        </a:rPr>
                        <a:t>91.2 kg</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dirty="0">
                          <a:solidFill>
                            <a:srgbClr val="002060"/>
                          </a:solidFill>
                          <a:latin typeface="Arial Rounded MT Bold" panose="020F0704030504030204" pitchFamily="34" charset="0"/>
                          <a:sym typeface="Arial Rounded"/>
                        </a:rPr>
                        <a:t>91.2 kg</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0" name="Rounded Rectangle 87">
            <a:extLst>
              <a:ext uri="{FF2B5EF4-FFF2-40B4-BE49-F238E27FC236}">
                <a16:creationId xmlns:a16="http://schemas.microsoft.com/office/drawing/2014/main" id="{F95F45D3-64C9-94BF-474F-5D9F65B1E4F2}"/>
              </a:ext>
            </a:extLst>
          </p:cNvPr>
          <p:cNvSpPr/>
          <p:nvPr/>
        </p:nvSpPr>
        <p:spPr>
          <a:xfrm>
            <a:off x="185738" y="1935168"/>
            <a:ext cx="6464893" cy="7430706"/>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pic>
        <p:nvPicPr>
          <p:cNvPr id="21" name="Google Shape;88;p1" descr="Logo  Description automatically generated">
            <a:extLst>
              <a:ext uri="{FF2B5EF4-FFF2-40B4-BE49-F238E27FC236}">
                <a16:creationId xmlns:a16="http://schemas.microsoft.com/office/drawing/2014/main" id="{1BADB7E1-8CEC-9B26-2F8A-F4804EC2DDD5}"/>
              </a:ext>
            </a:extLst>
          </p:cNvPr>
          <p:cNvPicPr preferRelativeResize="0"/>
          <p:nvPr/>
        </p:nvPicPr>
        <p:blipFill rotWithShape="1">
          <a:blip r:embed="rId3">
            <a:alphaModFix/>
          </a:blip>
          <a:srcRect/>
          <a:stretch/>
        </p:blipFill>
        <p:spPr>
          <a:xfrm>
            <a:off x="5320177" y="22949"/>
            <a:ext cx="1330454" cy="587953"/>
          </a:xfrm>
          <a:prstGeom prst="rect">
            <a:avLst/>
          </a:prstGeom>
          <a:noFill/>
          <a:ln>
            <a:noFill/>
          </a:ln>
        </p:spPr>
      </p:pic>
    </p:spTree>
    <p:extLst>
      <p:ext uri="{BB962C8B-B14F-4D97-AF65-F5344CB8AC3E}">
        <p14:creationId xmlns:p14="http://schemas.microsoft.com/office/powerpoint/2010/main" val="1851428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6507FA4-8F26-E4A6-EE71-48C52CA763B7}"/>
              </a:ext>
            </a:extLst>
          </p:cNvPr>
          <p:cNvSpPr/>
          <p:nvPr/>
        </p:nvSpPr>
        <p:spPr>
          <a:xfrm>
            <a:off x="-1" y="9619898"/>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D2A68BB9-6B59-B967-C080-74A68DC5E94E}"/>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4" name="Picture 3">
            <a:extLst>
              <a:ext uri="{FF2B5EF4-FFF2-40B4-BE49-F238E27FC236}">
                <a16:creationId xmlns:a16="http://schemas.microsoft.com/office/drawing/2014/main" id="{B406663C-892B-BB2B-74DC-2515C0FF3DAE}"/>
              </a:ext>
            </a:extLst>
          </p:cNvPr>
          <p:cNvPicPr>
            <a:picLocks noChangeAspect="1"/>
          </p:cNvPicPr>
          <p:nvPr/>
        </p:nvPicPr>
        <p:blipFill rotWithShape="1">
          <a:blip r:embed="rId2"/>
          <a:srcRect l="3114" t="13379" r="3460" b="3635"/>
          <a:stretch/>
        </p:blipFill>
        <p:spPr>
          <a:xfrm>
            <a:off x="0" y="-213360"/>
            <a:ext cx="6858000" cy="1332562"/>
          </a:xfrm>
          <a:prstGeom prst="rect">
            <a:avLst/>
          </a:prstGeom>
        </p:spPr>
      </p:pic>
      <p:sp>
        <p:nvSpPr>
          <p:cNvPr id="5" name="TextBox 4">
            <a:extLst>
              <a:ext uri="{FF2B5EF4-FFF2-40B4-BE49-F238E27FC236}">
                <a16:creationId xmlns:a16="http://schemas.microsoft.com/office/drawing/2014/main" id="{5558B2E4-6F87-88D4-2809-7029ED03F4DF}"/>
              </a:ext>
            </a:extLst>
          </p:cNvPr>
          <p:cNvSpPr txBox="1"/>
          <p:nvPr/>
        </p:nvSpPr>
        <p:spPr>
          <a:xfrm>
            <a:off x="4440396" y="649734"/>
            <a:ext cx="1305618" cy="215444"/>
          </a:xfrm>
          <a:prstGeom prst="rect">
            <a:avLst/>
          </a:prstGeom>
          <a:noFill/>
          <a:effectLst/>
        </p:spPr>
        <p:txBody>
          <a:bodyPr wrap="square" rtlCol="0">
            <a:spAutoFit/>
          </a:bodyPr>
          <a:lstStyle/>
          <a:p>
            <a:r>
              <a:rPr lang="en-US" sz="800" dirty="0">
                <a:solidFill>
                  <a:schemeClr val="bg1"/>
                </a:solidFill>
                <a:latin typeface="Arial Rounded MT Bold" panose="020F0704030504030204" pitchFamily="34" charset="77"/>
              </a:rPr>
              <a:t>KS3-16-01</a:t>
            </a:r>
          </a:p>
        </p:txBody>
      </p:sp>
      <p:sp>
        <p:nvSpPr>
          <p:cNvPr id="7" name="Rounded Rectangle 87">
            <a:extLst>
              <a:ext uri="{FF2B5EF4-FFF2-40B4-BE49-F238E27FC236}">
                <a16:creationId xmlns:a16="http://schemas.microsoft.com/office/drawing/2014/main" id="{9D8AAE8E-7EFE-39C9-C2FB-8EE0F4BD22D2}"/>
              </a:ext>
            </a:extLst>
          </p:cNvPr>
          <p:cNvSpPr/>
          <p:nvPr/>
        </p:nvSpPr>
        <p:spPr>
          <a:xfrm>
            <a:off x="185738" y="1319916"/>
            <a:ext cx="6464893" cy="508884"/>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9" name="TextBox 8">
            <a:extLst>
              <a:ext uri="{FF2B5EF4-FFF2-40B4-BE49-F238E27FC236}">
                <a16:creationId xmlns:a16="http://schemas.microsoft.com/office/drawing/2014/main" id="{04CBFAED-AE40-890A-319C-3253C10B750B}"/>
              </a:ext>
            </a:extLst>
          </p:cNvPr>
          <p:cNvSpPr txBox="1"/>
          <p:nvPr/>
        </p:nvSpPr>
        <p:spPr>
          <a:xfrm>
            <a:off x="207369" y="1343525"/>
            <a:ext cx="6443262" cy="461665"/>
          </a:xfrm>
          <a:prstGeom prst="rect">
            <a:avLst/>
          </a:prstGeom>
          <a:noFill/>
        </p:spPr>
        <p:txBody>
          <a:bodyPr wrap="square">
            <a:spAutoFit/>
          </a:bodyPr>
          <a:lstStyle/>
          <a:p>
            <a:pPr algn="ctr"/>
            <a:r>
              <a:rPr lang="en-GB" sz="1200" i="0" u="none" strike="noStrike" cap="none" dirty="0">
                <a:solidFill>
                  <a:srgbClr val="002060"/>
                </a:solidFill>
                <a:latin typeface="Arial Rounded MT Bold" panose="020F0704030504030204" pitchFamily="34" charset="0"/>
                <a:ea typeface="Arial Rounded"/>
                <a:cs typeface="Arial Rounded"/>
                <a:sym typeface="Arial Rounded"/>
              </a:rPr>
              <a:t>Read the descriptions of the photosynthesis experiments from history and write what each scientist could conclude from their experiment.</a:t>
            </a:r>
            <a:endParaRPr lang="en-GB" sz="1200" dirty="0"/>
          </a:p>
        </p:txBody>
      </p:sp>
      <p:sp>
        <p:nvSpPr>
          <p:cNvPr id="11" name="Rounded Rectangle 87">
            <a:extLst>
              <a:ext uri="{FF2B5EF4-FFF2-40B4-BE49-F238E27FC236}">
                <a16:creationId xmlns:a16="http://schemas.microsoft.com/office/drawing/2014/main" id="{A0054BF5-0B2A-37E1-DF7A-C4524785603A}"/>
              </a:ext>
            </a:extLst>
          </p:cNvPr>
          <p:cNvSpPr/>
          <p:nvPr/>
        </p:nvSpPr>
        <p:spPr>
          <a:xfrm>
            <a:off x="185738" y="1935168"/>
            <a:ext cx="6464893" cy="7430706"/>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12" name="Google Shape;135;p3">
            <a:extLst>
              <a:ext uri="{FF2B5EF4-FFF2-40B4-BE49-F238E27FC236}">
                <a16:creationId xmlns:a16="http://schemas.microsoft.com/office/drawing/2014/main" id="{897FE4F7-A022-7E0D-9279-E51FC92B28EC}"/>
              </a:ext>
            </a:extLst>
          </p:cNvPr>
          <p:cNvSpPr txBox="1"/>
          <p:nvPr/>
        </p:nvSpPr>
        <p:spPr>
          <a:xfrm>
            <a:off x="196553" y="2212760"/>
            <a:ext cx="6464893" cy="7681386"/>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000000"/>
              </a:buClr>
              <a:buSzPts val="12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Plants in light and dark - Jan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Ingenhousz</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(1730-1799)</a:t>
            </a:r>
          </a:p>
          <a:p>
            <a:pPr marL="0" marR="0" lvl="0" indent="0" algn="l" rtl="0">
              <a:lnSpc>
                <a:spcPct val="90000"/>
              </a:lnSpc>
              <a:spcBef>
                <a:spcPts val="0"/>
              </a:spcBef>
              <a:spcAft>
                <a:spcPts val="0"/>
              </a:spcAft>
              <a:buClr>
                <a:srgbClr val="000000"/>
              </a:buClr>
              <a:buSzPts val="1200"/>
              <a:buFont typeface="Arial"/>
              <a:buNone/>
            </a:pP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Dutch physiologist, biologist and chemist, Jan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Ingenhousz</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investigated the effect sunlight had on an aquatic plant.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Ingenhousz</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placed a freshly cut sprig of an </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aquatic plant into a test tube. When the tube was placed in direct sunlight, bubbles formed on the green parts of the plant and the cut end of the stem.</a:t>
            </a:r>
            <a:r>
              <a:rPr lang="en-GB" sz="1200" dirty="0">
                <a:solidFill>
                  <a:srgbClr val="002060"/>
                </a:solidFill>
                <a:latin typeface="Arial Rounded MT Bold" panose="020F0704030504030204" pitchFamily="34" charset="0"/>
                <a:ea typeface="Arial Rounded"/>
                <a:cs typeface="Arial Rounded"/>
                <a:sym typeface="Arial Rounded"/>
              </a:rPr>
              <a:t>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Ingenhousz</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then placed the plant in a dark cupboard and the plant no longer produced bubbles.</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Conclusion:</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6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___________________________________________</a:t>
            </a:r>
            <a:r>
              <a:rPr lang="en-GB"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endParaRPr lang="en-GB"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90000"/>
              </a:lnSpc>
              <a:spcBef>
                <a:spcPts val="750"/>
              </a:spcBef>
              <a:spcAft>
                <a:spcPts val="0"/>
              </a:spcAft>
              <a:buClr>
                <a:srgbClr val="000000"/>
              </a:buClr>
              <a:buSzPts val="1600"/>
              <a:buFont typeface="Arial"/>
              <a:buNone/>
            </a:pPr>
            <a:endParaRPr lang="en-GB"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ctr" rtl="0">
              <a:lnSpc>
                <a:spcPct val="90000"/>
              </a:lnSpc>
              <a:spcBef>
                <a:spcPts val="750"/>
              </a:spcBef>
              <a:spcAft>
                <a:spcPts val="0"/>
              </a:spcAft>
              <a:buClr>
                <a:srgbClr val="000000"/>
              </a:buClr>
              <a:buSzPts val="16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Plants in carbonic acid– Jean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Senebier</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(1742-1809)</a:t>
            </a:r>
          </a:p>
          <a:p>
            <a:pPr marL="0" marR="0" lvl="0" indent="0" algn="l" rtl="0">
              <a:lnSpc>
                <a:spcPct val="90000"/>
              </a:lnSpc>
              <a:spcBef>
                <a:spcPts val="750"/>
              </a:spcBef>
              <a:spcAft>
                <a:spcPts val="0"/>
              </a:spcAft>
              <a:buClr>
                <a:srgbClr val="000000"/>
              </a:buClr>
              <a:buSzPts val="1600"/>
              <a:buFont typeface="Arial"/>
              <a:buNone/>
            </a:pP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Swiss naturalist and pastor, Jean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Senebier</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investigated the effect carbonic acid had on aquatic plants. Carbonic acid disassociates (splits) into carbon dioxide and water </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when dissolved in water.</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Senebier</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placed an aquatic plant under a glass funnel and test tube filled with distilled water (pure water). When this was placed in direct sunlight, nothing happened.</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Senebier</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repeated this, having dissolved carbonic acid in the distilled water. This resulted in the aquatic plant producing a gas, which collected in the top of the test tube.</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Senebier</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then doubled the amount of carbonic acid; this in turn doubled the amount of gas produced by the plant.</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Conclusion: </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6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_____________________________________________________</a:t>
            </a:r>
            <a:r>
              <a:rPr lang="en-GB"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p:txBody>
      </p:sp>
      <p:sp>
        <p:nvSpPr>
          <p:cNvPr id="13" name="TextBox 12">
            <a:extLst>
              <a:ext uri="{FF2B5EF4-FFF2-40B4-BE49-F238E27FC236}">
                <a16:creationId xmlns:a16="http://schemas.microsoft.com/office/drawing/2014/main" id="{269E300E-E805-5152-C299-B5CC9BA254EA}"/>
              </a:ext>
            </a:extLst>
          </p:cNvPr>
          <p:cNvSpPr txBox="1"/>
          <p:nvPr/>
        </p:nvSpPr>
        <p:spPr>
          <a:xfrm>
            <a:off x="1013042" y="-12645"/>
            <a:ext cx="4343497" cy="461665"/>
          </a:xfrm>
          <a:prstGeom prst="rect">
            <a:avLst/>
          </a:prstGeom>
          <a:noFill/>
        </p:spPr>
        <p:txBody>
          <a:bodyPr wrap="square" rtlCol="0">
            <a:spAutoFit/>
          </a:bodyPr>
          <a:lstStyle/>
          <a:p>
            <a:r>
              <a:rPr lang="en-US" sz="1200" dirty="0">
                <a:solidFill>
                  <a:schemeClr val="bg1"/>
                </a:solidFill>
                <a:latin typeface="Arial Rounded MT Bold" panose="020F0704030504030204" pitchFamily="34" charset="0"/>
              </a:rPr>
              <a:t>Mission Assignment: </a:t>
            </a:r>
            <a:r>
              <a:rPr lang="en-GB" sz="1200" b="0" i="0" u="none" strike="noStrike" dirty="0">
                <a:solidFill>
                  <a:schemeClr val="bg1"/>
                </a:solidFill>
                <a:effectLst/>
                <a:latin typeface="Arial Rounded MT Bold" panose="020F0704030504030204" pitchFamily="34" charset="0"/>
              </a:rPr>
              <a:t>Describe the </a:t>
            </a:r>
            <a:r>
              <a:rPr lang="en-GB" sz="1200" dirty="0">
                <a:solidFill>
                  <a:schemeClr val="bg1"/>
                </a:solidFill>
                <a:latin typeface="Arial Rounded MT Bold" panose="020F0704030504030204" pitchFamily="34" charset="0"/>
              </a:rPr>
              <a:t>photosynthesis reaction </a:t>
            </a:r>
            <a:r>
              <a:rPr lang="en-GB" sz="1200" b="0" i="0" u="none" strike="noStrike" dirty="0">
                <a:solidFill>
                  <a:schemeClr val="bg1"/>
                </a:solidFill>
                <a:effectLst/>
                <a:latin typeface="Arial Rounded MT Bold" panose="020F0704030504030204" pitchFamily="34" charset="0"/>
              </a:rPr>
              <a:t> </a:t>
            </a:r>
            <a:endParaRPr lang="en-US" sz="1200" dirty="0">
              <a:solidFill>
                <a:schemeClr val="bg1"/>
              </a:solidFill>
              <a:latin typeface="Arial Rounded MT Bold" panose="020F0704030504030204" pitchFamily="34" charset="0"/>
            </a:endParaRPr>
          </a:p>
        </p:txBody>
      </p:sp>
      <p:pic>
        <p:nvPicPr>
          <p:cNvPr id="14" name="Google Shape;88;p1" descr="Logo  Description automatically generated">
            <a:extLst>
              <a:ext uri="{FF2B5EF4-FFF2-40B4-BE49-F238E27FC236}">
                <a16:creationId xmlns:a16="http://schemas.microsoft.com/office/drawing/2014/main" id="{45E5AABF-2256-0EB8-4D8A-6438F22AD93C}"/>
              </a:ext>
            </a:extLst>
          </p:cNvPr>
          <p:cNvPicPr preferRelativeResize="0"/>
          <p:nvPr/>
        </p:nvPicPr>
        <p:blipFill rotWithShape="1">
          <a:blip r:embed="rId3">
            <a:alphaModFix/>
          </a:blip>
          <a:srcRect/>
          <a:stretch/>
        </p:blipFill>
        <p:spPr>
          <a:xfrm>
            <a:off x="5320177" y="22949"/>
            <a:ext cx="1330454" cy="587953"/>
          </a:xfrm>
          <a:prstGeom prst="rect">
            <a:avLst/>
          </a:prstGeom>
          <a:noFill/>
          <a:ln>
            <a:noFill/>
          </a:ln>
        </p:spPr>
      </p:pic>
    </p:spTree>
    <p:extLst>
      <p:ext uri="{BB962C8B-B14F-4D97-AF65-F5344CB8AC3E}">
        <p14:creationId xmlns:p14="http://schemas.microsoft.com/office/powerpoint/2010/main" val="3761339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9249C8D-B096-87BD-E431-EAA67B938045}"/>
              </a:ext>
            </a:extLst>
          </p:cNvPr>
          <p:cNvSpPr/>
          <p:nvPr/>
        </p:nvSpPr>
        <p:spPr>
          <a:xfrm>
            <a:off x="-1" y="9619898"/>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CADB06EE-326D-950E-A011-F9949536B656}"/>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4" name="Picture 3">
            <a:extLst>
              <a:ext uri="{FF2B5EF4-FFF2-40B4-BE49-F238E27FC236}">
                <a16:creationId xmlns:a16="http://schemas.microsoft.com/office/drawing/2014/main" id="{82A3C0DC-5F01-5165-8F19-BAE114384B2C}"/>
              </a:ext>
            </a:extLst>
          </p:cNvPr>
          <p:cNvPicPr>
            <a:picLocks noChangeAspect="1"/>
          </p:cNvPicPr>
          <p:nvPr/>
        </p:nvPicPr>
        <p:blipFill rotWithShape="1">
          <a:blip r:embed="rId2"/>
          <a:srcRect l="3114" t="13379" r="3460" b="3635"/>
          <a:stretch/>
        </p:blipFill>
        <p:spPr>
          <a:xfrm>
            <a:off x="0" y="-213360"/>
            <a:ext cx="6858000" cy="1332562"/>
          </a:xfrm>
          <a:prstGeom prst="rect">
            <a:avLst/>
          </a:prstGeom>
        </p:spPr>
      </p:pic>
      <p:sp>
        <p:nvSpPr>
          <p:cNvPr id="5" name="TextBox 4">
            <a:extLst>
              <a:ext uri="{FF2B5EF4-FFF2-40B4-BE49-F238E27FC236}">
                <a16:creationId xmlns:a16="http://schemas.microsoft.com/office/drawing/2014/main" id="{15E242ED-DC04-5BA6-E6D1-6E38AD3CE415}"/>
              </a:ext>
            </a:extLst>
          </p:cNvPr>
          <p:cNvSpPr txBox="1"/>
          <p:nvPr/>
        </p:nvSpPr>
        <p:spPr>
          <a:xfrm>
            <a:off x="4440396" y="649734"/>
            <a:ext cx="1305618" cy="215444"/>
          </a:xfrm>
          <a:prstGeom prst="rect">
            <a:avLst/>
          </a:prstGeom>
          <a:noFill/>
          <a:effectLst/>
        </p:spPr>
        <p:txBody>
          <a:bodyPr wrap="square" rtlCol="0">
            <a:spAutoFit/>
          </a:bodyPr>
          <a:lstStyle/>
          <a:p>
            <a:r>
              <a:rPr lang="en-US" sz="800" dirty="0">
                <a:solidFill>
                  <a:schemeClr val="bg1"/>
                </a:solidFill>
                <a:latin typeface="Arial Rounded MT Bold" panose="020F0704030504030204" pitchFamily="34" charset="77"/>
              </a:rPr>
              <a:t>KS3-16-01</a:t>
            </a:r>
          </a:p>
        </p:txBody>
      </p:sp>
      <p:sp>
        <p:nvSpPr>
          <p:cNvPr id="7" name="Rounded Rectangle 87">
            <a:extLst>
              <a:ext uri="{FF2B5EF4-FFF2-40B4-BE49-F238E27FC236}">
                <a16:creationId xmlns:a16="http://schemas.microsoft.com/office/drawing/2014/main" id="{E0E785C2-390E-C88B-C698-112AF5699F6B}"/>
              </a:ext>
            </a:extLst>
          </p:cNvPr>
          <p:cNvSpPr/>
          <p:nvPr/>
        </p:nvSpPr>
        <p:spPr>
          <a:xfrm>
            <a:off x="185738" y="1319915"/>
            <a:ext cx="6464893" cy="467321"/>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8" name="TextBox 7">
            <a:extLst>
              <a:ext uri="{FF2B5EF4-FFF2-40B4-BE49-F238E27FC236}">
                <a16:creationId xmlns:a16="http://schemas.microsoft.com/office/drawing/2014/main" id="{79667917-B1F2-D407-87C0-FB8685C59BC1}"/>
              </a:ext>
            </a:extLst>
          </p:cNvPr>
          <p:cNvSpPr txBox="1"/>
          <p:nvPr/>
        </p:nvSpPr>
        <p:spPr>
          <a:xfrm>
            <a:off x="207369" y="1404145"/>
            <a:ext cx="6443262" cy="276999"/>
          </a:xfrm>
          <a:prstGeom prst="rect">
            <a:avLst/>
          </a:prstGeom>
          <a:noFill/>
        </p:spPr>
        <p:txBody>
          <a:bodyPr wrap="square">
            <a:spAutoFit/>
          </a:bodyPr>
          <a:lstStyle/>
          <a:p>
            <a:pPr algn="ctr"/>
            <a:r>
              <a:rPr lang="en-GB" sz="1200" dirty="0">
                <a:solidFill>
                  <a:srgbClr val="002060"/>
                </a:solidFill>
                <a:latin typeface="Arial Rounded MT Bold" panose="020F0704030504030204" pitchFamily="34" charset="0"/>
              </a:rPr>
              <a:t>Model photosynthesis</a:t>
            </a:r>
          </a:p>
        </p:txBody>
      </p:sp>
      <p:sp>
        <p:nvSpPr>
          <p:cNvPr id="9" name="Rounded Rectangle 87">
            <a:extLst>
              <a:ext uri="{FF2B5EF4-FFF2-40B4-BE49-F238E27FC236}">
                <a16:creationId xmlns:a16="http://schemas.microsoft.com/office/drawing/2014/main" id="{66555DFF-72B6-7B1C-C0F5-FFC7AB237136}"/>
              </a:ext>
            </a:extLst>
          </p:cNvPr>
          <p:cNvSpPr/>
          <p:nvPr/>
        </p:nvSpPr>
        <p:spPr>
          <a:xfrm>
            <a:off x="185738" y="1935168"/>
            <a:ext cx="6464893" cy="7430706"/>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11" name="Google Shape;171;p5">
            <a:extLst>
              <a:ext uri="{FF2B5EF4-FFF2-40B4-BE49-F238E27FC236}">
                <a16:creationId xmlns:a16="http://schemas.microsoft.com/office/drawing/2014/main" id="{DD2173A5-C118-B5F6-E69C-8B385E20BC39}"/>
              </a:ext>
            </a:extLst>
          </p:cNvPr>
          <p:cNvSpPr/>
          <p:nvPr/>
        </p:nvSpPr>
        <p:spPr>
          <a:xfrm>
            <a:off x="179174" y="2082884"/>
            <a:ext cx="6464893" cy="729426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1. Write the word equation for photosynthesis:</a:t>
            </a:r>
            <a:endParaRPr sz="1200" dirty="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ctr"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 + _____________ </a:t>
            </a:r>
            <a:r>
              <a:rPr lang="en-GB" sz="1200" i="0" u="none" strike="noStrike" cap="none" dirty="0">
                <a:solidFill>
                  <a:srgbClr val="002060"/>
                </a:solidFill>
                <a:latin typeface="Arial Rounded MT Bold" panose="020F0704030504030204" pitchFamily="34" charset="0"/>
                <a:ea typeface="Calibri"/>
                <a:cs typeface="Calibri"/>
                <a:sym typeface="Calibri"/>
              </a:rPr>
              <a:t>→ </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 + _____________</a:t>
            </a: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2. Describe the conditions needed for photosynthesis to occur.</a:t>
            </a:r>
            <a:endParaRPr sz="1200" dirty="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3. Write the symbol equation for photosynthesis:</a:t>
            </a:r>
            <a:endParaRPr sz="1200" dirty="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ctr"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 + _____________ </a:t>
            </a:r>
            <a:r>
              <a:rPr lang="en-GB" sz="1200" i="0" u="none" strike="noStrike" cap="none" dirty="0">
                <a:solidFill>
                  <a:srgbClr val="002060"/>
                </a:solidFill>
                <a:latin typeface="Arial Rounded MT Bold" panose="020F0704030504030204" pitchFamily="34" charset="0"/>
                <a:ea typeface="Calibri"/>
                <a:cs typeface="Calibri"/>
                <a:sym typeface="Calibri"/>
              </a:rPr>
              <a:t>→ </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 + _____________</a:t>
            </a: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4. Look at the symbol equation for photosynthesis. Record how many atoms of each element are at the start and end of the reaction.</a:t>
            </a:r>
          </a:p>
          <a:p>
            <a:pPr marL="0" marR="0" lvl="0" indent="0" algn="l" rtl="0">
              <a:lnSpc>
                <a:spcPct val="100000"/>
              </a:lnSpc>
              <a:spcBef>
                <a:spcPts val="0"/>
              </a:spcBef>
              <a:spcAft>
                <a:spcPts val="0"/>
              </a:spcAft>
              <a:buNone/>
            </a:pPr>
            <a:endParaRPr lang="en-GB" sz="1200" dirty="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a:cs typeface="Arial"/>
                <a:sym typeface="Arial"/>
              </a:rPr>
              <a:t>                        Start:				               End:</a:t>
            </a:r>
            <a:endParaRPr sz="1200" dirty="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Carbon (C) 		________	 	Carbon (C) 		________</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Hydrogen (H) 	________	            Hydrogen (H) 	________</a:t>
            </a: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Oxygen (O)		________	            Oxygen (O)		________</a:t>
            </a: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5. Produce a model that shows the photosynthesis reaction. Your model should show how the atoms in the molecules rearrange to form new compounds. You can draw this or build a 3D model.</a:t>
            </a:r>
          </a:p>
          <a:p>
            <a:pPr marL="0" marR="0" lvl="0" indent="0" algn="l" rtl="0">
              <a:lnSpc>
                <a:spcPct val="100000"/>
              </a:lnSpc>
              <a:spcBef>
                <a:spcPts val="0"/>
              </a:spcBef>
              <a:spcAft>
                <a:spcPts val="0"/>
              </a:spcAft>
              <a:buNone/>
            </a:pPr>
            <a:endParaRPr lang="en-GB" sz="1200" dirty="0">
              <a:solidFill>
                <a:srgbClr val="002060"/>
              </a:solidFill>
              <a:latin typeface="Arial Rounded MT Bold" panose="020F0704030504030204" pitchFamily="34" charset="0"/>
              <a:sym typeface="Arial Rounded"/>
            </a:endParaRPr>
          </a:p>
          <a:p>
            <a:pPr marL="0" marR="0" lvl="0" indent="0" algn="l" rtl="0">
              <a:lnSpc>
                <a:spcPct val="100000"/>
              </a:lnSpc>
              <a:spcBef>
                <a:spcPts val="0"/>
              </a:spcBef>
              <a:spcAft>
                <a:spcPts val="0"/>
              </a:spcAft>
              <a:buNone/>
            </a:pPr>
            <a:r>
              <a:rPr lang="en-GB" sz="1200" dirty="0">
                <a:solidFill>
                  <a:srgbClr val="002060"/>
                </a:solidFill>
                <a:latin typeface="Arial Rounded MT Bold" panose="020F0704030504030204" pitchFamily="34" charset="0"/>
                <a:sym typeface="Arial Rounded"/>
              </a:rPr>
              <a:t>Challenge: </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All living things respire to extract energy from food. The chemical reaction for respiration is: Glucose + Oxygen → Carbon Dioxide + Water</a:t>
            </a:r>
            <a:endParaRPr sz="1200" dirty="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endParaRPr lang="en-GB"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Compare the reaction of photosynthesis to the reaction of respiration.</a:t>
            </a:r>
            <a:endParaRPr sz="1200" dirty="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p:txBody>
      </p:sp>
      <p:sp>
        <p:nvSpPr>
          <p:cNvPr id="12" name="TextBox 11">
            <a:extLst>
              <a:ext uri="{FF2B5EF4-FFF2-40B4-BE49-F238E27FC236}">
                <a16:creationId xmlns:a16="http://schemas.microsoft.com/office/drawing/2014/main" id="{B3AC103D-526B-20DC-F360-A5262EE096DB}"/>
              </a:ext>
            </a:extLst>
          </p:cNvPr>
          <p:cNvSpPr txBox="1"/>
          <p:nvPr/>
        </p:nvSpPr>
        <p:spPr>
          <a:xfrm>
            <a:off x="1013042" y="-12645"/>
            <a:ext cx="4343497" cy="461665"/>
          </a:xfrm>
          <a:prstGeom prst="rect">
            <a:avLst/>
          </a:prstGeom>
          <a:noFill/>
        </p:spPr>
        <p:txBody>
          <a:bodyPr wrap="square" rtlCol="0">
            <a:spAutoFit/>
          </a:bodyPr>
          <a:lstStyle/>
          <a:p>
            <a:r>
              <a:rPr lang="en-US" sz="1200" dirty="0">
                <a:solidFill>
                  <a:schemeClr val="bg1"/>
                </a:solidFill>
                <a:latin typeface="Arial Rounded MT Bold" panose="020F0704030504030204" pitchFamily="34" charset="0"/>
              </a:rPr>
              <a:t>Mission Assignment: </a:t>
            </a:r>
            <a:r>
              <a:rPr lang="en-GB" sz="1200" b="0" i="0" u="none" strike="noStrike" dirty="0">
                <a:solidFill>
                  <a:schemeClr val="bg1"/>
                </a:solidFill>
                <a:effectLst/>
                <a:latin typeface="Arial Rounded MT Bold" panose="020F0704030504030204" pitchFamily="34" charset="0"/>
              </a:rPr>
              <a:t>Describe the </a:t>
            </a:r>
            <a:r>
              <a:rPr lang="en-GB" sz="1200" dirty="0">
                <a:solidFill>
                  <a:schemeClr val="bg1"/>
                </a:solidFill>
                <a:latin typeface="Arial Rounded MT Bold" panose="020F0704030504030204" pitchFamily="34" charset="0"/>
              </a:rPr>
              <a:t>photosynthesis reaction </a:t>
            </a:r>
            <a:r>
              <a:rPr lang="en-GB" sz="1200" b="0" i="0" u="none" strike="noStrike" dirty="0">
                <a:solidFill>
                  <a:schemeClr val="bg1"/>
                </a:solidFill>
                <a:effectLst/>
                <a:latin typeface="Arial Rounded MT Bold" panose="020F0704030504030204" pitchFamily="34" charset="0"/>
              </a:rPr>
              <a:t> </a:t>
            </a:r>
            <a:endParaRPr lang="en-US" sz="1200" dirty="0">
              <a:solidFill>
                <a:schemeClr val="bg1"/>
              </a:solidFill>
              <a:latin typeface="Arial Rounded MT Bold" panose="020F0704030504030204" pitchFamily="34" charset="0"/>
            </a:endParaRPr>
          </a:p>
        </p:txBody>
      </p:sp>
      <p:pic>
        <p:nvPicPr>
          <p:cNvPr id="13" name="Google Shape;88;p1" descr="Logo  Description automatically generated">
            <a:extLst>
              <a:ext uri="{FF2B5EF4-FFF2-40B4-BE49-F238E27FC236}">
                <a16:creationId xmlns:a16="http://schemas.microsoft.com/office/drawing/2014/main" id="{E6ABB8B2-05D5-8954-7C68-41CDDFDB6ACD}"/>
              </a:ext>
            </a:extLst>
          </p:cNvPr>
          <p:cNvPicPr preferRelativeResize="0"/>
          <p:nvPr/>
        </p:nvPicPr>
        <p:blipFill rotWithShape="1">
          <a:blip r:embed="rId3">
            <a:alphaModFix/>
          </a:blip>
          <a:srcRect/>
          <a:stretch/>
        </p:blipFill>
        <p:spPr>
          <a:xfrm>
            <a:off x="5320177" y="22949"/>
            <a:ext cx="1330454" cy="587953"/>
          </a:xfrm>
          <a:prstGeom prst="rect">
            <a:avLst/>
          </a:prstGeom>
          <a:noFill/>
          <a:ln>
            <a:noFill/>
          </a:ln>
        </p:spPr>
      </p:pic>
    </p:spTree>
    <p:extLst>
      <p:ext uri="{BB962C8B-B14F-4D97-AF65-F5344CB8AC3E}">
        <p14:creationId xmlns:p14="http://schemas.microsoft.com/office/powerpoint/2010/main" val="1338137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F39940A-19F6-F6DF-5D9B-129878FDC149}"/>
              </a:ext>
            </a:extLst>
          </p:cNvPr>
          <p:cNvSpPr/>
          <p:nvPr/>
        </p:nvSpPr>
        <p:spPr>
          <a:xfrm>
            <a:off x="-1" y="9619898"/>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74322E0D-7367-6D05-0C98-E622959CF44B}"/>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6" name="Picture 5">
            <a:extLst>
              <a:ext uri="{FF2B5EF4-FFF2-40B4-BE49-F238E27FC236}">
                <a16:creationId xmlns:a16="http://schemas.microsoft.com/office/drawing/2014/main" id="{3763FAEB-3A15-1776-9065-879376D96D49}"/>
              </a:ext>
            </a:extLst>
          </p:cNvPr>
          <p:cNvPicPr>
            <a:picLocks noChangeAspect="1"/>
          </p:cNvPicPr>
          <p:nvPr/>
        </p:nvPicPr>
        <p:blipFill rotWithShape="1">
          <a:blip r:embed="rId2"/>
          <a:srcRect l="3114" t="13379" r="3460" b="3635"/>
          <a:stretch/>
        </p:blipFill>
        <p:spPr>
          <a:xfrm>
            <a:off x="0" y="-213360"/>
            <a:ext cx="6858000" cy="1332562"/>
          </a:xfrm>
          <a:prstGeom prst="rect">
            <a:avLst/>
          </a:prstGeom>
        </p:spPr>
      </p:pic>
      <p:sp>
        <p:nvSpPr>
          <p:cNvPr id="7" name="TextBox 6">
            <a:extLst>
              <a:ext uri="{FF2B5EF4-FFF2-40B4-BE49-F238E27FC236}">
                <a16:creationId xmlns:a16="http://schemas.microsoft.com/office/drawing/2014/main" id="{FD711AE1-25B8-24A1-248F-27CD56419F45}"/>
              </a:ext>
            </a:extLst>
          </p:cNvPr>
          <p:cNvSpPr txBox="1"/>
          <p:nvPr/>
        </p:nvSpPr>
        <p:spPr>
          <a:xfrm>
            <a:off x="4440396" y="649734"/>
            <a:ext cx="1305618" cy="215444"/>
          </a:xfrm>
          <a:prstGeom prst="rect">
            <a:avLst/>
          </a:prstGeom>
          <a:noFill/>
          <a:effectLst/>
        </p:spPr>
        <p:txBody>
          <a:bodyPr wrap="square" rtlCol="0">
            <a:spAutoFit/>
          </a:bodyPr>
          <a:lstStyle/>
          <a:p>
            <a:r>
              <a:rPr lang="en-US" sz="800" dirty="0">
                <a:solidFill>
                  <a:schemeClr val="bg1"/>
                </a:solidFill>
                <a:latin typeface="Arial Rounded MT Bold" panose="020F0704030504030204" pitchFamily="34" charset="77"/>
              </a:rPr>
              <a:t>KS3-16-01</a:t>
            </a:r>
          </a:p>
        </p:txBody>
      </p:sp>
      <p:sp>
        <p:nvSpPr>
          <p:cNvPr id="9" name="Rounded Rectangle 87">
            <a:extLst>
              <a:ext uri="{FF2B5EF4-FFF2-40B4-BE49-F238E27FC236}">
                <a16:creationId xmlns:a16="http://schemas.microsoft.com/office/drawing/2014/main" id="{29646C9F-BD4F-1270-BE27-EE85525FAD33}"/>
              </a:ext>
            </a:extLst>
          </p:cNvPr>
          <p:cNvSpPr/>
          <p:nvPr/>
        </p:nvSpPr>
        <p:spPr>
          <a:xfrm>
            <a:off x="185738" y="1319916"/>
            <a:ext cx="6464893" cy="508884"/>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15" name="Google Shape;89;p1">
            <a:extLst>
              <a:ext uri="{FF2B5EF4-FFF2-40B4-BE49-F238E27FC236}">
                <a16:creationId xmlns:a16="http://schemas.microsoft.com/office/drawing/2014/main" id="{7C5D33BD-C1C0-6715-5F70-7272041A9BDC}"/>
              </a:ext>
            </a:extLst>
          </p:cNvPr>
          <p:cNvSpPr txBox="1"/>
          <p:nvPr/>
        </p:nvSpPr>
        <p:spPr>
          <a:xfrm>
            <a:off x="210101" y="2012831"/>
            <a:ext cx="6462161" cy="790386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Weighing Soil - Jan Baptista van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Helmont</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(1580-1644)</a:t>
            </a:r>
          </a:p>
          <a:p>
            <a:pPr marL="0" marR="0" lvl="0" indent="0" algn="l" rtl="0">
              <a:lnSpc>
                <a:spcPct val="90000"/>
              </a:lnSpc>
              <a:spcBef>
                <a:spcPts val="750"/>
              </a:spcBef>
              <a:spcAft>
                <a:spcPts val="0"/>
              </a:spcAft>
              <a:buClr>
                <a:schemeClr val="dk1"/>
              </a:buClr>
              <a:buSzPts val="1800"/>
              <a:buFont typeface="Arial"/>
              <a:buNone/>
            </a:pP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Flemish chemist, biologist and doctor, Jan Baptista van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Helmont</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investigated what materials plants need to grow by planting a willow tree in a pot. </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Firstly, he dried and weighed the soil in the pot and weighed the willow tree. He then planted the willow tree in the dry soil and covered the soil with an iron grate to prevent dust and air mixing with the soil. </a:t>
            </a:r>
            <a:endParaRPr lang="en-GB"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Finally, he watered it. He continued to only water the tree for five </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years. After the five years, he dried and weighed the soil and weighed </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the willow tree.</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90000"/>
              </a:lnSpc>
              <a:spcBef>
                <a:spcPts val="750"/>
              </a:spcBef>
              <a:spcAft>
                <a:spcPts val="0"/>
              </a:spcAft>
              <a:buClr>
                <a:schemeClr val="dk1"/>
              </a:buClr>
              <a:buSzPts val="1800"/>
              <a:buFont typeface="Arial"/>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90000"/>
              </a:lnSpc>
              <a:spcBef>
                <a:spcPts val="750"/>
              </a:spcBef>
              <a:spcAft>
                <a:spcPts val="0"/>
              </a:spcAft>
              <a:buClr>
                <a:schemeClr val="dk1"/>
              </a:buClr>
              <a:buSzPts val="1800"/>
              <a:buFont typeface="Arial"/>
              <a:buNone/>
            </a:pP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90000"/>
              </a:lnSpc>
              <a:spcBef>
                <a:spcPts val="750"/>
              </a:spcBef>
              <a:spcAft>
                <a:spcPts val="0"/>
              </a:spcAft>
              <a:buClr>
                <a:schemeClr val="dk1"/>
              </a:buClr>
              <a:buSzPts val="1800"/>
              <a:buFont typeface="Arial"/>
              <a:buNone/>
            </a:pP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Conclusion</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Mint in a bell jar - Joseph Priestley (1733-1804)</a:t>
            </a:r>
          </a:p>
          <a:p>
            <a:pPr marL="0" marR="0" lvl="0" indent="0" algn="l" rtl="0">
              <a:lnSpc>
                <a:spcPct val="90000"/>
              </a:lnSpc>
              <a:spcBef>
                <a:spcPts val="750"/>
              </a:spcBef>
              <a:spcAft>
                <a:spcPts val="0"/>
              </a:spcAft>
              <a:buClr>
                <a:schemeClr val="dk1"/>
              </a:buClr>
              <a:buSzPts val="1800"/>
              <a:buFont typeface="Arial"/>
              <a:buNone/>
            </a:pP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English chemist and minister</a:t>
            </a:r>
            <a:r>
              <a:rPr lang="en-GB" sz="1200" dirty="0">
                <a:solidFill>
                  <a:srgbClr val="002060"/>
                </a:solidFill>
                <a:latin typeface="Arial Rounded MT Bold" panose="020F0704030504030204" pitchFamily="34" charset="0"/>
                <a:ea typeface="Arial Rounded"/>
                <a:cs typeface="Arial Rounded"/>
                <a:sym typeface="Arial Rounded"/>
              </a:rPr>
              <a:t> </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Joseph Priestly investigated the effect plants had on </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the air.</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He place a lit candle in a bell jar with a sprig of mint. The flame quickly extinguished. The bell jar was then left in direct sunlight. After 27 days he used a lens to focus sunlight on the wick and relit the candle. </a:t>
            </a:r>
            <a:r>
              <a:rPr lang="en-GB" sz="1200" i="1" u="none" strike="noStrike" cap="none" dirty="0">
                <a:solidFill>
                  <a:srgbClr val="002060"/>
                </a:solidFill>
                <a:latin typeface="Arial Rounded MT Bold" panose="020F0704030504030204" pitchFamily="34" charset="0"/>
                <a:ea typeface="Arial Rounded"/>
                <a:cs typeface="Arial Rounded"/>
                <a:sym typeface="Arial Rounded"/>
              </a:rPr>
              <a:t>NB: oxygen was discovered a year later.</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Conclusion</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sz="1200" dirty="0">
              <a:solidFill>
                <a:srgbClr val="002060"/>
              </a:solidFill>
              <a:latin typeface="Arial Rounded MT Bold" panose="020F0704030504030204" pitchFamily="34" charset="0"/>
            </a:endParaRPr>
          </a:p>
        </p:txBody>
      </p:sp>
      <p:sp>
        <p:nvSpPr>
          <p:cNvPr id="17" name="TextBox 16">
            <a:extLst>
              <a:ext uri="{FF2B5EF4-FFF2-40B4-BE49-F238E27FC236}">
                <a16:creationId xmlns:a16="http://schemas.microsoft.com/office/drawing/2014/main" id="{DF4E5D28-9A86-EE1B-DC64-23B74D89D044}"/>
              </a:ext>
            </a:extLst>
          </p:cNvPr>
          <p:cNvSpPr txBox="1"/>
          <p:nvPr/>
        </p:nvSpPr>
        <p:spPr>
          <a:xfrm>
            <a:off x="207369" y="1343525"/>
            <a:ext cx="6443262" cy="461665"/>
          </a:xfrm>
          <a:prstGeom prst="rect">
            <a:avLst/>
          </a:prstGeom>
          <a:noFill/>
        </p:spPr>
        <p:txBody>
          <a:bodyPr wrap="square">
            <a:spAutoFit/>
          </a:bodyPr>
          <a:lstStyle/>
          <a:p>
            <a:pPr algn="ctr"/>
            <a:r>
              <a:rPr lang="en-GB" sz="1200" i="0" u="none" strike="noStrike" cap="none" dirty="0">
                <a:solidFill>
                  <a:srgbClr val="002060"/>
                </a:solidFill>
                <a:latin typeface="Arial Rounded MT Bold" panose="020F0704030504030204" pitchFamily="34" charset="0"/>
                <a:ea typeface="Arial Rounded"/>
                <a:cs typeface="Arial Rounded"/>
                <a:sym typeface="Arial Rounded"/>
              </a:rPr>
              <a:t>Read the descriptions of the photosynthesis experiments from history and write what each scientist could conclude from their experiment.</a:t>
            </a:r>
            <a:endParaRPr lang="en-GB" sz="1200" dirty="0"/>
          </a:p>
        </p:txBody>
      </p:sp>
      <p:graphicFrame>
        <p:nvGraphicFramePr>
          <p:cNvPr id="18" name="Google Shape;90;p1">
            <a:extLst>
              <a:ext uri="{FF2B5EF4-FFF2-40B4-BE49-F238E27FC236}">
                <a16:creationId xmlns:a16="http://schemas.microsoft.com/office/drawing/2014/main" id="{715EF96D-9AA0-68DE-F4D0-FE63C43CDBD1}"/>
              </a:ext>
            </a:extLst>
          </p:cNvPr>
          <p:cNvGraphicFramePr/>
          <p:nvPr/>
        </p:nvGraphicFramePr>
        <p:xfrm>
          <a:off x="1446621" y="4444985"/>
          <a:ext cx="3943125" cy="1016030"/>
        </p:xfrm>
        <a:graphic>
          <a:graphicData uri="http://schemas.openxmlformats.org/drawingml/2006/table">
            <a:tbl>
              <a:tblPr firstRow="1" bandRow="1">
                <a:tableStyleId>{5940675A-B579-460E-94D1-54222C63F5DA}</a:tableStyleId>
              </a:tblPr>
              <a:tblGrid>
                <a:gridCol w="1639125">
                  <a:extLst>
                    <a:ext uri="{9D8B030D-6E8A-4147-A177-3AD203B41FA5}">
                      <a16:colId xmlns:a16="http://schemas.microsoft.com/office/drawing/2014/main" val="20000"/>
                    </a:ext>
                  </a:extLst>
                </a:gridCol>
                <a:gridCol w="1152000">
                  <a:extLst>
                    <a:ext uri="{9D8B030D-6E8A-4147-A177-3AD203B41FA5}">
                      <a16:colId xmlns:a16="http://schemas.microsoft.com/office/drawing/2014/main" val="20001"/>
                    </a:ext>
                  </a:extLst>
                </a:gridCol>
                <a:gridCol w="1152000">
                  <a:extLst>
                    <a:ext uri="{9D8B030D-6E8A-4147-A177-3AD203B41FA5}">
                      <a16:colId xmlns:a16="http://schemas.microsoft.com/office/drawing/2014/main" val="20002"/>
                    </a:ext>
                  </a:extLst>
                </a:gridCol>
              </a:tblGrid>
              <a:tr h="152400">
                <a:tc>
                  <a:txBody>
                    <a:bodyPr/>
                    <a:lstStyle/>
                    <a:p>
                      <a:pPr marL="0" marR="0" lvl="0" indent="0" algn="ctr" rtl="0">
                        <a:lnSpc>
                          <a:spcPct val="100000"/>
                        </a:lnSpc>
                        <a:spcBef>
                          <a:spcPts val="0"/>
                        </a:spcBef>
                        <a:spcAft>
                          <a:spcPts val="0"/>
                        </a:spcAft>
                        <a:buNone/>
                      </a:pPr>
                      <a:endParaRPr sz="1200" b="0" i="0" u="none" strike="noStrike" cap="none">
                        <a:solidFill>
                          <a:srgbClr val="002060"/>
                        </a:solidFill>
                        <a:latin typeface="Arial Rounded MT Bold" panose="020F0704030504030204" pitchFamily="34" charset="0"/>
                        <a:ea typeface="Arial Rounded"/>
                        <a:cs typeface="Arial Rounded"/>
                        <a:sym typeface="Arial Rounded"/>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a:solidFill>
                            <a:srgbClr val="002060"/>
                          </a:solidFill>
                          <a:latin typeface="Arial Rounded MT Bold" panose="020F0704030504030204" pitchFamily="34" charset="0"/>
                          <a:sym typeface="Arial Rounded"/>
                        </a:rPr>
                        <a:t>Start</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a:solidFill>
                            <a:srgbClr val="002060"/>
                          </a:solidFill>
                          <a:latin typeface="Arial Rounded MT Bold" panose="020F0704030504030204" pitchFamily="34" charset="0"/>
                          <a:sym typeface="Arial Rounded"/>
                        </a:rPr>
                        <a:t>5 years later</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extLst>
                  <a:ext uri="{0D108BD9-81ED-4DB2-BD59-A6C34878D82A}">
                    <a16:rowId xmlns:a16="http://schemas.microsoft.com/office/drawing/2014/main" val="10000"/>
                  </a:ext>
                </a:extLst>
              </a:tr>
              <a:tr h="370850">
                <a:tc>
                  <a:txBody>
                    <a:bodyPr/>
                    <a:lstStyle/>
                    <a:p>
                      <a:pPr marL="0" marR="0" lvl="0" indent="0" algn="r" rtl="0">
                        <a:lnSpc>
                          <a:spcPct val="100000"/>
                        </a:lnSpc>
                        <a:spcBef>
                          <a:spcPts val="0"/>
                        </a:spcBef>
                        <a:spcAft>
                          <a:spcPts val="0"/>
                        </a:spcAft>
                        <a:buNone/>
                      </a:pPr>
                      <a:r>
                        <a:rPr lang="en-GB" sz="1200" b="0" u="none" strike="noStrike" cap="none">
                          <a:solidFill>
                            <a:srgbClr val="002060"/>
                          </a:solidFill>
                          <a:latin typeface="Arial Rounded MT Bold" panose="020F0704030504030204" pitchFamily="34" charset="0"/>
                          <a:sym typeface="Arial Rounded"/>
                        </a:rPr>
                        <a:t>Mass of willow tree</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a:solidFill>
                            <a:srgbClr val="002060"/>
                          </a:solidFill>
                          <a:latin typeface="Arial Rounded MT Bold" panose="020F0704030504030204" pitchFamily="34" charset="0"/>
                          <a:sym typeface="Arial Rounded"/>
                        </a:rPr>
                        <a:t>2.2 kg</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dirty="0">
                          <a:solidFill>
                            <a:srgbClr val="002060"/>
                          </a:solidFill>
                          <a:latin typeface="Arial Rounded MT Bold" panose="020F0704030504030204" pitchFamily="34" charset="0"/>
                          <a:sym typeface="Arial Rounded"/>
                        </a:rPr>
                        <a:t>77.2 kg</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extLst>
                  <a:ext uri="{0D108BD9-81ED-4DB2-BD59-A6C34878D82A}">
                    <a16:rowId xmlns:a16="http://schemas.microsoft.com/office/drawing/2014/main" val="10001"/>
                  </a:ext>
                </a:extLst>
              </a:tr>
              <a:tr h="370850">
                <a:tc>
                  <a:txBody>
                    <a:bodyPr/>
                    <a:lstStyle/>
                    <a:p>
                      <a:pPr marL="0" marR="0" lvl="0" indent="0" algn="r" rtl="0">
                        <a:lnSpc>
                          <a:spcPct val="100000"/>
                        </a:lnSpc>
                        <a:spcBef>
                          <a:spcPts val="0"/>
                        </a:spcBef>
                        <a:spcAft>
                          <a:spcPts val="0"/>
                        </a:spcAft>
                        <a:buNone/>
                      </a:pPr>
                      <a:r>
                        <a:rPr lang="en-GB" sz="1200" b="0" u="none" strike="noStrike" cap="none">
                          <a:solidFill>
                            <a:srgbClr val="002060"/>
                          </a:solidFill>
                          <a:latin typeface="Arial Rounded MT Bold" panose="020F0704030504030204" pitchFamily="34" charset="0"/>
                          <a:sym typeface="Arial Rounded"/>
                        </a:rPr>
                        <a:t>Mass of dry soil</a:t>
                      </a:r>
                      <a:endParaRPr sz="1200" b="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dirty="0">
                          <a:solidFill>
                            <a:srgbClr val="002060"/>
                          </a:solidFill>
                          <a:latin typeface="Arial Rounded MT Bold" panose="020F0704030504030204" pitchFamily="34" charset="0"/>
                          <a:sym typeface="Arial Rounded"/>
                        </a:rPr>
                        <a:t>91.2 kg</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None/>
                      </a:pPr>
                      <a:r>
                        <a:rPr lang="en-GB" sz="1200" b="0" u="none" strike="noStrike" cap="none" dirty="0">
                          <a:solidFill>
                            <a:srgbClr val="002060"/>
                          </a:solidFill>
                          <a:latin typeface="Arial Rounded MT Bold" panose="020F0704030504030204" pitchFamily="34" charset="0"/>
                          <a:sym typeface="Arial Rounded"/>
                        </a:rPr>
                        <a:t>91.2 kg</a:t>
                      </a:r>
                      <a:endParaRPr sz="1200" b="0" dirty="0">
                        <a:solidFill>
                          <a:srgbClr val="002060"/>
                        </a:solidFill>
                        <a:latin typeface="Arial Rounded MT Bold" panose="020F0704030504030204" pitchFamily="34" charset="0"/>
                      </a:endParaRPr>
                    </a:p>
                  </a:txBody>
                  <a:tcPr marL="91450" marR="91450" marT="45725" marB="45725" anchor="ctr">
                    <a:lnL w="28575" cap="flat" cmpd="sng" algn="ctr">
                      <a:solidFill>
                        <a:srgbClr val="807E80"/>
                      </a:solidFill>
                      <a:prstDash val="solid"/>
                      <a:round/>
                      <a:headEnd type="none" w="med" len="med"/>
                      <a:tailEnd type="none" w="med" len="med"/>
                    </a:lnL>
                    <a:lnR w="28575" cap="flat" cmpd="sng" algn="ctr">
                      <a:solidFill>
                        <a:srgbClr val="807E80"/>
                      </a:solidFill>
                      <a:prstDash val="solid"/>
                      <a:round/>
                      <a:headEnd type="none" w="med" len="med"/>
                      <a:tailEnd type="none" w="med" len="med"/>
                    </a:lnR>
                    <a:lnT w="28575" cap="flat" cmpd="sng" algn="ctr">
                      <a:solidFill>
                        <a:srgbClr val="807E80"/>
                      </a:solidFill>
                      <a:prstDash val="solid"/>
                      <a:round/>
                      <a:headEnd type="none" w="med" len="med"/>
                      <a:tailEnd type="none" w="med" len="med"/>
                    </a:lnT>
                    <a:lnB w="28575" cap="flat" cmpd="sng" algn="ctr">
                      <a:solidFill>
                        <a:srgbClr val="807E8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0" name="Rounded Rectangle 87">
            <a:extLst>
              <a:ext uri="{FF2B5EF4-FFF2-40B4-BE49-F238E27FC236}">
                <a16:creationId xmlns:a16="http://schemas.microsoft.com/office/drawing/2014/main" id="{F95F45D3-64C9-94BF-474F-5D9F65B1E4F2}"/>
              </a:ext>
            </a:extLst>
          </p:cNvPr>
          <p:cNvSpPr/>
          <p:nvPr/>
        </p:nvSpPr>
        <p:spPr>
          <a:xfrm>
            <a:off x="185738" y="1935168"/>
            <a:ext cx="6464893" cy="7430706"/>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3" name="TextBox 2">
            <a:extLst>
              <a:ext uri="{FF2B5EF4-FFF2-40B4-BE49-F238E27FC236}">
                <a16:creationId xmlns:a16="http://schemas.microsoft.com/office/drawing/2014/main" id="{41BF5F01-CB93-EE23-33B7-96E10FD77123}"/>
              </a:ext>
            </a:extLst>
          </p:cNvPr>
          <p:cNvSpPr txBox="1"/>
          <p:nvPr/>
        </p:nvSpPr>
        <p:spPr>
          <a:xfrm>
            <a:off x="164107" y="5758851"/>
            <a:ext cx="6470006" cy="923330"/>
          </a:xfrm>
          <a:prstGeom prst="rect">
            <a:avLst/>
          </a:prstGeom>
          <a:noFill/>
        </p:spPr>
        <p:txBody>
          <a:bodyPr wrap="square">
            <a:spAutoFit/>
          </a:bodyPr>
          <a:lstStyle/>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FF0000"/>
                </a:solidFill>
                <a:latin typeface="Arial Rounded MT Bold" panose="020F0704030504030204" pitchFamily="34" charset="0"/>
                <a:ea typeface="Arial Rounded"/>
                <a:cs typeface="Arial Rounded"/>
                <a:sym typeface="Arial Rounded"/>
              </a:rPr>
              <a:t>The mass of the willow tree increased by 75kg (77.2-2.2) over the 5 years of the experiment. The mass of the dry soil stayed the same over the 5 years of the experiment. The only thing added to the soil was water and the only other source of reactants was the air around the tree, so the change in mass must have come from these things.</a:t>
            </a:r>
            <a:endParaRPr lang="en-GB" sz="1200" dirty="0">
              <a:solidFill>
                <a:srgbClr val="FF0000"/>
              </a:solidFill>
              <a:latin typeface="Arial Rounded MT Bold" panose="020F0704030504030204" pitchFamily="34" charset="0"/>
            </a:endParaRPr>
          </a:p>
        </p:txBody>
      </p:sp>
      <p:sp>
        <p:nvSpPr>
          <p:cNvPr id="11" name="TextBox 10">
            <a:extLst>
              <a:ext uri="{FF2B5EF4-FFF2-40B4-BE49-F238E27FC236}">
                <a16:creationId xmlns:a16="http://schemas.microsoft.com/office/drawing/2014/main" id="{03591DC4-75CA-1CDE-1D1B-6CED24F8D29B}"/>
              </a:ext>
            </a:extLst>
          </p:cNvPr>
          <p:cNvSpPr txBox="1"/>
          <p:nvPr/>
        </p:nvSpPr>
        <p:spPr>
          <a:xfrm>
            <a:off x="177893" y="8506151"/>
            <a:ext cx="6472737" cy="590931"/>
          </a:xfrm>
          <a:prstGeom prst="rect">
            <a:avLst/>
          </a:prstGeom>
          <a:noFill/>
        </p:spPr>
        <p:txBody>
          <a:bodyPr wrap="square">
            <a:spAutoFit/>
          </a:bodyPr>
          <a:lstStyle/>
          <a:p>
            <a:pPr marL="0" marR="0" lvl="0" indent="0" algn="l" rtl="0">
              <a:lnSpc>
                <a:spcPct val="90000"/>
              </a:lnSpc>
              <a:spcBef>
                <a:spcPts val="750"/>
              </a:spcBef>
              <a:spcAft>
                <a:spcPts val="0"/>
              </a:spcAft>
              <a:buClr>
                <a:schemeClr val="dk1"/>
              </a:buClr>
              <a:buSzPts val="1800"/>
              <a:buFont typeface="Arial"/>
              <a:buNone/>
            </a:pPr>
            <a:r>
              <a:rPr lang="en-GB" sz="1200" i="0" u="none" strike="noStrike" cap="none" dirty="0">
                <a:solidFill>
                  <a:srgbClr val="FF0000"/>
                </a:solidFill>
                <a:latin typeface="Arial Rounded MT Bold" panose="020F0704030504030204" pitchFamily="34" charset="0"/>
                <a:ea typeface="Calibri"/>
                <a:cs typeface="Calibri"/>
                <a:sym typeface="Calibri"/>
              </a:rPr>
              <a:t>The candle could not burn in the first experiment but could after it had been left in the sunlight for 27 days.</a:t>
            </a:r>
            <a:r>
              <a:rPr lang="en-GB" sz="1200" dirty="0">
                <a:solidFill>
                  <a:srgbClr val="FF0000"/>
                </a:solidFill>
                <a:latin typeface="Arial Rounded MT Bold" panose="020F0704030504030204" pitchFamily="34" charset="0"/>
                <a:sym typeface="Calibri"/>
              </a:rPr>
              <a:t> </a:t>
            </a:r>
            <a:r>
              <a:rPr lang="en-GB" sz="1200" i="0" u="none" strike="noStrike" cap="none" dirty="0">
                <a:solidFill>
                  <a:srgbClr val="FF0000"/>
                </a:solidFill>
                <a:latin typeface="Arial Rounded MT Bold" panose="020F0704030504030204" pitchFamily="34" charset="0"/>
                <a:ea typeface="Calibri"/>
                <a:cs typeface="Calibri"/>
                <a:sym typeface="Calibri"/>
              </a:rPr>
              <a:t>The mint was the only other thing in the bell jar, therefore, the                                                                        gas needed for the candle to burn came from the mint (oxygen).</a:t>
            </a:r>
            <a:endParaRPr lang="en-GB" sz="1200" dirty="0">
              <a:solidFill>
                <a:srgbClr val="FF0000"/>
              </a:solidFill>
              <a:latin typeface="Arial Rounded MT Bold" panose="020F0704030504030204" pitchFamily="34" charset="0"/>
            </a:endParaRPr>
          </a:p>
        </p:txBody>
      </p:sp>
      <p:sp>
        <p:nvSpPr>
          <p:cNvPr id="12" name="TextBox 11">
            <a:extLst>
              <a:ext uri="{FF2B5EF4-FFF2-40B4-BE49-F238E27FC236}">
                <a16:creationId xmlns:a16="http://schemas.microsoft.com/office/drawing/2014/main" id="{69898D33-D78D-3649-0601-DBE8729A52EE}"/>
              </a:ext>
            </a:extLst>
          </p:cNvPr>
          <p:cNvSpPr txBox="1"/>
          <p:nvPr/>
        </p:nvSpPr>
        <p:spPr>
          <a:xfrm>
            <a:off x="1013042" y="-12645"/>
            <a:ext cx="4343497" cy="461665"/>
          </a:xfrm>
          <a:prstGeom prst="rect">
            <a:avLst/>
          </a:prstGeom>
          <a:noFill/>
        </p:spPr>
        <p:txBody>
          <a:bodyPr wrap="square" rtlCol="0">
            <a:spAutoFit/>
          </a:bodyPr>
          <a:lstStyle/>
          <a:p>
            <a:r>
              <a:rPr lang="en-US" sz="1200" dirty="0">
                <a:solidFill>
                  <a:schemeClr val="bg1"/>
                </a:solidFill>
                <a:latin typeface="Arial Rounded MT Bold" panose="020F0704030504030204" pitchFamily="34" charset="0"/>
              </a:rPr>
              <a:t>Mission Assignment: </a:t>
            </a:r>
            <a:r>
              <a:rPr lang="en-GB" sz="1200" b="0" i="0" u="none" strike="noStrike" dirty="0">
                <a:solidFill>
                  <a:schemeClr val="bg1"/>
                </a:solidFill>
                <a:effectLst/>
                <a:latin typeface="Arial Rounded MT Bold" panose="020F0704030504030204" pitchFamily="34" charset="0"/>
              </a:rPr>
              <a:t>Describe the </a:t>
            </a:r>
            <a:r>
              <a:rPr lang="en-GB" sz="1200" dirty="0">
                <a:solidFill>
                  <a:schemeClr val="bg1"/>
                </a:solidFill>
                <a:latin typeface="Arial Rounded MT Bold" panose="020F0704030504030204" pitchFamily="34" charset="0"/>
              </a:rPr>
              <a:t>photosynthesis reaction                                                           ANSWERS</a:t>
            </a:r>
            <a:r>
              <a:rPr lang="en-GB" sz="1200" b="0" i="0" u="none" strike="noStrike" dirty="0">
                <a:solidFill>
                  <a:schemeClr val="bg1"/>
                </a:solidFill>
                <a:effectLst/>
                <a:latin typeface="Arial Rounded MT Bold" panose="020F0704030504030204" pitchFamily="34" charset="0"/>
              </a:rPr>
              <a:t> </a:t>
            </a:r>
            <a:endParaRPr lang="en-US" sz="1200" dirty="0">
              <a:solidFill>
                <a:schemeClr val="bg1"/>
              </a:solidFill>
              <a:latin typeface="Arial Rounded MT Bold" panose="020F0704030504030204" pitchFamily="34" charset="0"/>
            </a:endParaRPr>
          </a:p>
        </p:txBody>
      </p:sp>
      <p:pic>
        <p:nvPicPr>
          <p:cNvPr id="13" name="Google Shape;88;p1" descr="Logo  Description automatically generated">
            <a:extLst>
              <a:ext uri="{FF2B5EF4-FFF2-40B4-BE49-F238E27FC236}">
                <a16:creationId xmlns:a16="http://schemas.microsoft.com/office/drawing/2014/main" id="{52FC6498-EB18-7C42-839E-2ABA46C5B4B5}"/>
              </a:ext>
            </a:extLst>
          </p:cNvPr>
          <p:cNvPicPr preferRelativeResize="0"/>
          <p:nvPr/>
        </p:nvPicPr>
        <p:blipFill rotWithShape="1">
          <a:blip r:embed="rId3">
            <a:alphaModFix/>
          </a:blip>
          <a:srcRect/>
          <a:stretch/>
        </p:blipFill>
        <p:spPr>
          <a:xfrm>
            <a:off x="5320177" y="22949"/>
            <a:ext cx="1330454" cy="587953"/>
          </a:xfrm>
          <a:prstGeom prst="rect">
            <a:avLst/>
          </a:prstGeom>
          <a:noFill/>
          <a:ln>
            <a:noFill/>
          </a:ln>
        </p:spPr>
      </p:pic>
    </p:spTree>
    <p:extLst>
      <p:ext uri="{BB962C8B-B14F-4D97-AF65-F5344CB8AC3E}">
        <p14:creationId xmlns:p14="http://schemas.microsoft.com/office/powerpoint/2010/main" val="2817517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6507FA4-8F26-E4A6-EE71-48C52CA763B7}"/>
              </a:ext>
            </a:extLst>
          </p:cNvPr>
          <p:cNvSpPr/>
          <p:nvPr/>
        </p:nvSpPr>
        <p:spPr>
          <a:xfrm>
            <a:off x="-1" y="9619898"/>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D2A68BB9-6B59-B967-C080-74A68DC5E94E}"/>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4" name="Picture 3">
            <a:extLst>
              <a:ext uri="{FF2B5EF4-FFF2-40B4-BE49-F238E27FC236}">
                <a16:creationId xmlns:a16="http://schemas.microsoft.com/office/drawing/2014/main" id="{B406663C-892B-BB2B-74DC-2515C0FF3DAE}"/>
              </a:ext>
            </a:extLst>
          </p:cNvPr>
          <p:cNvPicPr>
            <a:picLocks noChangeAspect="1"/>
          </p:cNvPicPr>
          <p:nvPr/>
        </p:nvPicPr>
        <p:blipFill rotWithShape="1">
          <a:blip r:embed="rId2"/>
          <a:srcRect l="3114" t="13379" r="3460" b="3635"/>
          <a:stretch/>
        </p:blipFill>
        <p:spPr>
          <a:xfrm>
            <a:off x="0" y="-213360"/>
            <a:ext cx="6858000" cy="1332562"/>
          </a:xfrm>
          <a:prstGeom prst="rect">
            <a:avLst/>
          </a:prstGeom>
        </p:spPr>
      </p:pic>
      <p:sp>
        <p:nvSpPr>
          <p:cNvPr id="5" name="TextBox 4">
            <a:extLst>
              <a:ext uri="{FF2B5EF4-FFF2-40B4-BE49-F238E27FC236}">
                <a16:creationId xmlns:a16="http://schemas.microsoft.com/office/drawing/2014/main" id="{5558B2E4-6F87-88D4-2809-7029ED03F4DF}"/>
              </a:ext>
            </a:extLst>
          </p:cNvPr>
          <p:cNvSpPr txBox="1"/>
          <p:nvPr/>
        </p:nvSpPr>
        <p:spPr>
          <a:xfrm>
            <a:off x="4440396" y="649734"/>
            <a:ext cx="1305618" cy="215444"/>
          </a:xfrm>
          <a:prstGeom prst="rect">
            <a:avLst/>
          </a:prstGeom>
          <a:noFill/>
          <a:effectLst/>
        </p:spPr>
        <p:txBody>
          <a:bodyPr wrap="square" rtlCol="0">
            <a:spAutoFit/>
          </a:bodyPr>
          <a:lstStyle/>
          <a:p>
            <a:r>
              <a:rPr lang="en-US" sz="800" dirty="0">
                <a:solidFill>
                  <a:schemeClr val="bg1"/>
                </a:solidFill>
                <a:latin typeface="Arial Rounded MT Bold" panose="020F0704030504030204" pitchFamily="34" charset="77"/>
              </a:rPr>
              <a:t>KS3-16-01</a:t>
            </a:r>
          </a:p>
        </p:txBody>
      </p:sp>
      <p:sp>
        <p:nvSpPr>
          <p:cNvPr id="7" name="Rounded Rectangle 87">
            <a:extLst>
              <a:ext uri="{FF2B5EF4-FFF2-40B4-BE49-F238E27FC236}">
                <a16:creationId xmlns:a16="http://schemas.microsoft.com/office/drawing/2014/main" id="{9D8AAE8E-7EFE-39C9-C2FB-8EE0F4BD22D2}"/>
              </a:ext>
            </a:extLst>
          </p:cNvPr>
          <p:cNvSpPr/>
          <p:nvPr/>
        </p:nvSpPr>
        <p:spPr>
          <a:xfrm>
            <a:off x="185738" y="1319916"/>
            <a:ext cx="6464893" cy="508884"/>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9" name="TextBox 8">
            <a:extLst>
              <a:ext uri="{FF2B5EF4-FFF2-40B4-BE49-F238E27FC236}">
                <a16:creationId xmlns:a16="http://schemas.microsoft.com/office/drawing/2014/main" id="{04CBFAED-AE40-890A-319C-3253C10B750B}"/>
              </a:ext>
            </a:extLst>
          </p:cNvPr>
          <p:cNvSpPr txBox="1"/>
          <p:nvPr/>
        </p:nvSpPr>
        <p:spPr>
          <a:xfrm>
            <a:off x="207369" y="1343525"/>
            <a:ext cx="6443262" cy="461665"/>
          </a:xfrm>
          <a:prstGeom prst="rect">
            <a:avLst/>
          </a:prstGeom>
          <a:noFill/>
        </p:spPr>
        <p:txBody>
          <a:bodyPr wrap="square">
            <a:spAutoFit/>
          </a:bodyPr>
          <a:lstStyle/>
          <a:p>
            <a:pPr algn="ctr"/>
            <a:r>
              <a:rPr lang="en-GB" sz="1200" i="0" u="none" strike="noStrike" cap="none" dirty="0">
                <a:solidFill>
                  <a:srgbClr val="002060"/>
                </a:solidFill>
                <a:latin typeface="Arial Rounded MT Bold" panose="020F0704030504030204" pitchFamily="34" charset="0"/>
                <a:ea typeface="Arial Rounded"/>
                <a:cs typeface="Arial Rounded"/>
                <a:sym typeface="Arial Rounded"/>
              </a:rPr>
              <a:t>Read the descriptions of the photosynthesis experiments from history and write what each scientist could conclude from their experiment.</a:t>
            </a:r>
            <a:endParaRPr lang="en-GB" sz="1200" dirty="0"/>
          </a:p>
        </p:txBody>
      </p:sp>
      <p:sp>
        <p:nvSpPr>
          <p:cNvPr id="11" name="Rounded Rectangle 87">
            <a:extLst>
              <a:ext uri="{FF2B5EF4-FFF2-40B4-BE49-F238E27FC236}">
                <a16:creationId xmlns:a16="http://schemas.microsoft.com/office/drawing/2014/main" id="{A0054BF5-0B2A-37E1-DF7A-C4524785603A}"/>
              </a:ext>
            </a:extLst>
          </p:cNvPr>
          <p:cNvSpPr/>
          <p:nvPr/>
        </p:nvSpPr>
        <p:spPr>
          <a:xfrm>
            <a:off x="185738" y="1935168"/>
            <a:ext cx="6464893" cy="7430706"/>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12" name="Google Shape;135;p3">
            <a:extLst>
              <a:ext uri="{FF2B5EF4-FFF2-40B4-BE49-F238E27FC236}">
                <a16:creationId xmlns:a16="http://schemas.microsoft.com/office/drawing/2014/main" id="{897FE4F7-A022-7E0D-9279-E51FC92B28EC}"/>
              </a:ext>
            </a:extLst>
          </p:cNvPr>
          <p:cNvSpPr txBox="1"/>
          <p:nvPr/>
        </p:nvSpPr>
        <p:spPr>
          <a:xfrm>
            <a:off x="196553" y="2212760"/>
            <a:ext cx="6464893" cy="7681386"/>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000000"/>
              </a:buClr>
              <a:buSzPts val="12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Plants in light and dark - Jan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Ingenhousz</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(1730-1799)</a:t>
            </a:r>
          </a:p>
          <a:p>
            <a:pPr marL="0" marR="0" lvl="0" indent="0" algn="l" rtl="0">
              <a:lnSpc>
                <a:spcPct val="90000"/>
              </a:lnSpc>
              <a:spcBef>
                <a:spcPts val="0"/>
              </a:spcBef>
              <a:spcAft>
                <a:spcPts val="0"/>
              </a:spcAft>
              <a:buClr>
                <a:srgbClr val="000000"/>
              </a:buClr>
              <a:buSzPts val="1200"/>
              <a:buFont typeface="Arial"/>
              <a:buNone/>
            </a:pP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Dutch physiologist, biologist and chemist, Jan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Ingenhousz</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investigated the effect sunlight had on an aquatic plant.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Ingenhousz</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placed a freshly cut sprig of an </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aquatic plant into a test tube. When the tube was placed in direct sunlight, bubbles formed on the green parts of the plant and the cut end of the stem.</a:t>
            </a:r>
            <a:r>
              <a:rPr lang="en-GB" sz="1200" dirty="0">
                <a:solidFill>
                  <a:srgbClr val="002060"/>
                </a:solidFill>
                <a:latin typeface="Arial Rounded MT Bold" panose="020F0704030504030204" pitchFamily="34" charset="0"/>
                <a:ea typeface="Arial Rounded"/>
                <a:cs typeface="Arial Rounded"/>
                <a:sym typeface="Arial Rounded"/>
              </a:rPr>
              <a:t>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Ingenhousz</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then placed the plant in a dark cupboard and the plant no longer produced bubbles.</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Conclusion:</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6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___________________________________________</a:t>
            </a:r>
            <a:r>
              <a:rPr lang="en-GB"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endParaRPr lang="en-GB" sz="1200" dirty="0">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90000"/>
              </a:lnSpc>
              <a:spcBef>
                <a:spcPts val="750"/>
              </a:spcBef>
              <a:spcAft>
                <a:spcPts val="0"/>
              </a:spcAft>
              <a:buClr>
                <a:srgbClr val="000000"/>
              </a:buClr>
              <a:buSzPts val="1600"/>
              <a:buFont typeface="Arial"/>
              <a:buNone/>
            </a:pPr>
            <a:endParaRPr lang="en-GB" sz="1200" i="0" u="none" strike="noStrike" cap="none" dirty="0">
              <a:solidFill>
                <a:srgbClr val="002060"/>
              </a:solidFill>
              <a:latin typeface="Arial Rounded MT Bold" panose="020F0704030504030204" pitchFamily="34" charset="0"/>
              <a:ea typeface="Arial Rounded"/>
              <a:cs typeface="Arial Rounded"/>
              <a:sym typeface="Arial Rounded"/>
            </a:endParaRPr>
          </a:p>
          <a:p>
            <a:pPr marL="0" marR="0" lvl="0" indent="0" algn="ctr" rtl="0">
              <a:lnSpc>
                <a:spcPct val="90000"/>
              </a:lnSpc>
              <a:spcBef>
                <a:spcPts val="750"/>
              </a:spcBef>
              <a:spcAft>
                <a:spcPts val="0"/>
              </a:spcAft>
              <a:buClr>
                <a:srgbClr val="000000"/>
              </a:buClr>
              <a:buSzPts val="16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Plants in carbonic acid– Jean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Senebier</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(1742-1809)</a:t>
            </a:r>
          </a:p>
          <a:p>
            <a:pPr marL="0" marR="0" lvl="0" indent="0" algn="l" rtl="0">
              <a:lnSpc>
                <a:spcPct val="90000"/>
              </a:lnSpc>
              <a:spcBef>
                <a:spcPts val="750"/>
              </a:spcBef>
              <a:spcAft>
                <a:spcPts val="0"/>
              </a:spcAft>
              <a:buClr>
                <a:srgbClr val="000000"/>
              </a:buClr>
              <a:buSzPts val="1600"/>
              <a:buFont typeface="Arial"/>
              <a:buNone/>
            </a:pP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Swiss naturalist and pastor, Jean </a:t>
            </a: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Senebier</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investigated the effect carbonic acid had on aquatic plants. Carbonic acid disassociates (splits) into carbon dioxide and water </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a:solidFill>
                  <a:srgbClr val="002060"/>
                </a:solidFill>
                <a:latin typeface="Arial Rounded MT Bold" panose="020F0704030504030204" pitchFamily="34" charset="0"/>
                <a:ea typeface="Arial Rounded"/>
                <a:cs typeface="Arial Rounded"/>
                <a:sym typeface="Arial Rounded"/>
              </a:rPr>
              <a:t>when dissolved in water.</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Senebier</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placed an aquatic plant under a glass funnel and test tube filled with distilled water (pure water). When this was placed in direct sunlight, nothing happened.</a:t>
            </a: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br>
              <a:rPr lang="en-GB" sz="1200" i="0" u="none" strike="noStrike" cap="none" dirty="0">
                <a:solidFill>
                  <a:srgbClr val="002060"/>
                </a:solidFill>
                <a:latin typeface="Arial Rounded MT Bold" panose="020F0704030504030204" pitchFamily="34" charset="0"/>
                <a:ea typeface="Arial Rounded"/>
                <a:cs typeface="Arial Rounded"/>
                <a:sym typeface="Arial Rounded"/>
              </a:rPr>
            </a:b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Senebier</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repeated this, having dissolved carbonic acid in the distilled water. This resulted in the aquatic plant producing a gas, which collected in the top of the test tube.</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err="1">
                <a:solidFill>
                  <a:srgbClr val="002060"/>
                </a:solidFill>
                <a:latin typeface="Arial Rounded MT Bold" panose="020F0704030504030204" pitchFamily="34" charset="0"/>
                <a:ea typeface="Arial Rounded"/>
                <a:cs typeface="Arial Rounded"/>
                <a:sym typeface="Arial Rounded"/>
              </a:rPr>
              <a:t>Senebier</a:t>
            </a:r>
            <a:r>
              <a:rPr lang="en-GB" sz="1200" i="0" u="none" strike="noStrike" cap="none" dirty="0">
                <a:solidFill>
                  <a:srgbClr val="002060"/>
                </a:solidFill>
                <a:latin typeface="Arial Rounded MT Bold" panose="020F0704030504030204" pitchFamily="34" charset="0"/>
                <a:ea typeface="Arial Rounded"/>
                <a:cs typeface="Arial Rounded"/>
                <a:sym typeface="Arial Rounded"/>
              </a:rPr>
              <a:t> then doubled the amount of carbonic acid; this in turn doubled the amount of gas produced by the plant.</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Conclusion: </a:t>
            </a:r>
            <a:endParaRPr sz="1200" dirty="0">
              <a:solidFill>
                <a:srgbClr val="002060"/>
              </a:solidFill>
              <a:latin typeface="Arial Rounded MT Bold" panose="020F0704030504030204" pitchFamily="34" charset="0"/>
            </a:endParaRPr>
          </a:p>
          <a:p>
            <a:pPr marL="0" marR="0" lvl="0" indent="0" algn="l" rtl="0">
              <a:lnSpc>
                <a:spcPct val="90000"/>
              </a:lnSpc>
              <a:spcBef>
                <a:spcPts val="750"/>
              </a:spcBef>
              <a:spcAft>
                <a:spcPts val="0"/>
              </a:spcAft>
              <a:buClr>
                <a:srgbClr val="000000"/>
              </a:buClr>
              <a:buSzPts val="1600"/>
              <a:buFont typeface="Arial"/>
              <a:buNone/>
            </a:pPr>
            <a:r>
              <a:rPr lang="en-GB" sz="1200" i="0" u="none" strike="noStrike" cap="none" dirty="0">
                <a:solidFill>
                  <a:srgbClr val="002060"/>
                </a:solidFill>
                <a:latin typeface="Arial Rounded MT Bold" panose="020F0704030504030204" pitchFamily="34" charset="0"/>
                <a:ea typeface="Arial Rounded"/>
                <a:cs typeface="Arial Rounded"/>
                <a:sym typeface="Arial Rounded"/>
              </a:rPr>
              <a:t>_____________________________________________________</a:t>
            </a:r>
            <a:r>
              <a:rPr lang="en-GB" sz="1200" dirty="0">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sz="1200" i="0" u="none" strike="noStrike" cap="none" dirty="0">
              <a:solidFill>
                <a:srgbClr val="002060"/>
              </a:solidFill>
              <a:latin typeface="Arial Rounded MT Bold" panose="020F0704030504030204" pitchFamily="34" charset="0"/>
              <a:ea typeface="Arial Rounded"/>
              <a:cs typeface="Arial Rounded"/>
              <a:sym typeface="Arial Rounded"/>
            </a:endParaRPr>
          </a:p>
        </p:txBody>
      </p:sp>
      <p:sp>
        <p:nvSpPr>
          <p:cNvPr id="10" name="TextBox 9">
            <a:extLst>
              <a:ext uri="{FF2B5EF4-FFF2-40B4-BE49-F238E27FC236}">
                <a16:creationId xmlns:a16="http://schemas.microsoft.com/office/drawing/2014/main" id="{5A3C3D3A-D747-299F-3696-77AE33D5CA4F}"/>
              </a:ext>
            </a:extLst>
          </p:cNvPr>
          <p:cNvSpPr txBox="1"/>
          <p:nvPr/>
        </p:nvSpPr>
        <p:spPr>
          <a:xfrm>
            <a:off x="196553" y="3827175"/>
            <a:ext cx="6454078" cy="424732"/>
          </a:xfrm>
          <a:prstGeom prst="rect">
            <a:avLst/>
          </a:prstGeom>
          <a:noFill/>
        </p:spPr>
        <p:txBody>
          <a:bodyPr wrap="square">
            <a:spAutoFit/>
          </a:bodyPr>
          <a:lstStyle/>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a:solidFill>
                  <a:srgbClr val="FF0000"/>
                </a:solidFill>
                <a:latin typeface="Arial Rounded MT Bold" panose="020F0704030504030204" pitchFamily="34" charset="0"/>
                <a:ea typeface="Arial Rounded"/>
                <a:cs typeface="Arial Rounded"/>
                <a:sym typeface="Arial Rounded"/>
              </a:rPr>
              <a:t>Bubbles formed when the plant had sunlight and did not form when the plant was placed in the dark.</a:t>
            </a:r>
            <a:r>
              <a:rPr lang="en-GB" sz="1200" dirty="0">
                <a:solidFill>
                  <a:srgbClr val="FF0000"/>
                </a:solidFill>
                <a:latin typeface="Arial Rounded MT Bold" panose="020F0704030504030204" pitchFamily="34" charset="0"/>
                <a:ea typeface="Arial Rounded"/>
                <a:cs typeface="Arial Rounded"/>
                <a:sym typeface="Arial Rounded"/>
              </a:rPr>
              <a:t> </a:t>
            </a:r>
            <a:r>
              <a:rPr lang="en-GB" sz="1200" i="0" u="none" strike="noStrike" cap="none" dirty="0">
                <a:solidFill>
                  <a:srgbClr val="FF0000"/>
                </a:solidFill>
                <a:latin typeface="Arial Rounded MT Bold" panose="020F0704030504030204" pitchFamily="34" charset="0"/>
                <a:ea typeface="Arial Rounded"/>
                <a:cs typeface="Arial Rounded"/>
                <a:sym typeface="Arial Rounded"/>
              </a:rPr>
              <a:t>Therefore, light is needed for the reaction to happen.</a:t>
            </a:r>
            <a:endParaRPr lang="en-GB" sz="1200" dirty="0">
              <a:solidFill>
                <a:srgbClr val="FF0000"/>
              </a:solidFill>
              <a:latin typeface="Arial Rounded MT Bold" panose="020F0704030504030204" pitchFamily="34" charset="0"/>
            </a:endParaRPr>
          </a:p>
        </p:txBody>
      </p:sp>
      <p:sp>
        <p:nvSpPr>
          <p:cNvPr id="14" name="TextBox 13">
            <a:extLst>
              <a:ext uri="{FF2B5EF4-FFF2-40B4-BE49-F238E27FC236}">
                <a16:creationId xmlns:a16="http://schemas.microsoft.com/office/drawing/2014/main" id="{FB5C5CE4-0D96-4215-7D89-1E27C092CBA9}"/>
              </a:ext>
            </a:extLst>
          </p:cNvPr>
          <p:cNvSpPr txBox="1"/>
          <p:nvPr/>
        </p:nvSpPr>
        <p:spPr>
          <a:xfrm>
            <a:off x="185738" y="8071715"/>
            <a:ext cx="6454078" cy="923330"/>
          </a:xfrm>
          <a:prstGeom prst="rect">
            <a:avLst/>
          </a:prstGeom>
          <a:noFill/>
        </p:spPr>
        <p:txBody>
          <a:bodyPr wrap="square">
            <a:spAutoFit/>
          </a:bodyPr>
          <a:lstStyle/>
          <a:p>
            <a:pPr marL="0" marR="0" lvl="0" indent="0" algn="l" rtl="0">
              <a:lnSpc>
                <a:spcPct val="90000"/>
              </a:lnSpc>
              <a:spcBef>
                <a:spcPts val="750"/>
              </a:spcBef>
              <a:spcAft>
                <a:spcPts val="0"/>
              </a:spcAft>
              <a:buClr>
                <a:srgbClr val="000000"/>
              </a:buClr>
              <a:buSzPts val="1200"/>
              <a:buFont typeface="Arial"/>
              <a:buNone/>
            </a:pPr>
            <a:r>
              <a:rPr lang="en-GB" sz="1200" i="0" u="none" strike="noStrike" cap="none" dirty="0">
                <a:solidFill>
                  <a:srgbClr val="FF0000"/>
                </a:solidFill>
                <a:latin typeface="Arial Rounded MT Bold" panose="020F0704030504030204" pitchFamily="34" charset="0"/>
                <a:ea typeface="Arial Rounded"/>
                <a:cs typeface="Arial Rounded"/>
                <a:sym typeface="Arial Rounded"/>
              </a:rPr>
              <a:t>When the plant was placed in sunlight, it did not produce bubbles. Therefore, another reactant alongside sunlight is needed for the reaction.</a:t>
            </a:r>
            <a:r>
              <a:rPr lang="en-GB" sz="1200" dirty="0">
                <a:solidFill>
                  <a:srgbClr val="FF0000"/>
                </a:solidFill>
                <a:latin typeface="Arial Rounded MT Bold" panose="020F0704030504030204" pitchFamily="34" charset="0"/>
                <a:sym typeface="Arial Rounded"/>
              </a:rPr>
              <a:t> </a:t>
            </a:r>
            <a:r>
              <a:rPr lang="en-GB" sz="1200" i="0" u="none" strike="noStrike" cap="none" dirty="0">
                <a:solidFill>
                  <a:srgbClr val="FF0000"/>
                </a:solidFill>
                <a:latin typeface="Arial Rounded MT Bold" panose="020F0704030504030204" pitchFamily="34" charset="0"/>
                <a:ea typeface="Arial Rounded"/>
                <a:cs typeface="Arial Rounded"/>
                <a:sym typeface="Arial Rounded"/>
              </a:rPr>
              <a:t>When carbonic acid was added to the water, a source of carbon dioxide, the plant produced bubbles.</a:t>
            </a:r>
            <a:r>
              <a:rPr lang="en-GB" sz="1200" dirty="0">
                <a:solidFill>
                  <a:srgbClr val="FF0000"/>
                </a:solidFill>
                <a:latin typeface="Arial Rounded MT Bold" panose="020F0704030504030204" pitchFamily="34" charset="0"/>
                <a:sym typeface="Arial Rounded"/>
              </a:rPr>
              <a:t> </a:t>
            </a:r>
            <a:r>
              <a:rPr lang="en-GB" sz="1200" i="0" u="none" strike="noStrike" cap="none" dirty="0">
                <a:solidFill>
                  <a:srgbClr val="FF0000"/>
                </a:solidFill>
                <a:latin typeface="Arial Rounded MT Bold" panose="020F0704030504030204" pitchFamily="34" charset="0"/>
                <a:ea typeface="Arial Rounded"/>
                <a:cs typeface="Arial Rounded"/>
                <a:sym typeface="Arial Rounded"/>
              </a:rPr>
              <a:t>Therefore, plants need sunlight AND carbon dioxide to </a:t>
            </a:r>
            <a:r>
              <a:rPr lang="en-GB" sz="1200" dirty="0">
                <a:solidFill>
                  <a:srgbClr val="FF0000"/>
                </a:solidFill>
                <a:latin typeface="Arial Rounded MT Bold" panose="020F0704030504030204" pitchFamily="34" charset="0"/>
                <a:ea typeface="Arial Rounded"/>
                <a:cs typeface="Arial Rounded"/>
                <a:sym typeface="Arial Rounded"/>
              </a:rPr>
              <a:t>photosynthesise</a:t>
            </a:r>
            <a:r>
              <a:rPr lang="en-GB" sz="1200" i="0" u="none" strike="noStrike" cap="none" dirty="0">
                <a:solidFill>
                  <a:srgbClr val="FF0000"/>
                </a:solidFill>
                <a:latin typeface="Arial Rounded MT Bold" panose="020F0704030504030204" pitchFamily="34" charset="0"/>
                <a:ea typeface="Arial Rounded"/>
                <a:cs typeface="Arial Rounded"/>
                <a:sym typeface="Arial Rounded"/>
              </a:rPr>
              <a:t>. Doubling the amount of carbon dioxide</a:t>
            </a:r>
            <a:r>
              <a:rPr lang="en-GB" sz="1200" dirty="0">
                <a:solidFill>
                  <a:srgbClr val="FF0000"/>
                </a:solidFill>
                <a:latin typeface="Arial Rounded MT Bold" panose="020F0704030504030204" pitchFamily="34" charset="0"/>
                <a:ea typeface="Arial Rounded"/>
                <a:cs typeface="Arial Rounded"/>
                <a:sym typeface="Arial Rounded"/>
              </a:rPr>
              <a:t> </a:t>
            </a:r>
            <a:r>
              <a:rPr lang="en-GB" sz="1200" i="0" u="none" strike="noStrike" cap="none" dirty="0">
                <a:solidFill>
                  <a:srgbClr val="FF0000"/>
                </a:solidFill>
                <a:latin typeface="Arial Rounded MT Bold" panose="020F0704030504030204" pitchFamily="34" charset="0"/>
                <a:ea typeface="Arial Rounded"/>
                <a:cs typeface="Arial Rounded"/>
                <a:sym typeface="Arial Rounded"/>
              </a:rPr>
              <a:t>doubles the rate of reaction.</a:t>
            </a:r>
            <a:endParaRPr lang="en-GB" sz="1200" dirty="0">
              <a:solidFill>
                <a:srgbClr val="FF0000"/>
              </a:solidFill>
              <a:latin typeface="Arial Rounded MT Bold" panose="020F0704030504030204" pitchFamily="34" charset="0"/>
            </a:endParaRPr>
          </a:p>
        </p:txBody>
      </p:sp>
      <p:sp>
        <p:nvSpPr>
          <p:cNvPr id="15" name="TextBox 14">
            <a:extLst>
              <a:ext uri="{FF2B5EF4-FFF2-40B4-BE49-F238E27FC236}">
                <a16:creationId xmlns:a16="http://schemas.microsoft.com/office/drawing/2014/main" id="{185FFDF8-439F-60F4-2A46-462541DE33EA}"/>
              </a:ext>
            </a:extLst>
          </p:cNvPr>
          <p:cNvSpPr txBox="1"/>
          <p:nvPr/>
        </p:nvSpPr>
        <p:spPr>
          <a:xfrm>
            <a:off x="1013042" y="-12645"/>
            <a:ext cx="4343497" cy="461665"/>
          </a:xfrm>
          <a:prstGeom prst="rect">
            <a:avLst/>
          </a:prstGeom>
          <a:noFill/>
        </p:spPr>
        <p:txBody>
          <a:bodyPr wrap="square" rtlCol="0">
            <a:spAutoFit/>
          </a:bodyPr>
          <a:lstStyle/>
          <a:p>
            <a:r>
              <a:rPr lang="en-US" sz="1200" dirty="0">
                <a:solidFill>
                  <a:schemeClr val="bg1"/>
                </a:solidFill>
                <a:latin typeface="Arial Rounded MT Bold" panose="020F0704030504030204" pitchFamily="34" charset="0"/>
              </a:rPr>
              <a:t>Mission Assignment: </a:t>
            </a:r>
            <a:r>
              <a:rPr lang="en-GB" sz="1200" b="0" i="0" u="none" strike="noStrike" dirty="0">
                <a:solidFill>
                  <a:schemeClr val="bg1"/>
                </a:solidFill>
                <a:effectLst/>
                <a:latin typeface="Arial Rounded MT Bold" panose="020F0704030504030204" pitchFamily="34" charset="0"/>
              </a:rPr>
              <a:t>Describe the </a:t>
            </a:r>
            <a:r>
              <a:rPr lang="en-GB" sz="1200" dirty="0">
                <a:solidFill>
                  <a:schemeClr val="bg1"/>
                </a:solidFill>
                <a:latin typeface="Arial Rounded MT Bold" panose="020F0704030504030204" pitchFamily="34" charset="0"/>
              </a:rPr>
              <a:t>photosynthesis reaction                                                           ANSWERS</a:t>
            </a:r>
            <a:r>
              <a:rPr lang="en-GB" sz="1200" b="0" i="0" u="none" strike="noStrike" dirty="0">
                <a:solidFill>
                  <a:schemeClr val="bg1"/>
                </a:solidFill>
                <a:effectLst/>
                <a:latin typeface="Arial Rounded MT Bold" panose="020F0704030504030204" pitchFamily="34" charset="0"/>
              </a:rPr>
              <a:t> </a:t>
            </a:r>
            <a:endParaRPr lang="en-US" sz="1200" dirty="0">
              <a:solidFill>
                <a:schemeClr val="bg1"/>
              </a:solidFill>
              <a:latin typeface="Arial Rounded MT Bold" panose="020F0704030504030204" pitchFamily="34" charset="0"/>
            </a:endParaRPr>
          </a:p>
        </p:txBody>
      </p:sp>
      <p:pic>
        <p:nvPicPr>
          <p:cNvPr id="16" name="Google Shape;88;p1" descr="Logo  Description automatically generated">
            <a:extLst>
              <a:ext uri="{FF2B5EF4-FFF2-40B4-BE49-F238E27FC236}">
                <a16:creationId xmlns:a16="http://schemas.microsoft.com/office/drawing/2014/main" id="{214E1F87-34F2-31F4-5BF5-67E94C1F1089}"/>
              </a:ext>
            </a:extLst>
          </p:cNvPr>
          <p:cNvPicPr preferRelativeResize="0"/>
          <p:nvPr/>
        </p:nvPicPr>
        <p:blipFill rotWithShape="1">
          <a:blip r:embed="rId3">
            <a:alphaModFix/>
          </a:blip>
          <a:srcRect/>
          <a:stretch/>
        </p:blipFill>
        <p:spPr>
          <a:xfrm>
            <a:off x="5320177" y="22949"/>
            <a:ext cx="1330454" cy="587953"/>
          </a:xfrm>
          <a:prstGeom prst="rect">
            <a:avLst/>
          </a:prstGeom>
          <a:noFill/>
          <a:ln>
            <a:noFill/>
          </a:ln>
        </p:spPr>
      </p:pic>
    </p:spTree>
    <p:extLst>
      <p:ext uri="{BB962C8B-B14F-4D97-AF65-F5344CB8AC3E}">
        <p14:creationId xmlns:p14="http://schemas.microsoft.com/office/powerpoint/2010/main" val="2469904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9249C8D-B096-87BD-E431-EAA67B938045}"/>
              </a:ext>
            </a:extLst>
          </p:cNvPr>
          <p:cNvSpPr/>
          <p:nvPr/>
        </p:nvSpPr>
        <p:spPr>
          <a:xfrm>
            <a:off x="-1" y="9619898"/>
            <a:ext cx="6858002" cy="296795"/>
          </a:xfrm>
          <a:prstGeom prst="rect">
            <a:avLst/>
          </a:prstGeom>
          <a:solidFill>
            <a:srgbClr val="130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CADB06EE-326D-950E-A011-F9949536B656}"/>
              </a:ext>
            </a:extLst>
          </p:cNvPr>
          <p:cNvSpPr txBox="1"/>
          <p:nvPr/>
        </p:nvSpPr>
        <p:spPr>
          <a:xfrm>
            <a:off x="3761872" y="9678702"/>
            <a:ext cx="2942598" cy="215444"/>
          </a:xfrm>
          <a:prstGeom prst="rect">
            <a:avLst/>
          </a:prstGeom>
          <a:noFill/>
        </p:spPr>
        <p:txBody>
          <a:bodyPr wrap="square" rtlCol="0">
            <a:spAutoFit/>
          </a:bodyPr>
          <a:lstStyle/>
          <a:p>
            <a:pPr algn="r"/>
            <a:r>
              <a:rPr lang="en-US" sz="800" dirty="0">
                <a:solidFill>
                  <a:schemeClr val="bg1"/>
                </a:solidFill>
                <a:latin typeface="Arial Rounded MT Bold" panose="020F0704030504030204" pitchFamily="34" charset="77"/>
              </a:rPr>
              <a:t>Developing Experts Copyright 2023 All Rights Reserved</a:t>
            </a:r>
          </a:p>
        </p:txBody>
      </p:sp>
      <p:pic>
        <p:nvPicPr>
          <p:cNvPr id="4" name="Picture 3">
            <a:extLst>
              <a:ext uri="{FF2B5EF4-FFF2-40B4-BE49-F238E27FC236}">
                <a16:creationId xmlns:a16="http://schemas.microsoft.com/office/drawing/2014/main" id="{82A3C0DC-5F01-5165-8F19-BAE114384B2C}"/>
              </a:ext>
            </a:extLst>
          </p:cNvPr>
          <p:cNvPicPr>
            <a:picLocks noChangeAspect="1"/>
          </p:cNvPicPr>
          <p:nvPr/>
        </p:nvPicPr>
        <p:blipFill rotWithShape="1">
          <a:blip r:embed="rId2"/>
          <a:srcRect l="3114" t="13379" r="3460" b="3635"/>
          <a:stretch/>
        </p:blipFill>
        <p:spPr>
          <a:xfrm>
            <a:off x="0" y="-213360"/>
            <a:ext cx="6858000" cy="1332562"/>
          </a:xfrm>
          <a:prstGeom prst="rect">
            <a:avLst/>
          </a:prstGeom>
        </p:spPr>
      </p:pic>
      <p:sp>
        <p:nvSpPr>
          <p:cNvPr id="5" name="TextBox 4">
            <a:extLst>
              <a:ext uri="{FF2B5EF4-FFF2-40B4-BE49-F238E27FC236}">
                <a16:creationId xmlns:a16="http://schemas.microsoft.com/office/drawing/2014/main" id="{15E242ED-DC04-5BA6-E6D1-6E38AD3CE415}"/>
              </a:ext>
            </a:extLst>
          </p:cNvPr>
          <p:cNvSpPr txBox="1"/>
          <p:nvPr/>
        </p:nvSpPr>
        <p:spPr>
          <a:xfrm>
            <a:off x="4440396" y="649734"/>
            <a:ext cx="1305618" cy="215444"/>
          </a:xfrm>
          <a:prstGeom prst="rect">
            <a:avLst/>
          </a:prstGeom>
          <a:noFill/>
          <a:effectLst/>
        </p:spPr>
        <p:txBody>
          <a:bodyPr wrap="square" rtlCol="0">
            <a:spAutoFit/>
          </a:bodyPr>
          <a:lstStyle/>
          <a:p>
            <a:r>
              <a:rPr lang="en-US" sz="800" dirty="0">
                <a:solidFill>
                  <a:schemeClr val="bg1"/>
                </a:solidFill>
                <a:latin typeface="Arial Rounded MT Bold" panose="020F0704030504030204" pitchFamily="34" charset="77"/>
              </a:rPr>
              <a:t>KS3-16-01</a:t>
            </a:r>
          </a:p>
        </p:txBody>
      </p:sp>
      <p:sp>
        <p:nvSpPr>
          <p:cNvPr id="7" name="Rounded Rectangle 87">
            <a:extLst>
              <a:ext uri="{FF2B5EF4-FFF2-40B4-BE49-F238E27FC236}">
                <a16:creationId xmlns:a16="http://schemas.microsoft.com/office/drawing/2014/main" id="{E0E785C2-390E-C88B-C698-112AF5699F6B}"/>
              </a:ext>
            </a:extLst>
          </p:cNvPr>
          <p:cNvSpPr/>
          <p:nvPr/>
        </p:nvSpPr>
        <p:spPr>
          <a:xfrm>
            <a:off x="185738" y="1319915"/>
            <a:ext cx="6464893" cy="467321"/>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8" name="TextBox 7">
            <a:extLst>
              <a:ext uri="{FF2B5EF4-FFF2-40B4-BE49-F238E27FC236}">
                <a16:creationId xmlns:a16="http://schemas.microsoft.com/office/drawing/2014/main" id="{79667917-B1F2-D407-87C0-FB8685C59BC1}"/>
              </a:ext>
            </a:extLst>
          </p:cNvPr>
          <p:cNvSpPr txBox="1"/>
          <p:nvPr/>
        </p:nvSpPr>
        <p:spPr>
          <a:xfrm>
            <a:off x="207369" y="1404145"/>
            <a:ext cx="6443262" cy="276999"/>
          </a:xfrm>
          <a:prstGeom prst="rect">
            <a:avLst/>
          </a:prstGeom>
          <a:noFill/>
        </p:spPr>
        <p:txBody>
          <a:bodyPr wrap="square">
            <a:spAutoFit/>
          </a:bodyPr>
          <a:lstStyle/>
          <a:p>
            <a:pPr algn="ctr"/>
            <a:r>
              <a:rPr lang="en-GB" sz="1200" dirty="0">
                <a:solidFill>
                  <a:srgbClr val="002060"/>
                </a:solidFill>
                <a:latin typeface="Arial Rounded MT Bold" panose="020F0704030504030204" pitchFamily="34" charset="0"/>
              </a:rPr>
              <a:t>Model photosynthesis</a:t>
            </a:r>
          </a:p>
        </p:txBody>
      </p:sp>
      <p:sp>
        <p:nvSpPr>
          <p:cNvPr id="9" name="Rounded Rectangle 87">
            <a:extLst>
              <a:ext uri="{FF2B5EF4-FFF2-40B4-BE49-F238E27FC236}">
                <a16:creationId xmlns:a16="http://schemas.microsoft.com/office/drawing/2014/main" id="{66555DFF-72B6-7B1C-C0F5-FFC7AB237136}"/>
              </a:ext>
            </a:extLst>
          </p:cNvPr>
          <p:cNvSpPr/>
          <p:nvPr/>
        </p:nvSpPr>
        <p:spPr>
          <a:xfrm>
            <a:off x="185738" y="1935168"/>
            <a:ext cx="6464893" cy="7430706"/>
          </a:xfrm>
          <a:prstGeom prst="roundRect">
            <a:avLst>
              <a:gd name="adj" fmla="val 4891"/>
            </a:avLst>
          </a:prstGeom>
          <a:noFill/>
          <a:ln w="28575">
            <a:solidFill>
              <a:srgbClr val="807E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rgbClr val="33CCCC"/>
              </a:solidFill>
              <a:latin typeface="Arial Rounded MT Bold" panose="020F0704030504030204" pitchFamily="34" charset="77"/>
            </a:endParaRPr>
          </a:p>
        </p:txBody>
      </p:sp>
      <p:sp>
        <p:nvSpPr>
          <p:cNvPr id="11" name="Google Shape;171;p5">
            <a:extLst>
              <a:ext uri="{FF2B5EF4-FFF2-40B4-BE49-F238E27FC236}">
                <a16:creationId xmlns:a16="http://schemas.microsoft.com/office/drawing/2014/main" id="{DD2173A5-C118-B5F6-E69C-8B385E20BC39}"/>
              </a:ext>
            </a:extLst>
          </p:cNvPr>
          <p:cNvSpPr/>
          <p:nvPr/>
        </p:nvSpPr>
        <p:spPr>
          <a:xfrm>
            <a:off x="179174" y="2082884"/>
            <a:ext cx="6464893" cy="729426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1. Write the word equation for photosynthesis:</a:t>
            </a:r>
            <a:endParaRPr lang="en-GB" sz="120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endParaRPr lang="en-GB" sz="1200" i="0" u="none" strike="noStrike" cap="none">
              <a:solidFill>
                <a:srgbClr val="002060"/>
              </a:solidFill>
              <a:latin typeface="Arial Rounded MT Bold" panose="020F0704030504030204" pitchFamily="34" charset="0"/>
              <a:ea typeface="Arial Rounded"/>
              <a:cs typeface="Arial Rounded"/>
              <a:sym typeface="Arial Rounded"/>
            </a:endParaRPr>
          </a:p>
          <a:p>
            <a:pPr marL="0" marR="0" lvl="0" indent="0" algn="ctr"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_____________ + _____________ </a:t>
            </a:r>
            <a:r>
              <a:rPr lang="en-GB" sz="1200" i="0" u="none" strike="noStrike" cap="none">
                <a:solidFill>
                  <a:srgbClr val="002060"/>
                </a:solidFill>
                <a:latin typeface="Arial Rounded MT Bold" panose="020F0704030504030204" pitchFamily="34" charset="0"/>
                <a:ea typeface="Calibri"/>
                <a:cs typeface="Calibri"/>
                <a:sym typeface="Calibri"/>
              </a:rPr>
              <a:t>→ </a:t>
            </a:r>
            <a:r>
              <a:rPr lang="en-GB" sz="1200" i="0" u="none" strike="noStrike" cap="none">
                <a:solidFill>
                  <a:srgbClr val="002060"/>
                </a:solidFill>
                <a:latin typeface="Arial Rounded MT Bold" panose="020F0704030504030204" pitchFamily="34" charset="0"/>
                <a:ea typeface="Arial Rounded"/>
                <a:cs typeface="Arial Rounded"/>
                <a:sym typeface="Arial Rounded"/>
              </a:rPr>
              <a:t>_____________ + _____________</a:t>
            </a:r>
          </a:p>
          <a:p>
            <a:pPr marL="0" marR="0" lvl="0" indent="0" algn="l" rtl="0">
              <a:lnSpc>
                <a:spcPct val="100000"/>
              </a:lnSpc>
              <a:spcBef>
                <a:spcPts val="0"/>
              </a:spcBef>
              <a:spcAft>
                <a:spcPts val="0"/>
              </a:spcAft>
              <a:buNone/>
            </a:pPr>
            <a:endParaRPr lang="en-GB" sz="1200" i="0" u="none" strike="noStrike" cap="none">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2. Describe the conditions needed for photosynthesis to occur.</a:t>
            </a:r>
            <a:endParaRPr lang="en-GB" sz="120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GB" sz="120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endParaRPr lang="en-GB" sz="1200" i="0" u="none" strike="noStrike" cap="none">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3. Write the symbol equation for photosynthesis:</a:t>
            </a:r>
            <a:endParaRPr lang="en-GB" sz="120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endParaRPr lang="en-GB" sz="1200" i="0" u="none" strike="noStrike" cap="none">
              <a:solidFill>
                <a:srgbClr val="002060"/>
              </a:solidFill>
              <a:latin typeface="Arial Rounded MT Bold" panose="020F0704030504030204" pitchFamily="34" charset="0"/>
              <a:ea typeface="Arial Rounded"/>
              <a:cs typeface="Arial Rounded"/>
              <a:sym typeface="Arial Rounded"/>
            </a:endParaRPr>
          </a:p>
          <a:p>
            <a:pPr marL="0" marR="0" lvl="0" indent="0" algn="ctr"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_____________ + _____________ </a:t>
            </a:r>
            <a:r>
              <a:rPr lang="en-GB" sz="1200" i="0" u="none" strike="noStrike" cap="none">
                <a:solidFill>
                  <a:srgbClr val="002060"/>
                </a:solidFill>
                <a:latin typeface="Arial Rounded MT Bold" panose="020F0704030504030204" pitchFamily="34" charset="0"/>
                <a:ea typeface="Calibri"/>
                <a:cs typeface="Calibri"/>
                <a:sym typeface="Calibri"/>
              </a:rPr>
              <a:t>→ </a:t>
            </a:r>
            <a:r>
              <a:rPr lang="en-GB" sz="1200" i="0" u="none" strike="noStrike" cap="none">
                <a:solidFill>
                  <a:srgbClr val="002060"/>
                </a:solidFill>
                <a:latin typeface="Arial Rounded MT Bold" panose="020F0704030504030204" pitchFamily="34" charset="0"/>
                <a:ea typeface="Arial Rounded"/>
                <a:cs typeface="Arial Rounded"/>
                <a:sym typeface="Arial Rounded"/>
              </a:rPr>
              <a:t>_____________ + _____________</a:t>
            </a:r>
          </a:p>
          <a:p>
            <a:pPr marL="0" marR="0" lvl="0" indent="0" algn="l" rtl="0">
              <a:lnSpc>
                <a:spcPct val="100000"/>
              </a:lnSpc>
              <a:spcBef>
                <a:spcPts val="0"/>
              </a:spcBef>
              <a:spcAft>
                <a:spcPts val="0"/>
              </a:spcAft>
              <a:buNone/>
            </a:pPr>
            <a:endParaRPr lang="en-GB" sz="1200" i="0" u="none" strike="noStrike" cap="none">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4. Look at the symbol equation for photosynthesis. Record how many atoms of each element are at the start and end of the reaction.</a:t>
            </a:r>
          </a:p>
          <a:p>
            <a:pPr marL="0" marR="0" lvl="0" indent="0" algn="l" rtl="0">
              <a:lnSpc>
                <a:spcPct val="100000"/>
              </a:lnSpc>
              <a:spcBef>
                <a:spcPts val="0"/>
              </a:spcBef>
              <a:spcAft>
                <a:spcPts val="0"/>
              </a:spcAft>
              <a:buNone/>
            </a:pPr>
            <a:endParaRPr lang="en-GB" sz="120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a:cs typeface="Arial"/>
                <a:sym typeface="Arial"/>
              </a:rPr>
              <a:t>                        Start:				               End:</a:t>
            </a:r>
            <a:endParaRPr lang="en-GB" sz="120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Carbon (C) 		________	 	Carbon (C) 		________</a:t>
            </a:r>
            <a:br>
              <a:rPr lang="en-GB" sz="1200" i="0" u="none" strike="noStrike" cap="none">
                <a:solidFill>
                  <a:srgbClr val="002060"/>
                </a:solidFill>
                <a:latin typeface="Arial Rounded MT Bold" panose="020F0704030504030204" pitchFamily="34" charset="0"/>
                <a:ea typeface="Arial Rounded"/>
                <a:cs typeface="Arial Rounded"/>
                <a:sym typeface="Arial Rounded"/>
              </a:rPr>
            </a:br>
            <a:r>
              <a:rPr lang="en-GB" sz="1200" i="0" u="none" strike="noStrike" cap="none">
                <a:solidFill>
                  <a:srgbClr val="002060"/>
                </a:solidFill>
                <a:latin typeface="Arial Rounded MT Bold" panose="020F0704030504030204" pitchFamily="34" charset="0"/>
                <a:ea typeface="Arial Rounded"/>
                <a:cs typeface="Arial Rounded"/>
                <a:sym typeface="Arial Rounded"/>
              </a:rPr>
              <a:t>Hydrogen (H) 	________	            Hydrogen (H) 	________</a:t>
            </a:r>
          </a:p>
          <a:p>
            <a:pPr marL="0" marR="0" lvl="0" indent="0" algn="l"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Oxygen (O)		________	            Oxygen (O)		________</a:t>
            </a:r>
          </a:p>
          <a:p>
            <a:pPr marL="0" marR="0" lvl="0" indent="0" algn="l" rtl="0">
              <a:lnSpc>
                <a:spcPct val="100000"/>
              </a:lnSpc>
              <a:spcBef>
                <a:spcPts val="0"/>
              </a:spcBef>
              <a:spcAft>
                <a:spcPts val="0"/>
              </a:spcAft>
              <a:buNone/>
            </a:pPr>
            <a:endParaRPr lang="en-GB" sz="1200" i="0" u="none" strike="noStrike" cap="none">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endParaRPr lang="en-GB" sz="1200" i="0" u="none" strike="noStrike" cap="none">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5. Produce a model that shows the photosynthesis reaction. Your model should show how the atoms in the molecules rearrange to form new compounds. You can draw this or build a 3D model.</a:t>
            </a:r>
          </a:p>
          <a:p>
            <a:pPr marL="0" marR="0" lvl="0" indent="0" algn="l" rtl="0">
              <a:lnSpc>
                <a:spcPct val="100000"/>
              </a:lnSpc>
              <a:spcBef>
                <a:spcPts val="0"/>
              </a:spcBef>
              <a:spcAft>
                <a:spcPts val="0"/>
              </a:spcAft>
              <a:buNone/>
            </a:pPr>
            <a:endParaRPr lang="en-GB" sz="1200">
              <a:solidFill>
                <a:srgbClr val="002060"/>
              </a:solidFill>
              <a:latin typeface="Arial Rounded MT Bold" panose="020F0704030504030204" pitchFamily="34" charset="0"/>
              <a:sym typeface="Arial Rounded"/>
            </a:endParaRPr>
          </a:p>
          <a:p>
            <a:pPr marL="0" marR="0" lvl="0" indent="0" algn="l" rtl="0">
              <a:lnSpc>
                <a:spcPct val="100000"/>
              </a:lnSpc>
              <a:spcBef>
                <a:spcPts val="0"/>
              </a:spcBef>
              <a:spcAft>
                <a:spcPts val="0"/>
              </a:spcAft>
              <a:buNone/>
            </a:pPr>
            <a:r>
              <a:rPr lang="en-GB" sz="1200">
                <a:solidFill>
                  <a:srgbClr val="002060"/>
                </a:solidFill>
                <a:latin typeface="Arial Rounded MT Bold" panose="020F0704030504030204" pitchFamily="34" charset="0"/>
                <a:sym typeface="Arial Rounded"/>
              </a:rPr>
              <a:t>Challenge: </a:t>
            </a:r>
            <a:r>
              <a:rPr lang="en-GB" sz="1200" i="0" u="none" strike="noStrike" cap="none">
                <a:solidFill>
                  <a:srgbClr val="002060"/>
                </a:solidFill>
                <a:latin typeface="Arial Rounded MT Bold" panose="020F0704030504030204" pitchFamily="34" charset="0"/>
                <a:ea typeface="Arial Rounded"/>
                <a:cs typeface="Arial Rounded"/>
                <a:sym typeface="Arial Rounded"/>
              </a:rPr>
              <a:t>All living things respire to extract energy from food. The chemical reaction for respiration is: Glucose + Oxygen → Carbon Dioxide + Water</a:t>
            </a:r>
            <a:endParaRPr lang="en-GB" sz="120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endParaRPr lang="en-GB" sz="1200" i="0" u="none" strike="noStrike" cap="none">
              <a:solidFill>
                <a:srgbClr val="00206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Compare the reaction of photosynthesis to the reaction of respiration.</a:t>
            </a:r>
            <a:endParaRPr lang="en-GB" sz="1200">
              <a:solidFill>
                <a:srgbClr val="002060"/>
              </a:solidFill>
              <a:latin typeface="Arial Rounded MT Bold" panose="020F0704030504030204" pitchFamily="34" charset="0"/>
            </a:endParaRPr>
          </a:p>
          <a:p>
            <a:pPr marL="0" marR="0" lvl="0" indent="0" algn="l" rtl="0">
              <a:lnSpc>
                <a:spcPct val="100000"/>
              </a:lnSpc>
              <a:spcBef>
                <a:spcPts val="0"/>
              </a:spcBef>
              <a:spcAft>
                <a:spcPts val="0"/>
              </a:spcAft>
              <a:buNone/>
            </a:pPr>
            <a:r>
              <a:rPr lang="en-GB" sz="1200" i="0" u="none" strike="noStrike" cap="none">
                <a:solidFill>
                  <a:srgbClr val="002060"/>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GB" sz="1200" i="0" u="none" strike="noStrike" cap="none" dirty="0">
              <a:solidFill>
                <a:srgbClr val="002060"/>
              </a:solidFill>
              <a:latin typeface="Arial Rounded MT Bold" panose="020F0704030504030204" pitchFamily="34" charset="0"/>
              <a:ea typeface="Arial Rounded"/>
              <a:cs typeface="Arial Rounded"/>
              <a:sym typeface="Arial Rounded"/>
            </a:endParaRPr>
          </a:p>
        </p:txBody>
      </p:sp>
      <p:sp>
        <p:nvSpPr>
          <p:cNvPr id="12" name="TextBox 11">
            <a:extLst>
              <a:ext uri="{FF2B5EF4-FFF2-40B4-BE49-F238E27FC236}">
                <a16:creationId xmlns:a16="http://schemas.microsoft.com/office/drawing/2014/main" id="{DA6C8A83-902E-9E1E-B5E4-529A031F971F}"/>
              </a:ext>
            </a:extLst>
          </p:cNvPr>
          <p:cNvSpPr txBox="1"/>
          <p:nvPr/>
        </p:nvSpPr>
        <p:spPr>
          <a:xfrm>
            <a:off x="882732" y="2419491"/>
            <a:ext cx="5254336" cy="276999"/>
          </a:xfrm>
          <a:prstGeom prst="rect">
            <a:avLst/>
          </a:prstGeom>
          <a:noFill/>
        </p:spPr>
        <p:txBody>
          <a:bodyPr wrap="square">
            <a:spAutoFit/>
          </a:bodyPr>
          <a:lstStyle/>
          <a:p>
            <a:r>
              <a:rPr lang="en-GB" sz="1200" i="0" u="none" strike="noStrike" cap="none" dirty="0">
                <a:solidFill>
                  <a:srgbClr val="FF0000"/>
                </a:solidFill>
                <a:latin typeface="Arial Rounded MT Bold" panose="020F0704030504030204" pitchFamily="34" charset="0"/>
                <a:ea typeface="Arial Rounded"/>
                <a:cs typeface="Arial Rounded"/>
                <a:sym typeface="Arial Rounded"/>
              </a:rPr>
              <a:t>carbon dioxide           water                     glucose                oxygen</a:t>
            </a:r>
            <a:endParaRPr lang="en-GB" sz="1200" dirty="0">
              <a:solidFill>
                <a:srgbClr val="FF0000"/>
              </a:solidFill>
              <a:latin typeface="Arial Rounded MT Bold" panose="020F0704030504030204" pitchFamily="34" charset="0"/>
            </a:endParaRPr>
          </a:p>
        </p:txBody>
      </p:sp>
      <p:sp>
        <p:nvSpPr>
          <p:cNvPr id="14" name="TextBox 13">
            <a:extLst>
              <a:ext uri="{FF2B5EF4-FFF2-40B4-BE49-F238E27FC236}">
                <a16:creationId xmlns:a16="http://schemas.microsoft.com/office/drawing/2014/main" id="{5381345D-396A-0EB4-B77D-A6F1105C3C43}"/>
              </a:ext>
            </a:extLst>
          </p:cNvPr>
          <p:cNvSpPr txBox="1"/>
          <p:nvPr/>
        </p:nvSpPr>
        <p:spPr>
          <a:xfrm>
            <a:off x="172610" y="2984162"/>
            <a:ext cx="6458328" cy="646331"/>
          </a:xfrm>
          <a:prstGeom prst="rect">
            <a:avLst/>
          </a:prstGeom>
          <a:noFill/>
        </p:spPr>
        <p:txBody>
          <a:bodyPr wrap="square">
            <a:spAutoFit/>
          </a:bodyPr>
          <a:lstStyle/>
          <a:p>
            <a:pPr marL="0" marR="0" lvl="0" indent="0" algn="l" rtl="0">
              <a:lnSpc>
                <a:spcPct val="100000"/>
              </a:lnSpc>
              <a:spcBef>
                <a:spcPts val="0"/>
              </a:spcBef>
              <a:spcAft>
                <a:spcPts val="0"/>
              </a:spcAft>
              <a:buNone/>
            </a:pPr>
            <a:r>
              <a:rPr lang="en-GB" sz="1200" i="0" u="none" strike="noStrike" cap="none" dirty="0">
                <a:solidFill>
                  <a:srgbClr val="FF0000"/>
                </a:solidFill>
                <a:latin typeface="Arial Rounded MT Bold" panose="020F0704030504030204" pitchFamily="34" charset="0"/>
                <a:ea typeface="Arial"/>
                <a:cs typeface="Arial"/>
                <a:sym typeface="Arial"/>
              </a:rPr>
              <a:t>Plants need a supply of: carbon dioxide (from the air) and water (from the ground). They also need sunlight and chlorophyll. Increasing the temperature will help the plant enzymes work faster.</a:t>
            </a:r>
            <a:endParaRPr lang="en-GB" sz="1200" dirty="0">
              <a:solidFill>
                <a:srgbClr val="FF0000"/>
              </a:solidFill>
              <a:latin typeface="Arial Rounded MT Bold" panose="020F0704030504030204" pitchFamily="34" charset="0"/>
            </a:endParaRPr>
          </a:p>
        </p:txBody>
      </p:sp>
      <p:sp>
        <p:nvSpPr>
          <p:cNvPr id="16" name="TextBox 15">
            <a:extLst>
              <a:ext uri="{FF2B5EF4-FFF2-40B4-BE49-F238E27FC236}">
                <a16:creationId xmlns:a16="http://schemas.microsoft.com/office/drawing/2014/main" id="{F5EC8370-D3DB-6D1A-FD6C-D673DDC9214F}"/>
              </a:ext>
            </a:extLst>
          </p:cNvPr>
          <p:cNvSpPr txBox="1"/>
          <p:nvPr/>
        </p:nvSpPr>
        <p:spPr>
          <a:xfrm>
            <a:off x="1248641" y="4239428"/>
            <a:ext cx="6729845" cy="276999"/>
          </a:xfrm>
          <a:prstGeom prst="rect">
            <a:avLst/>
          </a:prstGeom>
          <a:noFill/>
        </p:spPr>
        <p:txBody>
          <a:bodyPr wrap="square">
            <a:spAutoFit/>
          </a:bodyPr>
          <a:lstStyle/>
          <a:p>
            <a:r>
              <a:rPr lang="en-GB" sz="1200" i="0" u="none" strike="noStrike" cap="none" dirty="0">
                <a:solidFill>
                  <a:srgbClr val="FF0000"/>
                </a:solidFill>
                <a:latin typeface="Arial Rounded MT Bold" panose="020F0704030504030204" pitchFamily="34" charset="0"/>
                <a:ea typeface="Arial"/>
                <a:cs typeface="Arial"/>
                <a:sym typeface="Arial"/>
              </a:rPr>
              <a:t>6CO2                   6H2O                    C6H12O6                6O2</a:t>
            </a:r>
            <a:endParaRPr lang="en-GB" sz="1200" dirty="0">
              <a:solidFill>
                <a:srgbClr val="FF0000"/>
              </a:solidFill>
              <a:latin typeface="Arial Rounded MT Bold" panose="020F0704030504030204" pitchFamily="34" charset="0"/>
            </a:endParaRPr>
          </a:p>
        </p:txBody>
      </p:sp>
      <p:sp>
        <p:nvSpPr>
          <p:cNvPr id="19" name="TextBox 18">
            <a:extLst>
              <a:ext uri="{FF2B5EF4-FFF2-40B4-BE49-F238E27FC236}">
                <a16:creationId xmlns:a16="http://schemas.microsoft.com/office/drawing/2014/main" id="{A26459DA-8D3F-86A2-D75A-C2C884BF1630}"/>
              </a:ext>
            </a:extLst>
          </p:cNvPr>
          <p:cNvSpPr txBox="1"/>
          <p:nvPr/>
        </p:nvSpPr>
        <p:spPr>
          <a:xfrm>
            <a:off x="200805" y="7732923"/>
            <a:ext cx="6430133" cy="1200329"/>
          </a:xfrm>
          <a:prstGeom prst="rect">
            <a:avLst/>
          </a:prstGeom>
          <a:noFill/>
        </p:spPr>
        <p:txBody>
          <a:bodyPr wrap="square">
            <a:spAutoFit/>
          </a:bodyPr>
          <a:lstStyle/>
          <a:p>
            <a:pPr marL="0" marR="0" lvl="0" indent="0" algn="l" rtl="0">
              <a:lnSpc>
                <a:spcPct val="100000"/>
              </a:lnSpc>
              <a:spcBef>
                <a:spcPts val="0"/>
              </a:spcBef>
              <a:spcAft>
                <a:spcPts val="0"/>
              </a:spcAft>
              <a:buNone/>
            </a:pPr>
            <a:r>
              <a:rPr lang="en-GB" sz="1200" i="0" u="none" strike="noStrike" cap="none" dirty="0">
                <a:solidFill>
                  <a:srgbClr val="FF0000"/>
                </a:solidFill>
                <a:latin typeface="Arial Rounded MT Bold" panose="020F0704030504030204" pitchFamily="34" charset="0"/>
                <a:ea typeface="Arial Rounded"/>
                <a:cs typeface="Arial Rounded"/>
                <a:sym typeface="Arial Rounded"/>
              </a:rPr>
              <a:t>Similarities: The same chemical elements and compounds appear in both respiration and photosynthesis</a:t>
            </a:r>
            <a:r>
              <a:rPr lang="en-GB" sz="1200" dirty="0">
                <a:solidFill>
                  <a:srgbClr val="FF0000"/>
                </a:solidFill>
                <a:latin typeface="Arial Rounded MT Bold" panose="020F0704030504030204" pitchFamily="34" charset="0"/>
                <a:sym typeface="Arial Rounded"/>
              </a:rPr>
              <a:t>. </a:t>
            </a:r>
            <a:r>
              <a:rPr lang="en-GB" sz="1200" i="0" u="none" strike="noStrike" cap="none" dirty="0">
                <a:solidFill>
                  <a:srgbClr val="FF0000"/>
                </a:solidFill>
                <a:latin typeface="Arial Rounded MT Bold" panose="020F0704030504030204" pitchFamily="34" charset="0"/>
                <a:ea typeface="Arial Rounded"/>
                <a:cs typeface="Arial Rounded"/>
                <a:sym typeface="Arial Rounded"/>
              </a:rPr>
              <a:t>Both reactions are driven by enzymes.</a:t>
            </a:r>
            <a:endParaRPr lang="en-GB" sz="1200" dirty="0">
              <a:solidFill>
                <a:srgbClr val="FF0000"/>
              </a:solidFill>
              <a:latin typeface="Arial Rounded MT Bold" panose="020F0704030504030204" pitchFamily="34" charset="0"/>
            </a:endParaRPr>
          </a:p>
          <a:p>
            <a:pPr marL="0" marR="0" lvl="0" indent="0" algn="l" rtl="0">
              <a:lnSpc>
                <a:spcPct val="100000"/>
              </a:lnSpc>
              <a:spcBef>
                <a:spcPts val="0"/>
              </a:spcBef>
              <a:spcAft>
                <a:spcPts val="0"/>
              </a:spcAft>
              <a:buNone/>
            </a:pPr>
            <a:endParaRPr lang="en-GB" sz="1200" i="0" u="none" strike="noStrike" cap="none" dirty="0">
              <a:solidFill>
                <a:srgbClr val="FF0000"/>
              </a:solidFill>
              <a:latin typeface="Arial Rounded MT Bold" panose="020F0704030504030204" pitchFamily="34" charset="0"/>
              <a:ea typeface="Arial Rounded"/>
              <a:cs typeface="Arial Rounded"/>
              <a:sym typeface="Arial Rounded"/>
            </a:endParaRPr>
          </a:p>
          <a:p>
            <a:pPr marL="0" marR="0" lvl="0" indent="0" algn="l" rtl="0">
              <a:lnSpc>
                <a:spcPct val="100000"/>
              </a:lnSpc>
              <a:spcBef>
                <a:spcPts val="0"/>
              </a:spcBef>
              <a:spcAft>
                <a:spcPts val="0"/>
              </a:spcAft>
              <a:buNone/>
            </a:pPr>
            <a:r>
              <a:rPr lang="en-GB" sz="1200" i="0" u="none" strike="noStrike" cap="none" dirty="0">
                <a:solidFill>
                  <a:srgbClr val="FF0000"/>
                </a:solidFill>
                <a:latin typeface="Arial Rounded MT Bold" panose="020F0704030504030204" pitchFamily="34" charset="0"/>
                <a:ea typeface="Arial Rounded"/>
                <a:cs typeface="Arial Rounded"/>
                <a:sym typeface="Arial Rounded"/>
              </a:rPr>
              <a:t>Differences:</a:t>
            </a:r>
            <a:r>
              <a:rPr lang="en-GB" sz="1200" dirty="0">
                <a:solidFill>
                  <a:srgbClr val="FF0000"/>
                </a:solidFill>
                <a:latin typeface="Arial Rounded MT Bold" panose="020F0704030504030204" pitchFamily="34" charset="0"/>
                <a:sym typeface="Arial Rounded"/>
              </a:rPr>
              <a:t> </a:t>
            </a:r>
            <a:r>
              <a:rPr lang="en-GB" sz="1200" i="0" u="none" strike="noStrike" cap="none" dirty="0">
                <a:solidFill>
                  <a:srgbClr val="FF0000"/>
                </a:solidFill>
                <a:latin typeface="Arial Rounded MT Bold" panose="020F0704030504030204" pitchFamily="34" charset="0"/>
                <a:ea typeface="Arial Rounded"/>
                <a:cs typeface="Arial Rounded"/>
                <a:sym typeface="Arial Rounded"/>
              </a:rPr>
              <a:t>The reactants of photosynthesis are the products of respiration</a:t>
            </a:r>
            <a:r>
              <a:rPr lang="en-GB" sz="1200" dirty="0">
                <a:solidFill>
                  <a:srgbClr val="FF0000"/>
                </a:solidFill>
                <a:latin typeface="Arial Rounded MT Bold" panose="020F0704030504030204" pitchFamily="34" charset="0"/>
                <a:sym typeface="Arial Rounded"/>
              </a:rPr>
              <a:t>. </a:t>
            </a:r>
            <a:r>
              <a:rPr lang="en-GB" sz="1200" i="0" u="none" strike="noStrike" cap="none" dirty="0">
                <a:solidFill>
                  <a:srgbClr val="FF0000"/>
                </a:solidFill>
                <a:latin typeface="Arial Rounded MT Bold" panose="020F0704030504030204" pitchFamily="34" charset="0"/>
                <a:ea typeface="Arial Rounded"/>
                <a:cs typeface="Arial Rounded"/>
                <a:sym typeface="Arial Rounded"/>
              </a:rPr>
              <a:t>The reactants of respiration are the products of photosynthesis</a:t>
            </a:r>
            <a:r>
              <a:rPr lang="en-GB" sz="1200" dirty="0">
                <a:solidFill>
                  <a:srgbClr val="FF0000"/>
                </a:solidFill>
                <a:latin typeface="Arial Rounded MT Bold" panose="020F0704030504030204" pitchFamily="34" charset="0"/>
                <a:sym typeface="Arial Rounded"/>
              </a:rPr>
              <a:t>. </a:t>
            </a:r>
            <a:r>
              <a:rPr lang="en-GB" sz="1200" i="0" u="none" strike="noStrike" cap="none" dirty="0">
                <a:solidFill>
                  <a:srgbClr val="FF0000"/>
                </a:solidFill>
                <a:latin typeface="Arial Rounded MT Bold" panose="020F0704030504030204" pitchFamily="34" charset="0"/>
                <a:ea typeface="Arial Rounded"/>
                <a:cs typeface="Arial Rounded"/>
                <a:sym typeface="Arial Rounded"/>
              </a:rPr>
              <a:t>Respiration does not require light or chlorophyll.</a:t>
            </a:r>
            <a:endParaRPr lang="en-GB" sz="1200" dirty="0">
              <a:solidFill>
                <a:srgbClr val="FF0000"/>
              </a:solidFill>
              <a:latin typeface="Arial Rounded MT Bold" panose="020F0704030504030204" pitchFamily="34" charset="0"/>
            </a:endParaRPr>
          </a:p>
        </p:txBody>
      </p:sp>
      <p:sp>
        <p:nvSpPr>
          <p:cNvPr id="20" name="TextBox 19">
            <a:extLst>
              <a:ext uri="{FF2B5EF4-FFF2-40B4-BE49-F238E27FC236}">
                <a16:creationId xmlns:a16="http://schemas.microsoft.com/office/drawing/2014/main" id="{3B0886B2-D667-DAEF-5E8A-CBAC953DA2F6}"/>
              </a:ext>
            </a:extLst>
          </p:cNvPr>
          <p:cNvSpPr txBox="1"/>
          <p:nvPr/>
        </p:nvSpPr>
        <p:spPr>
          <a:xfrm>
            <a:off x="1013042" y="-12645"/>
            <a:ext cx="4343497" cy="461665"/>
          </a:xfrm>
          <a:prstGeom prst="rect">
            <a:avLst/>
          </a:prstGeom>
          <a:noFill/>
        </p:spPr>
        <p:txBody>
          <a:bodyPr wrap="square" rtlCol="0">
            <a:spAutoFit/>
          </a:bodyPr>
          <a:lstStyle/>
          <a:p>
            <a:r>
              <a:rPr lang="en-US" sz="1200" dirty="0">
                <a:solidFill>
                  <a:schemeClr val="bg1"/>
                </a:solidFill>
                <a:latin typeface="Arial Rounded MT Bold" panose="020F0704030504030204" pitchFamily="34" charset="0"/>
              </a:rPr>
              <a:t>Mission Assignment: </a:t>
            </a:r>
            <a:r>
              <a:rPr lang="en-GB" sz="1200" b="0" i="0" u="none" strike="noStrike" dirty="0">
                <a:solidFill>
                  <a:schemeClr val="bg1"/>
                </a:solidFill>
                <a:effectLst/>
                <a:latin typeface="Arial Rounded MT Bold" panose="020F0704030504030204" pitchFamily="34" charset="0"/>
              </a:rPr>
              <a:t>Describe the </a:t>
            </a:r>
            <a:r>
              <a:rPr lang="en-GB" sz="1200" dirty="0">
                <a:solidFill>
                  <a:schemeClr val="bg1"/>
                </a:solidFill>
                <a:latin typeface="Arial Rounded MT Bold" panose="020F0704030504030204" pitchFamily="34" charset="0"/>
              </a:rPr>
              <a:t>photosynthesis reaction                                                           ANSWERS</a:t>
            </a:r>
            <a:r>
              <a:rPr lang="en-GB" sz="1200" b="0" i="0" u="none" strike="noStrike" dirty="0">
                <a:solidFill>
                  <a:schemeClr val="bg1"/>
                </a:solidFill>
                <a:effectLst/>
                <a:latin typeface="Arial Rounded MT Bold" panose="020F0704030504030204" pitchFamily="34" charset="0"/>
              </a:rPr>
              <a:t> </a:t>
            </a:r>
            <a:endParaRPr lang="en-US" sz="1200" dirty="0">
              <a:solidFill>
                <a:schemeClr val="bg1"/>
              </a:solidFill>
              <a:latin typeface="Arial Rounded MT Bold" panose="020F0704030504030204" pitchFamily="34" charset="0"/>
            </a:endParaRPr>
          </a:p>
        </p:txBody>
      </p:sp>
      <p:pic>
        <p:nvPicPr>
          <p:cNvPr id="21" name="Google Shape;88;p1" descr="Logo  Description automatically generated">
            <a:extLst>
              <a:ext uri="{FF2B5EF4-FFF2-40B4-BE49-F238E27FC236}">
                <a16:creationId xmlns:a16="http://schemas.microsoft.com/office/drawing/2014/main" id="{55482A8A-4A81-5CBB-07F0-7632E61AD218}"/>
              </a:ext>
            </a:extLst>
          </p:cNvPr>
          <p:cNvPicPr preferRelativeResize="0"/>
          <p:nvPr/>
        </p:nvPicPr>
        <p:blipFill rotWithShape="1">
          <a:blip r:embed="rId3">
            <a:alphaModFix/>
          </a:blip>
          <a:srcRect/>
          <a:stretch/>
        </p:blipFill>
        <p:spPr>
          <a:xfrm>
            <a:off x="5320177" y="22949"/>
            <a:ext cx="1330454" cy="587953"/>
          </a:xfrm>
          <a:prstGeom prst="rect">
            <a:avLst/>
          </a:prstGeom>
          <a:noFill/>
          <a:ln>
            <a:noFill/>
          </a:ln>
        </p:spPr>
      </p:pic>
    </p:spTree>
    <p:extLst>
      <p:ext uri="{BB962C8B-B14F-4D97-AF65-F5344CB8AC3E}">
        <p14:creationId xmlns:p14="http://schemas.microsoft.com/office/powerpoint/2010/main" val="14045586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66</TotalTime>
  <Words>1828</Words>
  <Application>Microsoft Office PowerPoint</Application>
  <PresentationFormat>A4 Paper (210x297 mm)</PresentationFormat>
  <Paragraphs>158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Rounded MT Bold</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Developing Experts</dc:creator>
  <cp:lastModifiedBy>Developing Experts</cp:lastModifiedBy>
  <cp:revision>1</cp:revision>
  <dcterms:created xsi:type="dcterms:W3CDTF">2023-06-06T13:42:14Z</dcterms:created>
  <dcterms:modified xsi:type="dcterms:W3CDTF">2023-06-06T14:48:20Z</dcterms:modified>
</cp:coreProperties>
</file>