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"/>
  </p:notesMasterIdLst>
  <p:sldIdLst>
    <p:sldId id="256" r:id="rId2"/>
    <p:sldId id="257" r:id="rId3"/>
    <p:sldId id="258" r:id="rId4"/>
  </p:sldIdLst>
  <p:sldSz cx="6858000" cy="9906000" type="A4"/>
  <p:notesSz cx="6858000" cy="9144000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133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77" autoAdjust="0"/>
    <p:restoredTop sz="94660"/>
  </p:normalViewPr>
  <p:slideViewPr>
    <p:cSldViewPr snapToGrid="0" showGuides="1">
      <p:cViewPr varScale="1">
        <p:scale>
          <a:sx n="55" d="100"/>
          <a:sy n="55" d="100"/>
        </p:scale>
        <p:origin x="2515" y="48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2231CC-7710-20E6-8B39-D7E34FF3F6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A66DCB-7168-5487-1C0F-FFCF5798188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F1D07C3-8876-44BF-8D1F-0A260DF109E7}" type="datetimeFigureOut">
              <a:rPr lang="en-US"/>
              <a:pPr>
                <a:defRPr/>
              </a:pPr>
              <a:t>2/26/2025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33BEE6A-8A45-FA40-36F3-C9BE4B7695B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ECC7816-CA0E-3EE3-DEB8-652A897202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330515-AD2F-5CC5-BA97-72CA6DB9AD7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77609-7812-6FF4-01F0-887CF3D6B1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B9FE1F3-8CAF-4178-85B6-4DF1B3B253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26BDC-BFDA-D2C2-9962-A9F6F5569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D7D3D-ADFD-40B2-AB78-EA27ACB5C212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D0DA9-9D01-406F-FC56-C6164B115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ECB9D2-9A8F-E257-298E-E1C08A198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31AF2-EA9B-4520-8C89-0E5FD10AF77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33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57F69-CFCD-F597-1762-C0533A001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951F1-D09F-4C31-A516-6F9CEEB6F423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F22C0-8AC6-896E-D9A4-2350AAB88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2DC4F5-8725-2152-B74B-6A681DD2E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9EB84-ABA7-4979-8670-3FBFEB2DF0D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9228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E180F-62D3-23D3-FCC5-7C883130A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8EB16-2928-4932-8EE1-522B4B6273B3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720EF-FC10-808E-47FC-E6C65B51F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1221A-4F72-21AD-31AD-E6C1A8719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D5CE9-FBB4-46DA-9D7F-B63E77E724B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046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E7217-A287-2C63-A2A2-108834B5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6E9A7-3028-49D4-86FD-8EADD285B59D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FC73F-B5B3-1031-81AA-4D78461CF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B2FA82-884F-79C0-1313-FE76C2C38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6FCEE-A787-489E-9B08-B8D935378C3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411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26AC7-5D52-8B0D-6ABB-98C0D8416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DE623-F052-46BB-BD49-A320E2BC0ECC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02C2F-12B7-F725-835B-DF3C696B9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212A3A-2397-974A-D669-8B1BECAB6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3D929-4AC3-4AA1-B705-73FBCB4D86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443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61854EB-9E55-8BF6-8D7C-D474D186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B17A5-2212-4F27-A669-7D2D55823622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D22526F-4A43-7400-F8A4-1AC8D6D25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654CBD8-87FD-A820-A66B-0BA055037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C4F97-04D6-4FBF-ACF6-7F3CCF1414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22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7BF226B-F21E-9225-159C-548BEA618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21D07-8939-4083-80B5-C758EC224688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61CB327-A9E3-5ED8-355F-DAA0F859C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68A0A25-EF6A-A96D-0E24-6B5A54C34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AA771-0955-4951-84B3-28BDA95DB96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900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4F02C43-9609-B144-FB1B-FC18338D5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6C78A-3377-436A-8AE3-F418279F8A0C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F00C46E-42AE-0568-78AB-7462A0F68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AFB6369-DACF-4DD6-5ECE-EE5FA109F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4CCC1-4D31-4CBB-83A2-512535BBAE6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5783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923CA3D-E578-E061-1CEC-78DFC26A8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ACCC0-BF68-4F2C-AB99-0F2B92B72BEA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9BC17DC-9026-08D0-883E-59E4B0C1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8C0FAF9-906A-24AD-5CA9-01E13FE8E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118AC-C4C2-48A8-903A-DF098F6010F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1685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300C9F8-778C-E546-3446-79C0AA5CD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63AE1-0700-4122-A0AF-7CB09ED7941E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40C167E-F158-F51B-7FC2-77B66A27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457F926-B258-D639-04F0-28F1C3E0A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0C922-C839-4EA3-AB7E-BC3C2B92BEF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4024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rtlCol="0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51F4B91-2844-AD02-506B-648AE758F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60533-9E9F-408C-9DAB-E31BF102C147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B2F8759-742A-07D3-2248-D73102689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BEA3B8A-2845-9E5F-E7E7-D2AD7F151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8E0B3-5318-452D-AB9F-1A44FC7A33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783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D39F3DD-7B44-5651-5D4C-4897442541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71488" y="527050"/>
            <a:ext cx="591502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E721C8-B67D-D296-23B4-0204BAAF2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2636838"/>
            <a:ext cx="5915025" cy="62849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37D989-3281-DDD8-1698-2FBFC96857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9182100"/>
            <a:ext cx="1543050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E338716-DD95-42BD-9543-79ABECB226B5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E8E98-C7C0-DFC7-05A3-5D77C86D96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9182100"/>
            <a:ext cx="2314575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93AC0-E03E-048C-F376-D56E89EA7F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9182100"/>
            <a:ext cx="1543050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5D5F905-785C-4500-ADC3-7FCD551AA00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4">
            <a:extLst>
              <a:ext uri="{FF2B5EF4-FFF2-40B4-BE49-F238E27FC236}">
                <a16:creationId xmlns:a16="http://schemas.microsoft.com/office/drawing/2014/main" id="{04998CC2-6417-7F29-EF22-F914C0D15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854075"/>
            <a:ext cx="15097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800">
                <a:solidFill>
                  <a:schemeClr val="bg1"/>
                </a:solidFill>
                <a:latin typeface="Arial Rounded MT Bold" panose="020F0704030504030204" pitchFamily="34" charset="0"/>
              </a:rPr>
              <a:t>Session 2</a:t>
            </a:r>
          </a:p>
        </p:txBody>
      </p:sp>
      <p:sp>
        <p:nvSpPr>
          <p:cNvPr id="3075" name="TextBox 5">
            <a:extLst>
              <a:ext uri="{FF2B5EF4-FFF2-40B4-BE49-F238E27FC236}">
                <a16:creationId xmlns:a16="http://schemas.microsoft.com/office/drawing/2014/main" id="{489BAE05-A0F3-D733-FB91-B6F3F45CB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88" y="190500"/>
            <a:ext cx="37957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11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Science Week 2025 </a:t>
            </a:r>
          </a:p>
        </p:txBody>
      </p:sp>
      <p:sp>
        <p:nvSpPr>
          <p:cNvPr id="3076" name="TextBox 8">
            <a:extLst>
              <a:ext uri="{FF2B5EF4-FFF2-40B4-BE49-F238E27FC236}">
                <a16:creationId xmlns:a16="http://schemas.microsoft.com/office/drawing/2014/main" id="{8B6AA6DC-4DFC-AA49-5902-2067A5B47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2940" y="9657490"/>
            <a:ext cx="2674937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r" eaLnBrk="1" hangingPunct="1"/>
            <a:r>
              <a:rPr lang="en-GB" altLang="en-US" sz="6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Developing Experts Copyright 2025 All Rights Reserved</a:t>
            </a:r>
          </a:p>
        </p:txBody>
      </p:sp>
      <p:pic>
        <p:nvPicPr>
          <p:cNvPr id="3092" name="Picture 6" descr="A blue square with white letters&#10;&#10;Description automatically generated">
            <a:extLst>
              <a:ext uri="{FF2B5EF4-FFF2-40B4-BE49-F238E27FC236}">
                <a16:creationId xmlns:a16="http://schemas.microsoft.com/office/drawing/2014/main" id="{7E4FDC3B-C10C-1E1E-CB6C-1C66F08A6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127000"/>
            <a:ext cx="8128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3" name="TextBox 9">
            <a:extLst>
              <a:ext uri="{FF2B5EF4-FFF2-40B4-BE49-F238E27FC236}">
                <a16:creationId xmlns:a16="http://schemas.microsoft.com/office/drawing/2014/main" id="{E3D6F4AA-9C0D-5281-08D7-B27FFA011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075" y="363538"/>
            <a:ext cx="48958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16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Remarkable Reptiles: Their Changes Over Time 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F680BF3-1779-2FFB-6B53-64DA93533FD0}"/>
              </a:ext>
            </a:extLst>
          </p:cNvPr>
          <p:cNvCxnSpPr/>
          <p:nvPr/>
        </p:nvCxnSpPr>
        <p:spPr>
          <a:xfrm>
            <a:off x="206375" y="9551988"/>
            <a:ext cx="6453188" cy="0"/>
          </a:xfrm>
          <a:prstGeom prst="line">
            <a:avLst/>
          </a:prstGeom>
          <a:ln w="28575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28BF3BA-51F2-D409-0A89-C33AA7946DB3}"/>
              </a:ext>
            </a:extLst>
          </p:cNvPr>
          <p:cNvCxnSpPr/>
          <p:nvPr/>
        </p:nvCxnSpPr>
        <p:spPr>
          <a:xfrm>
            <a:off x="206375" y="1000125"/>
            <a:ext cx="6453188" cy="0"/>
          </a:xfrm>
          <a:prstGeom prst="line">
            <a:avLst/>
          </a:prstGeom>
          <a:ln w="28575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98" name="TextBox 43">
            <a:extLst>
              <a:ext uri="{FF2B5EF4-FFF2-40B4-BE49-F238E27FC236}">
                <a16:creationId xmlns:a16="http://schemas.microsoft.com/office/drawing/2014/main" id="{B0022631-4B47-34B3-7EDA-1F553FF75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075" y="630238"/>
            <a:ext cx="33480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12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KS1 Handout</a:t>
            </a:r>
          </a:p>
        </p:txBody>
      </p:sp>
      <p:sp>
        <p:nvSpPr>
          <p:cNvPr id="3099" name="TextBox 44">
            <a:extLst>
              <a:ext uri="{FF2B5EF4-FFF2-40B4-BE49-F238E27FC236}">
                <a16:creationId xmlns:a16="http://schemas.microsoft.com/office/drawing/2014/main" id="{93DA26FB-2DE6-95A9-6981-925A5B390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3088" y="1147763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00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532613DA-F011-4E97-0654-C039CF8E5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171450"/>
            <a:ext cx="8413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ounded Rectangle 9">
            <a:extLst>
              <a:ext uri="{FF2B5EF4-FFF2-40B4-BE49-F238E27FC236}">
                <a16:creationId xmlns:a16="http://schemas.microsoft.com/office/drawing/2014/main" id="{53D40586-5F9C-E6FA-9528-8E372C2113AE}"/>
              </a:ext>
            </a:extLst>
          </p:cNvPr>
          <p:cNvSpPr/>
          <p:nvPr/>
        </p:nvSpPr>
        <p:spPr>
          <a:xfrm>
            <a:off x="192089" y="4784400"/>
            <a:ext cx="6467474" cy="4612425"/>
          </a:xfrm>
          <a:prstGeom prst="roundRect">
            <a:avLst>
              <a:gd name="adj" fmla="val 1358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Activity 2: Write the habitat underneath each gecko. </a:t>
            </a:r>
            <a:r>
              <a:rPr lang="en-GB" sz="1600" dirty="0">
                <a:sym typeface="Wingdings" panose="05000000000000000000" pitchFamily="2" charset="2"/>
              </a:rPr>
              <a:t></a:t>
            </a:r>
            <a:endParaRPr lang="en-GB" sz="16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 </a:t>
            </a:r>
            <a:endParaRPr lang="en-GB" sz="14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3C63D41-075E-5BBF-5E3E-4925F305FA6A}"/>
              </a:ext>
            </a:extLst>
          </p:cNvPr>
          <p:cNvSpPr/>
          <p:nvPr/>
        </p:nvSpPr>
        <p:spPr>
          <a:xfrm>
            <a:off x="315944" y="8883951"/>
            <a:ext cx="6234050" cy="423978"/>
          </a:xfrm>
          <a:prstGeom prst="roundRect">
            <a:avLst>
              <a:gd name="adj" fmla="val 9780"/>
            </a:avLst>
          </a:prstGeom>
          <a:noFill/>
          <a:ln>
            <a:solidFill>
              <a:srgbClr val="1313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B10DFD-81CA-085C-F130-690CDDFEEB97}"/>
              </a:ext>
            </a:extLst>
          </p:cNvPr>
          <p:cNvSpPr txBox="1"/>
          <p:nvPr/>
        </p:nvSpPr>
        <p:spPr>
          <a:xfrm>
            <a:off x="308006" y="8911274"/>
            <a:ext cx="6226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131339"/>
                </a:solidFill>
                <a:latin typeface="Arial Rounded MT Bold" panose="020F0704030504030204" pitchFamily="34" charset="0"/>
              </a:rPr>
              <a:t>deserts                 tropical rainforests                 forests            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898F79C-7116-8D64-E08C-54111ACB39D1}"/>
              </a:ext>
            </a:extLst>
          </p:cNvPr>
          <p:cNvCxnSpPr>
            <a:cxnSpLocks/>
          </p:cNvCxnSpPr>
          <p:nvPr/>
        </p:nvCxnSpPr>
        <p:spPr>
          <a:xfrm>
            <a:off x="1036942" y="6896100"/>
            <a:ext cx="1728725" cy="0"/>
          </a:xfrm>
          <a:prstGeom prst="line">
            <a:avLst/>
          </a:prstGeom>
          <a:ln w="28575">
            <a:solidFill>
              <a:srgbClr val="13133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71DC5F5-2889-17ED-776C-FD5B257C7922}"/>
              </a:ext>
            </a:extLst>
          </p:cNvPr>
          <p:cNvCxnSpPr>
            <a:cxnSpLocks/>
          </p:cNvCxnSpPr>
          <p:nvPr/>
        </p:nvCxnSpPr>
        <p:spPr>
          <a:xfrm>
            <a:off x="1050522" y="8759952"/>
            <a:ext cx="1728725" cy="0"/>
          </a:xfrm>
          <a:prstGeom prst="line">
            <a:avLst/>
          </a:prstGeom>
          <a:ln w="28575">
            <a:solidFill>
              <a:srgbClr val="13133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FEEDC6A-6372-C305-25CC-1E8A4D9C4926}"/>
              </a:ext>
            </a:extLst>
          </p:cNvPr>
          <p:cNvCxnSpPr>
            <a:cxnSpLocks/>
          </p:cNvCxnSpPr>
          <p:nvPr/>
        </p:nvCxnSpPr>
        <p:spPr>
          <a:xfrm>
            <a:off x="4121583" y="6896100"/>
            <a:ext cx="1728725" cy="0"/>
          </a:xfrm>
          <a:prstGeom prst="line">
            <a:avLst/>
          </a:prstGeom>
          <a:ln w="28575">
            <a:solidFill>
              <a:srgbClr val="13133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04348AB-705D-D629-E2EA-C225F8534170}"/>
              </a:ext>
            </a:extLst>
          </p:cNvPr>
          <p:cNvCxnSpPr>
            <a:cxnSpLocks/>
          </p:cNvCxnSpPr>
          <p:nvPr/>
        </p:nvCxnSpPr>
        <p:spPr>
          <a:xfrm>
            <a:off x="4121583" y="8759952"/>
            <a:ext cx="1728725" cy="0"/>
          </a:xfrm>
          <a:prstGeom prst="line">
            <a:avLst/>
          </a:prstGeom>
          <a:ln w="28575">
            <a:solidFill>
              <a:srgbClr val="13133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hand holding a lizard&#10;&#10;AI-generated content may be incorrect.">
            <a:extLst>
              <a:ext uri="{FF2B5EF4-FFF2-40B4-BE49-F238E27FC236}">
                <a16:creationId xmlns:a16="http://schemas.microsoft.com/office/drawing/2014/main" id="{1F6FF335-0BA1-019D-7538-E7335E7FA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9"/>
          <a:stretch/>
        </p:blipFill>
        <p:spPr>
          <a:xfrm>
            <a:off x="1036942" y="5302847"/>
            <a:ext cx="1718120" cy="1224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pic>
        <p:nvPicPr>
          <p:cNvPr id="6" name="Picture 5" descr="A person holding a small lizard&#10;&#10;AI-generated content may be incorrect.">
            <a:extLst>
              <a:ext uri="{FF2B5EF4-FFF2-40B4-BE49-F238E27FC236}">
                <a16:creationId xmlns:a16="http://schemas.microsoft.com/office/drawing/2014/main" id="{1C2171B1-4ECD-A20F-A971-6053B28BA4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3" t="-10618" r="155" b="10618"/>
          <a:stretch/>
        </p:blipFill>
        <p:spPr>
          <a:xfrm>
            <a:off x="4102940" y="5304114"/>
            <a:ext cx="1718120" cy="12268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pic>
        <p:nvPicPr>
          <p:cNvPr id="7" name="Picture 6" descr="A hand holding a lizard&#10;&#10;AI-generated content may be incorrect.">
            <a:extLst>
              <a:ext uri="{FF2B5EF4-FFF2-40B4-BE49-F238E27FC236}">
                <a16:creationId xmlns:a16="http://schemas.microsoft.com/office/drawing/2014/main" id="{549279FE-0497-7541-4127-6939B62669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6" t="19756"/>
          <a:stretch/>
        </p:blipFill>
        <p:spPr>
          <a:xfrm>
            <a:off x="1036942" y="7053340"/>
            <a:ext cx="1718120" cy="1224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818D2EE-FB28-01FD-7E26-06B05E691F85}"/>
              </a:ext>
            </a:extLst>
          </p:cNvPr>
          <p:cNvSpPr txBox="1"/>
          <p:nvPr/>
        </p:nvSpPr>
        <p:spPr>
          <a:xfrm>
            <a:off x="770635" y="5274342"/>
            <a:ext cx="2271268" cy="340519"/>
          </a:xfrm>
          <a:prstGeom prst="roundRect">
            <a:avLst/>
          </a:prstGeom>
          <a:solidFill>
            <a:srgbClr val="FFFFFF"/>
          </a:solidFill>
          <a:ln>
            <a:solidFill>
              <a:srgbClr val="13133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Madagascar day gecko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ACAB19-636A-E22D-9FAE-32C5EB5B5EC2}"/>
              </a:ext>
            </a:extLst>
          </p:cNvPr>
          <p:cNvSpPr txBox="1"/>
          <p:nvPr/>
        </p:nvSpPr>
        <p:spPr>
          <a:xfrm>
            <a:off x="4007787" y="5274888"/>
            <a:ext cx="1908425" cy="340519"/>
          </a:xfrm>
          <a:prstGeom prst="roundRect">
            <a:avLst/>
          </a:prstGeom>
          <a:solidFill>
            <a:srgbClr val="FFFFFF"/>
          </a:solidFill>
          <a:ln>
            <a:solidFill>
              <a:srgbClr val="13133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New Zealand gecko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F3B311-27DC-F476-9464-3E35C416FB9A}"/>
              </a:ext>
            </a:extLst>
          </p:cNvPr>
          <p:cNvSpPr txBox="1"/>
          <p:nvPr/>
        </p:nvSpPr>
        <p:spPr>
          <a:xfrm>
            <a:off x="1193182" y="7963187"/>
            <a:ext cx="1443404" cy="340519"/>
          </a:xfrm>
          <a:prstGeom prst="roundRect">
            <a:avLst/>
          </a:prstGeom>
          <a:solidFill>
            <a:srgbClr val="FFFFFF"/>
          </a:solidFill>
          <a:ln>
            <a:solidFill>
              <a:srgbClr val="13133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leopard gecko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32B8F1-867C-C1B8-A0BB-5E79CE5B0290}"/>
              </a:ext>
            </a:extLst>
          </p:cNvPr>
          <p:cNvSpPr txBox="1"/>
          <p:nvPr/>
        </p:nvSpPr>
        <p:spPr>
          <a:xfrm>
            <a:off x="0" y="9649013"/>
            <a:ext cx="2619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1</a:t>
            </a:r>
            <a:endParaRPr lang="en-GB" sz="1000" dirty="0"/>
          </a:p>
        </p:txBody>
      </p:sp>
      <p:pic>
        <p:nvPicPr>
          <p:cNvPr id="28" name="Picture 27" descr="A person holding a lizard&#10;&#10;AI-generated content may be incorrect.">
            <a:extLst>
              <a:ext uri="{FF2B5EF4-FFF2-40B4-BE49-F238E27FC236}">
                <a16:creationId xmlns:a16="http://schemas.microsoft.com/office/drawing/2014/main" id="{92E81BDE-011F-C4D3-0009-9E394010F6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0" t="3759" r="18523" b="-3759"/>
          <a:stretch/>
        </p:blipFill>
        <p:spPr>
          <a:xfrm>
            <a:off x="4100068" y="7133770"/>
            <a:ext cx="1718120" cy="12305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CC9FB4D-42FC-666A-BA34-BD4CF08A88D9}"/>
              </a:ext>
            </a:extLst>
          </p:cNvPr>
          <p:cNvSpPr txBox="1"/>
          <p:nvPr/>
        </p:nvSpPr>
        <p:spPr>
          <a:xfrm>
            <a:off x="4261034" y="8042296"/>
            <a:ext cx="1443404" cy="340519"/>
          </a:xfrm>
          <a:prstGeom prst="roundRect">
            <a:avLst/>
          </a:prstGeom>
          <a:solidFill>
            <a:srgbClr val="FFFFFF"/>
          </a:solidFill>
          <a:ln>
            <a:solidFill>
              <a:srgbClr val="13133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crested gecko</a:t>
            </a:r>
          </a:p>
        </p:txBody>
      </p:sp>
      <p:sp>
        <p:nvSpPr>
          <p:cNvPr id="4" name="Rectangle: Rounded Corners 44">
            <a:extLst>
              <a:ext uri="{FF2B5EF4-FFF2-40B4-BE49-F238E27FC236}">
                <a16:creationId xmlns:a16="http://schemas.microsoft.com/office/drawing/2014/main" id="{57297714-5104-D28D-5CAB-136836DE3A24}"/>
              </a:ext>
            </a:extLst>
          </p:cNvPr>
          <p:cNvSpPr/>
          <p:nvPr/>
        </p:nvSpPr>
        <p:spPr>
          <a:xfrm>
            <a:off x="4157071" y="2764825"/>
            <a:ext cx="252000" cy="25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130E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1876162D-9271-0FA2-2B6E-DF71DA79B425}"/>
              </a:ext>
            </a:extLst>
          </p:cNvPr>
          <p:cNvSpPr/>
          <p:nvPr/>
        </p:nvSpPr>
        <p:spPr>
          <a:xfrm>
            <a:off x="192088" y="1166812"/>
            <a:ext cx="6467475" cy="3450903"/>
          </a:xfrm>
          <a:prstGeom prst="roundRect">
            <a:avLst>
              <a:gd name="adj" fmla="val 1329"/>
            </a:avLst>
          </a:prstGeom>
          <a:noFill/>
          <a:ln w="28575">
            <a:solidFill>
              <a:srgbClr val="13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Activity 1: Tick the reptiles. </a:t>
            </a:r>
            <a:r>
              <a:rPr lang="en-GB" sz="1600" dirty="0">
                <a:sym typeface="Wingdings" panose="05000000000000000000" pitchFamily="2" charset="2"/>
              </a:rPr>
              <a:t></a:t>
            </a:r>
            <a:endParaRPr lang="en-GB" sz="16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 </a:t>
            </a:r>
            <a:endParaRPr lang="en-GB" sz="14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9" name="Picture 8" descr="A bear walking in the woods&#10;&#10;Description automatically generated">
            <a:extLst>
              <a:ext uri="{FF2B5EF4-FFF2-40B4-BE49-F238E27FC236}">
                <a16:creationId xmlns:a16="http://schemas.microsoft.com/office/drawing/2014/main" id="{6C86F759-59B5-0FA7-0636-703B34D0612E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88"/>
          <a:stretch/>
        </p:blipFill>
        <p:spPr>
          <a:xfrm>
            <a:off x="3762833" y="3125025"/>
            <a:ext cx="1080000" cy="10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pic>
        <p:nvPicPr>
          <p:cNvPr id="11" name="Picture 10" descr="Two penguins standing on snow&#10;&#10;Description automatically generated">
            <a:extLst>
              <a:ext uri="{FF2B5EF4-FFF2-40B4-BE49-F238E27FC236}">
                <a16:creationId xmlns:a16="http://schemas.microsoft.com/office/drawing/2014/main" id="{0FD302C8-40B8-1FB3-42D0-813EE36E7104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7" r="17435"/>
          <a:stretch/>
        </p:blipFill>
        <p:spPr>
          <a:xfrm>
            <a:off x="2078560" y="1602294"/>
            <a:ext cx="1080000" cy="10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pic>
        <p:nvPicPr>
          <p:cNvPr id="22" name="Picture 21" descr="A crocodile with its mouth open&#10;&#10;Description automatically generated">
            <a:extLst>
              <a:ext uri="{FF2B5EF4-FFF2-40B4-BE49-F238E27FC236}">
                <a16:creationId xmlns:a16="http://schemas.microsoft.com/office/drawing/2014/main" id="{F9E53050-DF5A-E77F-21F1-0D4D547356A0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7" r="16010"/>
          <a:stretch/>
        </p:blipFill>
        <p:spPr>
          <a:xfrm>
            <a:off x="5371465" y="1606728"/>
            <a:ext cx="1080000" cy="10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pic>
        <p:nvPicPr>
          <p:cNvPr id="24" name="Picture 23" descr="A large turtle walking on grass&#10;&#10;Description automatically generated">
            <a:extLst>
              <a:ext uri="{FF2B5EF4-FFF2-40B4-BE49-F238E27FC236}">
                <a16:creationId xmlns:a16="http://schemas.microsoft.com/office/drawing/2014/main" id="{0C67FA47-B8C0-5529-3F86-BF3E5889E8D4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5" r="21857"/>
          <a:stretch/>
        </p:blipFill>
        <p:spPr>
          <a:xfrm>
            <a:off x="5371465" y="3116337"/>
            <a:ext cx="1080000" cy="10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pic>
        <p:nvPicPr>
          <p:cNvPr id="26" name="Picture 25" descr="A snake coiled up in the grass&#10;&#10;Description automatically generated">
            <a:extLst>
              <a:ext uri="{FF2B5EF4-FFF2-40B4-BE49-F238E27FC236}">
                <a16:creationId xmlns:a16="http://schemas.microsoft.com/office/drawing/2014/main" id="{66C1C754-24E8-27AB-E4F1-80FDF509BCDD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5" r="22669"/>
          <a:stretch/>
        </p:blipFill>
        <p:spPr>
          <a:xfrm>
            <a:off x="419804" y="3110004"/>
            <a:ext cx="1080000" cy="10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pic>
        <p:nvPicPr>
          <p:cNvPr id="60" name="Picture 59" descr="A blue and black striped fish&#10;&#10;Description automatically generated">
            <a:extLst>
              <a:ext uri="{FF2B5EF4-FFF2-40B4-BE49-F238E27FC236}">
                <a16:creationId xmlns:a16="http://schemas.microsoft.com/office/drawing/2014/main" id="{0D536D18-2850-66C9-B955-6D02AF5F882C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0" r="11468"/>
          <a:stretch/>
        </p:blipFill>
        <p:spPr>
          <a:xfrm>
            <a:off x="417575" y="1602294"/>
            <a:ext cx="1080000" cy="10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pic>
        <p:nvPicPr>
          <p:cNvPr id="3073" name="Picture 3072" descr="A colorful lizard on a branch&#10;&#10;Description automatically generated">
            <a:extLst>
              <a:ext uri="{FF2B5EF4-FFF2-40B4-BE49-F238E27FC236}">
                <a16:creationId xmlns:a16="http://schemas.microsoft.com/office/drawing/2014/main" id="{B8C8005D-732F-30F6-F1A1-0DC8556D9A06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32"/>
          <a:stretch/>
        </p:blipFill>
        <p:spPr>
          <a:xfrm>
            <a:off x="3762832" y="1602294"/>
            <a:ext cx="1080000" cy="10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pic>
        <p:nvPicPr>
          <p:cNvPr id="3077" name="Picture 3076" descr="A red dragonfly on a stick&#10;&#10;Description automatically generated">
            <a:extLst>
              <a:ext uri="{FF2B5EF4-FFF2-40B4-BE49-F238E27FC236}">
                <a16:creationId xmlns:a16="http://schemas.microsoft.com/office/drawing/2014/main" id="{6FA44E05-2E91-D472-7615-76ADDFCA0455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34"/>
          <a:stretch/>
        </p:blipFill>
        <p:spPr>
          <a:xfrm>
            <a:off x="2078560" y="3116339"/>
            <a:ext cx="1080000" cy="10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</p:spPr>
      </p:pic>
      <p:sp>
        <p:nvSpPr>
          <p:cNvPr id="3078" name="Rectangle: Rounded Corners 44">
            <a:extLst>
              <a:ext uri="{FF2B5EF4-FFF2-40B4-BE49-F238E27FC236}">
                <a16:creationId xmlns:a16="http://schemas.microsoft.com/office/drawing/2014/main" id="{75DDD2C7-C58C-9AA6-2428-EDE2D92AEB39}"/>
              </a:ext>
            </a:extLst>
          </p:cNvPr>
          <p:cNvSpPr/>
          <p:nvPr/>
        </p:nvSpPr>
        <p:spPr>
          <a:xfrm>
            <a:off x="799603" y="2770145"/>
            <a:ext cx="252000" cy="25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130E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88" name="Rectangle: Rounded Corners 44">
            <a:extLst>
              <a:ext uri="{FF2B5EF4-FFF2-40B4-BE49-F238E27FC236}">
                <a16:creationId xmlns:a16="http://schemas.microsoft.com/office/drawing/2014/main" id="{602D88B8-886D-04DB-CF6D-761EF53B19D5}"/>
              </a:ext>
            </a:extLst>
          </p:cNvPr>
          <p:cNvSpPr/>
          <p:nvPr/>
        </p:nvSpPr>
        <p:spPr>
          <a:xfrm>
            <a:off x="2492560" y="2766263"/>
            <a:ext cx="252000" cy="25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130E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89" name="Rectangle: Rounded Corners 44">
            <a:extLst>
              <a:ext uri="{FF2B5EF4-FFF2-40B4-BE49-F238E27FC236}">
                <a16:creationId xmlns:a16="http://schemas.microsoft.com/office/drawing/2014/main" id="{A0FC5360-E49C-F121-ECB1-9EC0E04CD54A}"/>
              </a:ext>
            </a:extLst>
          </p:cNvPr>
          <p:cNvSpPr/>
          <p:nvPr/>
        </p:nvSpPr>
        <p:spPr>
          <a:xfrm>
            <a:off x="817580" y="4279286"/>
            <a:ext cx="252000" cy="25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130E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90" name="Rectangle: Rounded Corners 44">
            <a:extLst>
              <a:ext uri="{FF2B5EF4-FFF2-40B4-BE49-F238E27FC236}">
                <a16:creationId xmlns:a16="http://schemas.microsoft.com/office/drawing/2014/main" id="{B2989C14-AC0D-9951-0069-04323A8AE185}"/>
              </a:ext>
            </a:extLst>
          </p:cNvPr>
          <p:cNvSpPr/>
          <p:nvPr/>
        </p:nvSpPr>
        <p:spPr>
          <a:xfrm>
            <a:off x="5803313" y="2764825"/>
            <a:ext cx="252000" cy="25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130E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91" name="Rectangle: Rounded Corners 44">
            <a:extLst>
              <a:ext uri="{FF2B5EF4-FFF2-40B4-BE49-F238E27FC236}">
                <a16:creationId xmlns:a16="http://schemas.microsoft.com/office/drawing/2014/main" id="{24C010BC-ED20-8B1F-9BDD-4C2710037E99}"/>
              </a:ext>
            </a:extLst>
          </p:cNvPr>
          <p:cNvSpPr/>
          <p:nvPr/>
        </p:nvSpPr>
        <p:spPr>
          <a:xfrm>
            <a:off x="5788420" y="4275156"/>
            <a:ext cx="252000" cy="25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130E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94" name="Rectangle: Rounded Corners 44">
            <a:extLst>
              <a:ext uri="{FF2B5EF4-FFF2-40B4-BE49-F238E27FC236}">
                <a16:creationId xmlns:a16="http://schemas.microsoft.com/office/drawing/2014/main" id="{686225B1-EEEE-A05C-2F4D-4C953D8AB4CA}"/>
              </a:ext>
            </a:extLst>
          </p:cNvPr>
          <p:cNvSpPr/>
          <p:nvPr/>
        </p:nvSpPr>
        <p:spPr>
          <a:xfrm>
            <a:off x="4178270" y="4287667"/>
            <a:ext cx="252000" cy="25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130E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95" name="Rectangle: Rounded Corners 44">
            <a:extLst>
              <a:ext uri="{FF2B5EF4-FFF2-40B4-BE49-F238E27FC236}">
                <a16:creationId xmlns:a16="http://schemas.microsoft.com/office/drawing/2014/main" id="{8313D6AD-EC6B-8BF8-67FF-DB6F4DFE3A94}"/>
              </a:ext>
            </a:extLst>
          </p:cNvPr>
          <p:cNvSpPr/>
          <p:nvPr/>
        </p:nvSpPr>
        <p:spPr>
          <a:xfrm>
            <a:off x="2529094" y="4284886"/>
            <a:ext cx="252000" cy="25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130E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C3224-00B6-3972-70D6-2048B062B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4">
            <a:extLst>
              <a:ext uri="{FF2B5EF4-FFF2-40B4-BE49-F238E27FC236}">
                <a16:creationId xmlns:a16="http://schemas.microsoft.com/office/drawing/2014/main" id="{9C1C97CB-CAD8-471E-9FA1-6089DAD88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854075"/>
            <a:ext cx="15097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800">
                <a:solidFill>
                  <a:schemeClr val="bg1"/>
                </a:solidFill>
                <a:latin typeface="Arial Rounded MT Bold" panose="020F0704030504030204" pitchFamily="34" charset="0"/>
              </a:rPr>
              <a:t>Session 2</a:t>
            </a:r>
          </a:p>
        </p:txBody>
      </p:sp>
      <p:sp>
        <p:nvSpPr>
          <p:cNvPr id="3075" name="TextBox 5">
            <a:extLst>
              <a:ext uri="{FF2B5EF4-FFF2-40B4-BE49-F238E27FC236}">
                <a16:creationId xmlns:a16="http://schemas.microsoft.com/office/drawing/2014/main" id="{258CFFA3-4143-E9C2-BE1F-C47DBDF7E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88" y="190500"/>
            <a:ext cx="37957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11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Science Week 2025 </a:t>
            </a: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F0CE7C67-2843-B4F2-C7A5-F93612639EFC}"/>
              </a:ext>
            </a:extLst>
          </p:cNvPr>
          <p:cNvSpPr/>
          <p:nvPr/>
        </p:nvSpPr>
        <p:spPr>
          <a:xfrm>
            <a:off x="192088" y="1166811"/>
            <a:ext cx="6467475" cy="8230017"/>
          </a:xfrm>
          <a:prstGeom prst="roundRect">
            <a:avLst>
              <a:gd name="adj" fmla="val 939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131339"/>
                </a:solidFill>
                <a:latin typeface="Arial Rounded MT Bold" panose="020F0704030504030204" pitchFamily="34" charset="77"/>
              </a:rPr>
              <a:t>Activity 3: Use the word bank to label the tortoise and turtle. Can you discuss their similarities and differences?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 </a:t>
            </a:r>
            <a:endParaRPr lang="en-GB" sz="14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3092" name="Picture 6" descr="A blue square with white letters&#10;&#10;Description automatically generated">
            <a:extLst>
              <a:ext uri="{FF2B5EF4-FFF2-40B4-BE49-F238E27FC236}">
                <a16:creationId xmlns:a16="http://schemas.microsoft.com/office/drawing/2014/main" id="{AF5988D0-F3BC-DA5B-CDCB-F9DD0DD6D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127000"/>
            <a:ext cx="8128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3" name="TextBox 9">
            <a:extLst>
              <a:ext uri="{FF2B5EF4-FFF2-40B4-BE49-F238E27FC236}">
                <a16:creationId xmlns:a16="http://schemas.microsoft.com/office/drawing/2014/main" id="{F7D11F37-000C-32A1-422E-BFD0489A5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075" y="363538"/>
            <a:ext cx="48958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16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Remarkable Reptiles: Their Changes Over Time 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4BB2C44-E9E4-9D55-81BC-87F4B6204CF8}"/>
              </a:ext>
            </a:extLst>
          </p:cNvPr>
          <p:cNvCxnSpPr/>
          <p:nvPr/>
        </p:nvCxnSpPr>
        <p:spPr>
          <a:xfrm>
            <a:off x="206375" y="9551988"/>
            <a:ext cx="6453188" cy="0"/>
          </a:xfrm>
          <a:prstGeom prst="line">
            <a:avLst/>
          </a:prstGeom>
          <a:ln w="28575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B28E865-1A02-3671-BD65-C2EE0F3DDFF7}"/>
              </a:ext>
            </a:extLst>
          </p:cNvPr>
          <p:cNvCxnSpPr/>
          <p:nvPr/>
        </p:nvCxnSpPr>
        <p:spPr>
          <a:xfrm>
            <a:off x="206375" y="1000125"/>
            <a:ext cx="6453188" cy="0"/>
          </a:xfrm>
          <a:prstGeom prst="line">
            <a:avLst/>
          </a:prstGeom>
          <a:ln w="28575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99" name="TextBox 44">
            <a:extLst>
              <a:ext uri="{FF2B5EF4-FFF2-40B4-BE49-F238E27FC236}">
                <a16:creationId xmlns:a16="http://schemas.microsoft.com/office/drawing/2014/main" id="{CCBEFAF0-BFF1-4416-18F8-11B24800A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3088" y="1147763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00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44599F5E-45CC-0047-D164-A07E6C0FE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171450"/>
            <a:ext cx="8413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9F9025B-5236-D187-87E6-EA2482EB6555}"/>
              </a:ext>
            </a:extLst>
          </p:cNvPr>
          <p:cNvSpPr/>
          <p:nvPr/>
        </p:nvSpPr>
        <p:spPr>
          <a:xfrm>
            <a:off x="337661" y="8303081"/>
            <a:ext cx="6190615" cy="975910"/>
          </a:xfrm>
          <a:prstGeom prst="roundRect">
            <a:avLst>
              <a:gd name="adj" fmla="val 10508"/>
            </a:avLst>
          </a:prstGeom>
          <a:noFill/>
          <a:ln w="28575">
            <a:solidFill>
              <a:srgbClr val="1313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9FCF69-DA52-6F48-C059-6C957CE7E83E}"/>
              </a:ext>
            </a:extLst>
          </p:cNvPr>
          <p:cNvSpPr txBox="1"/>
          <p:nvPr/>
        </p:nvSpPr>
        <p:spPr>
          <a:xfrm>
            <a:off x="337661" y="8430161"/>
            <a:ext cx="6182677" cy="783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flat shell		head	tail		leg          </a:t>
            </a:r>
          </a:p>
          <a:p>
            <a:pPr algn="ctr">
              <a:lnSpc>
                <a:spcPct val="150000"/>
              </a:lnSpc>
            </a:pPr>
            <a:r>
              <a:rPr lang="en-GB" sz="16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 foot		flippers		claw		dome-shaped shell</a:t>
            </a:r>
          </a:p>
        </p:txBody>
      </p:sp>
      <p:pic>
        <p:nvPicPr>
          <p:cNvPr id="10" name="Picture 9" descr="A turtle and a turtle&#10;&#10;Description automatically generated">
            <a:extLst>
              <a:ext uri="{FF2B5EF4-FFF2-40B4-BE49-F238E27FC236}">
                <a16:creationId xmlns:a16="http://schemas.microsoft.com/office/drawing/2014/main" id="{4C102021-EFF8-F937-A993-2804B49C6E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8" y="2870449"/>
            <a:ext cx="4968522" cy="4165102"/>
          </a:xfrm>
          <a:prstGeom prst="rect">
            <a:avLst/>
          </a:prstGeom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6C0F3A55-0C44-0504-4931-5F4A8A3CF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2940" y="9657490"/>
            <a:ext cx="2674937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r" eaLnBrk="1" hangingPunct="1"/>
            <a:r>
              <a:rPr lang="en-GB" altLang="en-US" sz="6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Developing Experts Copyright 2025 All Rights Reserved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8A1749-10DE-ED38-ECCC-4D0DA9AFC537}"/>
              </a:ext>
            </a:extLst>
          </p:cNvPr>
          <p:cNvSpPr txBox="1"/>
          <p:nvPr/>
        </p:nvSpPr>
        <p:spPr>
          <a:xfrm>
            <a:off x="0" y="9649013"/>
            <a:ext cx="2619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2</a:t>
            </a:r>
            <a:endParaRPr lang="en-GB" sz="1000" dirty="0"/>
          </a:p>
        </p:txBody>
      </p:sp>
      <p:sp>
        <p:nvSpPr>
          <p:cNvPr id="6" name="TextBox 43">
            <a:extLst>
              <a:ext uri="{FF2B5EF4-FFF2-40B4-BE49-F238E27FC236}">
                <a16:creationId xmlns:a16="http://schemas.microsoft.com/office/drawing/2014/main" id="{E88A57AF-4776-BDE2-32D7-55CD0347D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175" y="651874"/>
            <a:ext cx="33480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12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KS1 Handout</a:t>
            </a:r>
          </a:p>
        </p:txBody>
      </p:sp>
    </p:spTree>
    <p:extLst>
      <p:ext uri="{BB962C8B-B14F-4D97-AF65-F5344CB8AC3E}">
        <p14:creationId xmlns:p14="http://schemas.microsoft.com/office/powerpoint/2010/main" val="1852204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28592-2A59-0525-28B4-E875C85DE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4">
            <a:extLst>
              <a:ext uri="{FF2B5EF4-FFF2-40B4-BE49-F238E27FC236}">
                <a16:creationId xmlns:a16="http://schemas.microsoft.com/office/drawing/2014/main" id="{9DE625BB-17F5-4DFA-9881-7E8435EC9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854075"/>
            <a:ext cx="15097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800">
                <a:solidFill>
                  <a:schemeClr val="bg1"/>
                </a:solidFill>
                <a:latin typeface="Arial Rounded MT Bold" panose="020F0704030504030204" pitchFamily="34" charset="0"/>
              </a:rPr>
              <a:t>Session 2</a:t>
            </a:r>
          </a:p>
        </p:txBody>
      </p:sp>
      <p:sp>
        <p:nvSpPr>
          <p:cNvPr id="3075" name="TextBox 5">
            <a:extLst>
              <a:ext uri="{FF2B5EF4-FFF2-40B4-BE49-F238E27FC236}">
                <a16:creationId xmlns:a16="http://schemas.microsoft.com/office/drawing/2014/main" id="{9DF179A8-DBC4-5AFC-2C0C-C5A99758D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88" y="190500"/>
            <a:ext cx="37957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11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Science Week 2025 </a:t>
            </a:r>
          </a:p>
        </p:txBody>
      </p:sp>
      <p:pic>
        <p:nvPicPr>
          <p:cNvPr id="3092" name="Picture 6" descr="A blue square with white letters&#10;&#10;Description automatically generated">
            <a:extLst>
              <a:ext uri="{FF2B5EF4-FFF2-40B4-BE49-F238E27FC236}">
                <a16:creationId xmlns:a16="http://schemas.microsoft.com/office/drawing/2014/main" id="{A1BB1D5C-8B0C-A2AA-24F9-DC4502538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127000"/>
            <a:ext cx="8128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3" name="TextBox 9">
            <a:extLst>
              <a:ext uri="{FF2B5EF4-FFF2-40B4-BE49-F238E27FC236}">
                <a16:creationId xmlns:a16="http://schemas.microsoft.com/office/drawing/2014/main" id="{FBB6477B-D2FC-0CB0-336D-9B9FE35CB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075" y="363538"/>
            <a:ext cx="48958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16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Remarkable Reptiles: Their Changes Over Time 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9E4E9B3-B03B-3671-1566-B7B33BAEDF72}"/>
              </a:ext>
            </a:extLst>
          </p:cNvPr>
          <p:cNvCxnSpPr/>
          <p:nvPr/>
        </p:nvCxnSpPr>
        <p:spPr>
          <a:xfrm>
            <a:off x="206375" y="9551988"/>
            <a:ext cx="6453188" cy="0"/>
          </a:xfrm>
          <a:prstGeom prst="line">
            <a:avLst/>
          </a:prstGeom>
          <a:ln w="28575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E8686F1-5E04-66A4-5D1C-8B6CE5E9D0A5}"/>
              </a:ext>
            </a:extLst>
          </p:cNvPr>
          <p:cNvCxnSpPr/>
          <p:nvPr/>
        </p:nvCxnSpPr>
        <p:spPr>
          <a:xfrm>
            <a:off x="206375" y="1000125"/>
            <a:ext cx="6453188" cy="0"/>
          </a:xfrm>
          <a:prstGeom prst="line">
            <a:avLst/>
          </a:prstGeom>
          <a:ln w="28575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99" name="TextBox 44">
            <a:extLst>
              <a:ext uri="{FF2B5EF4-FFF2-40B4-BE49-F238E27FC236}">
                <a16:creationId xmlns:a16="http://schemas.microsoft.com/office/drawing/2014/main" id="{62C48C53-9452-C9C9-B676-46FBD7624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3088" y="1147763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00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351E5E27-0333-A516-3EDD-9AF9B9DE7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171450"/>
            <a:ext cx="8413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ounded Rectangle 9">
            <a:extLst>
              <a:ext uri="{FF2B5EF4-FFF2-40B4-BE49-F238E27FC236}">
                <a16:creationId xmlns:a16="http://schemas.microsoft.com/office/drawing/2014/main" id="{E3872878-CBE1-B3B1-3CC8-2CB8ECF27EC5}"/>
              </a:ext>
            </a:extLst>
          </p:cNvPr>
          <p:cNvSpPr/>
          <p:nvPr/>
        </p:nvSpPr>
        <p:spPr>
          <a:xfrm>
            <a:off x="192088" y="1190740"/>
            <a:ext cx="6467475" cy="8085019"/>
          </a:xfrm>
          <a:prstGeom prst="roundRect">
            <a:avLst>
              <a:gd name="adj" fmla="val 939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Activity 4: Discuss the facts you remember about these snakes. </a:t>
            </a:r>
            <a:r>
              <a:rPr lang="en-GB" sz="1600" dirty="0">
                <a:sym typeface="Wingdings" panose="05000000000000000000" pitchFamily="2" charset="2"/>
              </a:rPr>
              <a:t></a:t>
            </a:r>
            <a:endParaRPr lang="en-GB" sz="16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 </a:t>
            </a:r>
            <a:endParaRPr lang="en-GB" sz="14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9" name="Picture 8" descr="A snake with a long tongue&#10;&#10;Description automatically generated">
            <a:extLst>
              <a:ext uri="{FF2B5EF4-FFF2-40B4-BE49-F238E27FC236}">
                <a16:creationId xmlns:a16="http://schemas.microsoft.com/office/drawing/2014/main" id="{0B2EDE30-00F5-3A2A-F2BE-3B6446EE19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1" r="6682"/>
          <a:stretch/>
        </p:blipFill>
        <p:spPr>
          <a:xfrm>
            <a:off x="3542510" y="5731322"/>
            <a:ext cx="2973682" cy="2615454"/>
          </a:xfrm>
          <a:prstGeom prst="roundRect">
            <a:avLst>
              <a:gd name="adj" fmla="val 2526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pic>
        <p:nvPicPr>
          <p:cNvPr id="14" name="Picture 13" descr="A red and black snake on a rock&#10;&#10;Description automatically generated">
            <a:extLst>
              <a:ext uri="{FF2B5EF4-FFF2-40B4-BE49-F238E27FC236}">
                <a16:creationId xmlns:a16="http://schemas.microsoft.com/office/drawing/2014/main" id="{BE995127-0110-9FAD-98F1-3065319484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7" r="12112"/>
          <a:stretch/>
        </p:blipFill>
        <p:spPr>
          <a:xfrm>
            <a:off x="3538810" y="2617795"/>
            <a:ext cx="2977382" cy="2615454"/>
          </a:xfrm>
          <a:prstGeom prst="roundRect">
            <a:avLst>
              <a:gd name="adj" fmla="val 3000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pic>
        <p:nvPicPr>
          <p:cNvPr id="20" name="Picture 19" descr="A snake on a tree branch&#10;&#10;Description automatically generated">
            <a:extLst>
              <a:ext uri="{FF2B5EF4-FFF2-40B4-BE49-F238E27FC236}">
                <a16:creationId xmlns:a16="http://schemas.microsoft.com/office/drawing/2014/main" id="{9CDB47DB-07AF-5316-F99E-9741DC01E9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8" r="11890"/>
          <a:stretch/>
        </p:blipFill>
        <p:spPr>
          <a:xfrm>
            <a:off x="341807" y="5731322"/>
            <a:ext cx="2977382" cy="2615454"/>
          </a:xfrm>
          <a:prstGeom prst="roundRect">
            <a:avLst>
              <a:gd name="adj" fmla="val 2767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F0BEFD6-E0D5-01C2-1FFC-10C4BCA94E3B}"/>
              </a:ext>
            </a:extLst>
          </p:cNvPr>
          <p:cNvSpPr txBox="1"/>
          <p:nvPr/>
        </p:nvSpPr>
        <p:spPr>
          <a:xfrm>
            <a:off x="1019175" y="8376706"/>
            <a:ext cx="17652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boa constrictor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636738-082B-8041-8E9F-E63EC481C0B6}"/>
              </a:ext>
            </a:extLst>
          </p:cNvPr>
          <p:cNvSpPr txBox="1"/>
          <p:nvPr/>
        </p:nvSpPr>
        <p:spPr>
          <a:xfrm>
            <a:off x="1082954" y="5254404"/>
            <a:ext cx="14950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garter snake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5BB167-76F6-5081-A5D0-D382BD960FE2}"/>
              </a:ext>
            </a:extLst>
          </p:cNvPr>
          <p:cNvSpPr txBox="1"/>
          <p:nvPr/>
        </p:nvSpPr>
        <p:spPr>
          <a:xfrm>
            <a:off x="4380593" y="5254404"/>
            <a:ext cx="1293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king snake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D7B0C4-3339-3D89-ACAF-AA1EA82FF984}"/>
              </a:ext>
            </a:extLst>
          </p:cNvPr>
          <p:cNvSpPr txBox="1"/>
          <p:nvPr/>
        </p:nvSpPr>
        <p:spPr>
          <a:xfrm>
            <a:off x="4328015" y="8381576"/>
            <a:ext cx="13463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rattlesnake </a:t>
            </a:r>
          </a:p>
        </p:txBody>
      </p:sp>
      <p:pic>
        <p:nvPicPr>
          <p:cNvPr id="3" name="Picture 2" descr="A person holding a snake&#10;&#10;AI-generated content may be incorrect.">
            <a:extLst>
              <a:ext uri="{FF2B5EF4-FFF2-40B4-BE49-F238E27FC236}">
                <a16:creationId xmlns:a16="http://schemas.microsoft.com/office/drawing/2014/main" id="{1EBD059A-5EA9-DB88-B63E-B15C4B21B5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3"/>
          <a:stretch/>
        </p:blipFill>
        <p:spPr>
          <a:xfrm>
            <a:off x="341808" y="2612863"/>
            <a:ext cx="2977383" cy="2615454"/>
          </a:xfrm>
          <a:prstGeom prst="roundRect">
            <a:avLst>
              <a:gd name="adj" fmla="val 2301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2DE5E2ED-30FB-9BEE-840E-B4E1560D2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2940" y="9657490"/>
            <a:ext cx="2674937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r" eaLnBrk="1" hangingPunct="1"/>
            <a:r>
              <a:rPr lang="en-GB" altLang="en-US" sz="6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Developing Experts Copyright 2025 All Rights Reserved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0AFEA5-E794-2CC2-BEAB-36ADE9A06F28}"/>
              </a:ext>
            </a:extLst>
          </p:cNvPr>
          <p:cNvSpPr txBox="1"/>
          <p:nvPr/>
        </p:nvSpPr>
        <p:spPr>
          <a:xfrm>
            <a:off x="0" y="9649013"/>
            <a:ext cx="2619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3</a:t>
            </a:r>
            <a:endParaRPr lang="en-GB" sz="1000" dirty="0"/>
          </a:p>
        </p:txBody>
      </p:sp>
      <p:sp>
        <p:nvSpPr>
          <p:cNvPr id="2" name="TextBox 43">
            <a:extLst>
              <a:ext uri="{FF2B5EF4-FFF2-40B4-BE49-F238E27FC236}">
                <a16:creationId xmlns:a16="http://schemas.microsoft.com/office/drawing/2014/main" id="{2644E28A-AFD3-B7BE-8F9E-8C29D98A7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175" y="651874"/>
            <a:ext cx="33480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12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KS1 Handout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B2948F-FDF4-1ADA-CB72-8757DC3546D3}"/>
              </a:ext>
            </a:extLst>
          </p:cNvPr>
          <p:cNvSpPr txBox="1"/>
          <p:nvPr/>
        </p:nvSpPr>
        <p:spPr>
          <a:xfrm>
            <a:off x="338105" y="1537276"/>
            <a:ext cx="64022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GB" sz="16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Where does each snakes live? What is its habitat?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What does each snake eat? 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Is the snake venomous or a constrictor?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4911292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E_Session sheet_Sci_Template_3.11.2024" id="{E9B8A362-C813-6241-BE86-18A7278432FD}" vid="{C53B0644-3A16-F34A-8B90-5EA3F52296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DE_Sess sheet_Sci_Port Template_type 1_3.11.2024</Template>
  <TotalTime>1606</TotalTime>
  <Words>192</Words>
  <Application>Microsoft Office PowerPoint</Application>
  <PresentationFormat>A4 Paper (210x297 mm)</PresentationFormat>
  <Paragraphs>48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Aptos</vt:lpstr>
      <vt:lpstr>Aptos Display</vt:lpstr>
      <vt:lpstr>Arial</vt:lpstr>
      <vt:lpstr>Arial Rounded MT Bold</vt:lpstr>
      <vt:lpstr>Wingdings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Developing Experts</dc:creator>
  <cp:lastModifiedBy>Developing Experts</cp:lastModifiedBy>
  <cp:revision>12</cp:revision>
  <cp:lastPrinted>2024-09-04T16:29:08Z</cp:lastPrinted>
  <dcterms:created xsi:type="dcterms:W3CDTF">2024-12-19T15:18:30Z</dcterms:created>
  <dcterms:modified xsi:type="dcterms:W3CDTF">2025-02-26T16:31:28Z</dcterms:modified>
</cp:coreProperties>
</file>