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7" r:id="rId2"/>
    <p:sldId id="256"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D4D6"/>
    <a:srgbClr val="797979"/>
    <a:srgbClr val="00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15"/>
  </p:normalViewPr>
  <p:slideViewPr>
    <p:cSldViewPr snapToGrid="0" snapToObjects="1">
      <p:cViewPr varScale="1">
        <p:scale>
          <a:sx n="78" d="100"/>
          <a:sy n="78" d="100"/>
        </p:scale>
        <p:origin x="31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38846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4267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8958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60095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DBB4E2C-4581-EF49-9C59-5E7D689C4CEB}" type="datetimeFigureOut">
              <a:rPr lang="en-US" smtClean="0"/>
              <a:t>8/21/22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00855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DBB4E2C-4581-EF49-9C59-5E7D689C4CEB}" type="datetimeFigureOut">
              <a:rPr lang="en-US" smtClean="0"/>
              <a:t>8/21/22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88638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DBB4E2C-4581-EF49-9C59-5E7D689C4CEB}" type="datetimeFigureOut">
              <a:rPr lang="en-US" smtClean="0"/>
              <a:t>8/21/22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2862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DBB4E2C-4581-EF49-9C59-5E7D689C4CEB}" type="datetimeFigureOut">
              <a:rPr lang="en-US" smtClean="0"/>
              <a:t>8/21/22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7077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4E2C-4581-EF49-9C59-5E7D689C4CEB}" type="datetimeFigureOut">
              <a:rPr lang="en-US" smtClean="0"/>
              <a:t>8/21/22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06159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2545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4825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101B3F-8539-1144-B88A-9B4336C78CC6}"/>
              </a:ext>
            </a:extLst>
          </p:cNvPr>
          <p:cNvSpPr/>
          <p:nvPr userDrawn="1"/>
        </p:nvSpPr>
        <p:spPr>
          <a:xfrm>
            <a:off x="0" y="1"/>
            <a:ext cx="6858000" cy="1062318"/>
          </a:xfrm>
          <a:prstGeom prst="rect">
            <a:avLst/>
          </a:prstGeom>
          <a:solidFill>
            <a:srgbClr val="38D4D6"/>
          </a:solidFill>
          <a:ln>
            <a:solidFill>
              <a:srgbClr val="00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4" name="Rectangle 73">
            <a:extLst>
              <a:ext uri="{FF2B5EF4-FFF2-40B4-BE49-F238E27FC236}">
                <a16:creationId xmlns:a16="http://schemas.microsoft.com/office/drawing/2014/main" id="{8010129C-DE21-8048-81CD-0A17E3F06791}"/>
              </a:ext>
            </a:extLst>
          </p:cNvPr>
          <p:cNvSpPr/>
          <p:nvPr userDrawn="1"/>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BB4E2C-4581-EF49-9C59-5E7D689C4CEB}" type="datetimeFigureOut">
              <a:rPr lang="en-US" smtClean="0"/>
              <a:t>8/21/22</a:t>
            </a:fld>
            <a:endParaRPr lang="en-US"/>
          </a:p>
        </p:txBody>
      </p:sp>
      <p:sp>
        <p:nvSpPr>
          <p:cNvPr id="48" name="Rounded Rectangle 47">
            <a:extLst>
              <a:ext uri="{FF2B5EF4-FFF2-40B4-BE49-F238E27FC236}">
                <a16:creationId xmlns:a16="http://schemas.microsoft.com/office/drawing/2014/main" id="{5F21B2FE-2CB9-314D-86D8-D78318E2AD4F}"/>
              </a:ext>
            </a:extLst>
          </p:cNvPr>
          <p:cNvSpPr/>
          <p:nvPr userDrawn="1"/>
        </p:nvSpPr>
        <p:spPr>
          <a:xfrm>
            <a:off x="170690" y="1216149"/>
            <a:ext cx="6503172" cy="8266803"/>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18E394C-4933-7D42-AA73-05696ACF4D03}" type="slidenum">
              <a:rPr lang="en-US" smtClean="0"/>
              <a:t>‹#›</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41B44A78-DEC5-D24C-B5BF-AE444B4AFA04}"/>
              </a:ext>
            </a:extLst>
          </p:cNvPr>
          <p:cNvPicPr>
            <a:picLocks noChangeAspect="1"/>
          </p:cNvPicPr>
          <p:nvPr userDrawn="1"/>
        </p:nvPicPr>
        <p:blipFill rotWithShape="1">
          <a:blip r:embed="rId13">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4" name="Rounded Rectangle 13">
            <a:extLst>
              <a:ext uri="{FF2B5EF4-FFF2-40B4-BE49-F238E27FC236}">
                <a16:creationId xmlns:a16="http://schemas.microsoft.com/office/drawing/2014/main" id="{CDE91AF0-48A0-D047-A478-E61BE7191FA9}"/>
              </a:ext>
            </a:extLst>
          </p:cNvPr>
          <p:cNvSpPr/>
          <p:nvPr userDrawn="1"/>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grpSp>
        <p:nvGrpSpPr>
          <p:cNvPr id="19" name="Group 18">
            <a:extLst>
              <a:ext uri="{FF2B5EF4-FFF2-40B4-BE49-F238E27FC236}">
                <a16:creationId xmlns:a16="http://schemas.microsoft.com/office/drawing/2014/main" id="{C2B21BA9-0A97-A348-AD97-78CE6F2E44F2}"/>
              </a:ext>
            </a:extLst>
          </p:cNvPr>
          <p:cNvGrpSpPr/>
          <p:nvPr userDrawn="1"/>
        </p:nvGrpSpPr>
        <p:grpSpPr>
          <a:xfrm>
            <a:off x="529022" y="970622"/>
            <a:ext cx="382946" cy="382526"/>
            <a:chOff x="1761370" y="3168673"/>
            <a:chExt cx="751977" cy="717630"/>
          </a:xfrm>
          <a:effectLst>
            <a:outerShdw blurRad="50800" dist="38100" dir="2700000" algn="tl" rotWithShape="0">
              <a:prstClr val="black">
                <a:alpha val="40000"/>
              </a:prstClr>
            </a:outerShdw>
          </a:effectLst>
        </p:grpSpPr>
        <p:sp>
          <p:nvSpPr>
            <p:cNvPr id="20" name="Oval 19">
              <a:extLst>
                <a:ext uri="{FF2B5EF4-FFF2-40B4-BE49-F238E27FC236}">
                  <a16:creationId xmlns:a16="http://schemas.microsoft.com/office/drawing/2014/main" id="{06D1F272-9FB9-994A-86A7-2586DB1F8517}"/>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ughnut 20">
              <a:extLst>
                <a:ext uri="{FF2B5EF4-FFF2-40B4-BE49-F238E27FC236}">
                  <a16:creationId xmlns:a16="http://schemas.microsoft.com/office/drawing/2014/main" id="{26E2CF78-6189-244B-98DA-66095B80B1F2}"/>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Icon&#10;&#10;Description automatically generated">
              <a:extLst>
                <a:ext uri="{FF2B5EF4-FFF2-40B4-BE49-F238E27FC236}">
                  <a16:creationId xmlns:a16="http://schemas.microsoft.com/office/drawing/2014/main" id="{3AC6786D-CD08-804C-A834-BF1D845C4CFF}"/>
                </a:ext>
              </a:extLst>
            </p:cNvPr>
            <p:cNvPicPr>
              <a:picLocks noChangeAspect="1"/>
            </p:cNvPicPr>
            <p:nvPr/>
          </p:nvPicPr>
          <p:blipFill>
            <a:blip r:embed="rId14"/>
            <a:stretch>
              <a:fillRect/>
            </a:stretch>
          </p:blipFill>
          <p:spPr>
            <a:xfrm>
              <a:off x="1858226" y="3303380"/>
              <a:ext cx="586284" cy="492628"/>
            </a:xfrm>
            <a:prstGeom prst="rect">
              <a:avLst/>
            </a:prstGeom>
          </p:spPr>
        </p:pic>
      </p:grpSp>
      <p:grpSp>
        <p:nvGrpSpPr>
          <p:cNvPr id="23" name="Group 22">
            <a:extLst>
              <a:ext uri="{FF2B5EF4-FFF2-40B4-BE49-F238E27FC236}">
                <a16:creationId xmlns:a16="http://schemas.microsoft.com/office/drawing/2014/main" id="{EB5F4D00-67D5-6142-8955-53027972366A}"/>
              </a:ext>
            </a:extLst>
          </p:cNvPr>
          <p:cNvGrpSpPr/>
          <p:nvPr userDrawn="1"/>
        </p:nvGrpSpPr>
        <p:grpSpPr>
          <a:xfrm>
            <a:off x="958811" y="753404"/>
            <a:ext cx="651649" cy="631333"/>
            <a:chOff x="964200" y="1717382"/>
            <a:chExt cx="751977" cy="717630"/>
          </a:xfrm>
          <a:effectLst>
            <a:outerShdw blurRad="50800" dist="38100" dir="2700000" algn="tl" rotWithShape="0">
              <a:prstClr val="black">
                <a:alpha val="40000"/>
              </a:prstClr>
            </a:outerShdw>
          </a:effectLst>
        </p:grpSpPr>
        <p:sp>
          <p:nvSpPr>
            <p:cNvPr id="24" name="Oval 23">
              <a:extLst>
                <a:ext uri="{FF2B5EF4-FFF2-40B4-BE49-F238E27FC236}">
                  <a16:creationId xmlns:a16="http://schemas.microsoft.com/office/drawing/2014/main" id="{EA1D92D5-ACCE-F14E-91FD-5A28E8C4F33D}"/>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24">
              <a:extLst>
                <a:ext uri="{FF2B5EF4-FFF2-40B4-BE49-F238E27FC236}">
                  <a16:creationId xmlns:a16="http://schemas.microsoft.com/office/drawing/2014/main" id="{E5A5648D-D0B1-D844-B1DB-FF9FC27347F8}"/>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descr="Icon&#10;&#10;Description automatically generated">
              <a:extLst>
                <a:ext uri="{FF2B5EF4-FFF2-40B4-BE49-F238E27FC236}">
                  <a16:creationId xmlns:a16="http://schemas.microsoft.com/office/drawing/2014/main" id="{6F28909D-5650-7D48-B3DB-BB3D89F5521D}"/>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28" name="Group 27">
            <a:extLst>
              <a:ext uri="{FF2B5EF4-FFF2-40B4-BE49-F238E27FC236}">
                <a16:creationId xmlns:a16="http://schemas.microsoft.com/office/drawing/2014/main" id="{44E2CF8D-FD41-784C-B0A5-4E0CE4FC588D}"/>
              </a:ext>
            </a:extLst>
          </p:cNvPr>
          <p:cNvGrpSpPr/>
          <p:nvPr userDrawn="1"/>
        </p:nvGrpSpPr>
        <p:grpSpPr>
          <a:xfrm>
            <a:off x="1694319" y="632875"/>
            <a:ext cx="544625" cy="523220"/>
            <a:chOff x="992741" y="2082272"/>
            <a:chExt cx="751977" cy="717630"/>
          </a:xfrm>
          <a:effectLst>
            <a:outerShdw blurRad="50800" dist="38100" dir="2700000" algn="tl" rotWithShape="0">
              <a:prstClr val="black">
                <a:alpha val="40000"/>
              </a:prstClr>
            </a:outerShdw>
          </a:effectLst>
        </p:grpSpPr>
        <p:sp>
          <p:nvSpPr>
            <p:cNvPr id="29" name="Oval 28">
              <a:extLst>
                <a:ext uri="{FF2B5EF4-FFF2-40B4-BE49-F238E27FC236}">
                  <a16:creationId xmlns:a16="http://schemas.microsoft.com/office/drawing/2014/main" id="{A4BFAE7E-54AE-6D42-8661-82A5CC0DE0CC}"/>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ughnut 29">
              <a:extLst>
                <a:ext uri="{FF2B5EF4-FFF2-40B4-BE49-F238E27FC236}">
                  <a16:creationId xmlns:a16="http://schemas.microsoft.com/office/drawing/2014/main" id="{B8B9F8CD-EC84-B449-99AD-75067294D428}"/>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descr="Icon&#10;&#10;Description automatically generated">
              <a:extLst>
                <a:ext uri="{FF2B5EF4-FFF2-40B4-BE49-F238E27FC236}">
                  <a16:creationId xmlns:a16="http://schemas.microsoft.com/office/drawing/2014/main" id="{DEE8E5FB-B26A-4841-BC98-C868BDFB867C}"/>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32" name="Group 31">
            <a:extLst>
              <a:ext uri="{FF2B5EF4-FFF2-40B4-BE49-F238E27FC236}">
                <a16:creationId xmlns:a16="http://schemas.microsoft.com/office/drawing/2014/main" id="{AD8A33FB-C49C-6A49-8591-7859D49173CA}"/>
              </a:ext>
            </a:extLst>
          </p:cNvPr>
          <p:cNvGrpSpPr/>
          <p:nvPr userDrawn="1"/>
        </p:nvGrpSpPr>
        <p:grpSpPr>
          <a:xfrm>
            <a:off x="2308049" y="743153"/>
            <a:ext cx="583454" cy="651836"/>
            <a:chOff x="2217067" y="1917395"/>
            <a:chExt cx="761257" cy="807096"/>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7649D984-31B6-994E-AA35-D29D42209B2A}"/>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ughnut 33">
              <a:extLst>
                <a:ext uri="{FF2B5EF4-FFF2-40B4-BE49-F238E27FC236}">
                  <a16:creationId xmlns:a16="http://schemas.microsoft.com/office/drawing/2014/main" id="{C38F7472-BFC1-974C-B509-AEA999D6AF1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descr="A white windmill with a black background&#10;&#10;Description automatically generated with medium confidence">
              <a:extLst>
                <a:ext uri="{FF2B5EF4-FFF2-40B4-BE49-F238E27FC236}">
                  <a16:creationId xmlns:a16="http://schemas.microsoft.com/office/drawing/2014/main" id="{6C4233D9-51DE-2643-9552-EE55E78B545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36" name="Group 35">
            <a:extLst>
              <a:ext uri="{FF2B5EF4-FFF2-40B4-BE49-F238E27FC236}">
                <a16:creationId xmlns:a16="http://schemas.microsoft.com/office/drawing/2014/main" id="{76B950D6-C76F-7E4F-B476-5B5EA107CF93}"/>
              </a:ext>
            </a:extLst>
          </p:cNvPr>
          <p:cNvGrpSpPr/>
          <p:nvPr userDrawn="1"/>
        </p:nvGrpSpPr>
        <p:grpSpPr>
          <a:xfrm>
            <a:off x="2954801" y="632875"/>
            <a:ext cx="549161" cy="523220"/>
            <a:chOff x="2954801" y="632875"/>
            <a:chExt cx="549161" cy="523220"/>
          </a:xfrm>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7D7C4E6C-B1CD-A54C-A14D-61C32B6C3C19}"/>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ughnut 37">
              <a:extLst>
                <a:ext uri="{FF2B5EF4-FFF2-40B4-BE49-F238E27FC236}">
                  <a16:creationId xmlns:a16="http://schemas.microsoft.com/office/drawing/2014/main" id="{18164CD0-6C49-B540-8BB6-57599C3AB6AB}"/>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descr="Icon&#10;&#10;Description automatically generated">
              <a:extLst>
                <a:ext uri="{FF2B5EF4-FFF2-40B4-BE49-F238E27FC236}">
                  <a16:creationId xmlns:a16="http://schemas.microsoft.com/office/drawing/2014/main" id="{4928C1B4-5D8C-4A40-A782-7C76604F9673}"/>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40" name="Group 39">
            <a:extLst>
              <a:ext uri="{FF2B5EF4-FFF2-40B4-BE49-F238E27FC236}">
                <a16:creationId xmlns:a16="http://schemas.microsoft.com/office/drawing/2014/main" id="{8A745CA7-2FAE-A74B-B836-F213D3AB0288}"/>
              </a:ext>
            </a:extLst>
          </p:cNvPr>
          <p:cNvGrpSpPr/>
          <p:nvPr userDrawn="1"/>
        </p:nvGrpSpPr>
        <p:grpSpPr>
          <a:xfrm>
            <a:off x="3566338" y="803603"/>
            <a:ext cx="471358" cy="441555"/>
            <a:chOff x="1866422" y="1624526"/>
            <a:chExt cx="751977" cy="717630"/>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12292627-70BA-9D4E-B3C4-D98880050930}"/>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ughnut 41">
              <a:extLst>
                <a:ext uri="{FF2B5EF4-FFF2-40B4-BE49-F238E27FC236}">
                  <a16:creationId xmlns:a16="http://schemas.microsoft.com/office/drawing/2014/main" id="{3B92D7D0-ABEC-7340-B99B-D47F7AF193E6}"/>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4" descr="Free White Tractor 2 Icon - Download White Tractor 2 Icon">
              <a:extLst>
                <a:ext uri="{FF2B5EF4-FFF2-40B4-BE49-F238E27FC236}">
                  <a16:creationId xmlns:a16="http://schemas.microsoft.com/office/drawing/2014/main" id="{711159AB-C0F0-C84D-9F8C-317BAD5BBD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66C736AC-61D9-B149-AD8A-260AA4BF14C7}"/>
              </a:ext>
            </a:extLst>
          </p:cNvPr>
          <p:cNvGrpSpPr/>
          <p:nvPr userDrawn="1"/>
        </p:nvGrpSpPr>
        <p:grpSpPr>
          <a:xfrm>
            <a:off x="4107579" y="786105"/>
            <a:ext cx="359960" cy="338627"/>
            <a:chOff x="3824288" y="1662211"/>
            <a:chExt cx="471358" cy="44155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824DBF84-3E25-8543-848C-FC29AFA98D39}"/>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ughnut 45">
              <a:extLst>
                <a:ext uri="{FF2B5EF4-FFF2-40B4-BE49-F238E27FC236}">
                  <a16:creationId xmlns:a16="http://schemas.microsoft.com/office/drawing/2014/main" id="{C4FF9713-19EB-0648-ADE9-B4E3B88D8434}"/>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Picture 78" descr="icon_pawCross - Riverside Veterinary Hospital">
              <a:extLst>
                <a:ext uri="{FF2B5EF4-FFF2-40B4-BE49-F238E27FC236}">
                  <a16:creationId xmlns:a16="http://schemas.microsoft.com/office/drawing/2014/main" id="{23DF445E-363A-8342-8D88-1E753AC177EB}"/>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B71313CC-6D2C-7A4A-B20B-5A83695C3418}"/>
              </a:ext>
            </a:extLst>
          </p:cNvPr>
          <p:cNvGrpSpPr/>
          <p:nvPr userDrawn="1"/>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50E01630-E2F5-174B-83DF-537A81900714}"/>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ughnut 50">
              <a:extLst>
                <a:ext uri="{FF2B5EF4-FFF2-40B4-BE49-F238E27FC236}">
                  <a16:creationId xmlns:a16="http://schemas.microsoft.com/office/drawing/2014/main" id="{6FAB542D-0C59-0244-AD6A-01244F888810}"/>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51" descr="Icon&#10;&#10;Description automatically generated">
              <a:extLst>
                <a:ext uri="{FF2B5EF4-FFF2-40B4-BE49-F238E27FC236}">
                  <a16:creationId xmlns:a16="http://schemas.microsoft.com/office/drawing/2014/main" id="{3DBB897D-8E00-3547-8E8F-78D872CBB94E}"/>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53" name="Group 52">
            <a:extLst>
              <a:ext uri="{FF2B5EF4-FFF2-40B4-BE49-F238E27FC236}">
                <a16:creationId xmlns:a16="http://schemas.microsoft.com/office/drawing/2014/main" id="{7FEB5046-EEC0-944C-9FA3-917ABACF70E9}"/>
              </a:ext>
            </a:extLst>
          </p:cNvPr>
          <p:cNvGrpSpPr/>
          <p:nvPr userDrawn="1"/>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54" name="Oval 53">
              <a:extLst>
                <a:ext uri="{FF2B5EF4-FFF2-40B4-BE49-F238E27FC236}">
                  <a16:creationId xmlns:a16="http://schemas.microsoft.com/office/drawing/2014/main" id="{36C2748E-7EDF-0045-9934-269FE6BD51FF}"/>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ughnut 54">
              <a:extLst>
                <a:ext uri="{FF2B5EF4-FFF2-40B4-BE49-F238E27FC236}">
                  <a16:creationId xmlns:a16="http://schemas.microsoft.com/office/drawing/2014/main" id="{7AC17B1C-19BC-8E4D-99BD-B4A87386FAAB}"/>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6" name="Picture 55" descr="Icon&#10;&#10;Description automatically generated">
              <a:extLst>
                <a:ext uri="{FF2B5EF4-FFF2-40B4-BE49-F238E27FC236}">
                  <a16:creationId xmlns:a16="http://schemas.microsoft.com/office/drawing/2014/main" id="{B400A263-037C-DF49-B3F9-733759DE7C8B}"/>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57" name="Group 56">
            <a:extLst>
              <a:ext uri="{FF2B5EF4-FFF2-40B4-BE49-F238E27FC236}">
                <a16:creationId xmlns:a16="http://schemas.microsoft.com/office/drawing/2014/main" id="{AA07BC49-9362-AA4A-AE67-2FDF02A72B8D}"/>
              </a:ext>
            </a:extLst>
          </p:cNvPr>
          <p:cNvGrpSpPr/>
          <p:nvPr userDrawn="1"/>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E50BBAF5-B41A-6041-B20B-4B622F87C611}"/>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ughnut 58">
              <a:extLst>
                <a:ext uri="{FF2B5EF4-FFF2-40B4-BE49-F238E27FC236}">
                  <a16:creationId xmlns:a16="http://schemas.microsoft.com/office/drawing/2014/main" id="{C4E069AB-60AB-7D47-9712-C57C7A64C4C7}"/>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A white windmill with a black background&#10;&#10;Description automatically generated with medium confidence">
              <a:extLst>
                <a:ext uri="{FF2B5EF4-FFF2-40B4-BE49-F238E27FC236}">
                  <a16:creationId xmlns:a16="http://schemas.microsoft.com/office/drawing/2014/main" id="{A61B35EC-716F-434A-9357-5E4FEB90A7E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61" name="Group 60">
            <a:extLst>
              <a:ext uri="{FF2B5EF4-FFF2-40B4-BE49-F238E27FC236}">
                <a16:creationId xmlns:a16="http://schemas.microsoft.com/office/drawing/2014/main" id="{84BF47A7-49ED-8942-975A-E47E4F6A71D4}"/>
              </a:ext>
            </a:extLst>
          </p:cNvPr>
          <p:cNvGrpSpPr/>
          <p:nvPr userDrawn="1"/>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62" name="Oval 61">
              <a:extLst>
                <a:ext uri="{FF2B5EF4-FFF2-40B4-BE49-F238E27FC236}">
                  <a16:creationId xmlns:a16="http://schemas.microsoft.com/office/drawing/2014/main" id="{CD5D9284-249C-4149-A070-DE30F1170136}"/>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ughnut 62">
              <a:extLst>
                <a:ext uri="{FF2B5EF4-FFF2-40B4-BE49-F238E27FC236}">
                  <a16:creationId xmlns:a16="http://schemas.microsoft.com/office/drawing/2014/main" id="{2F2A9C05-4F65-5D4B-AF5A-8A7532412364}"/>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Icon&#10;&#10;Description automatically generated">
              <a:extLst>
                <a:ext uri="{FF2B5EF4-FFF2-40B4-BE49-F238E27FC236}">
                  <a16:creationId xmlns:a16="http://schemas.microsoft.com/office/drawing/2014/main" id="{7AF9B16C-6CF8-EE45-A9AA-044D8F5F54B6}"/>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65" name="Group 64">
            <a:extLst>
              <a:ext uri="{FF2B5EF4-FFF2-40B4-BE49-F238E27FC236}">
                <a16:creationId xmlns:a16="http://schemas.microsoft.com/office/drawing/2014/main" id="{5E592DFA-B0D6-E549-8D1B-42D69008507E}"/>
              </a:ext>
            </a:extLst>
          </p:cNvPr>
          <p:cNvGrpSpPr/>
          <p:nvPr userDrawn="1"/>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09B3804F-0F58-114F-9A11-0AEC681C339A}"/>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FA235583-E248-9440-B893-DF03B22293D2}"/>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4" descr="Free White Tractor 2 Icon - Download White Tractor 2 Icon">
              <a:extLst>
                <a:ext uri="{FF2B5EF4-FFF2-40B4-BE49-F238E27FC236}">
                  <a16:creationId xmlns:a16="http://schemas.microsoft.com/office/drawing/2014/main" id="{CAF65119-CD05-3C4B-8A45-4B71F0D07D9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6E94754A-6FAA-8448-ABBF-8477EA8E4F7C}"/>
              </a:ext>
            </a:extLst>
          </p:cNvPr>
          <p:cNvGrpSpPr/>
          <p:nvPr userDrawn="1"/>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8A0F034D-3565-504F-AD63-1D0F441152E4}"/>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17B5972D-23B3-514A-A606-7D708CC3117F}"/>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8" descr="icon_pawCross - Riverside Veterinary Hospital">
              <a:extLst>
                <a:ext uri="{FF2B5EF4-FFF2-40B4-BE49-F238E27FC236}">
                  <a16:creationId xmlns:a16="http://schemas.microsoft.com/office/drawing/2014/main" id="{1EBCF347-0EE3-DB42-9616-AB35F8D44CC8}"/>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TextBox 72">
            <a:extLst>
              <a:ext uri="{FF2B5EF4-FFF2-40B4-BE49-F238E27FC236}">
                <a16:creationId xmlns:a16="http://schemas.microsoft.com/office/drawing/2014/main" id="{0AAE790E-063E-3C4D-8303-32489B151F4D}"/>
              </a:ext>
            </a:extLst>
          </p:cNvPr>
          <p:cNvSpPr txBox="1"/>
          <p:nvPr userDrawn="1"/>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17" name="TextBox 16">
            <a:extLst>
              <a:ext uri="{FF2B5EF4-FFF2-40B4-BE49-F238E27FC236}">
                <a16:creationId xmlns:a16="http://schemas.microsoft.com/office/drawing/2014/main" id="{0BD8D81E-9B1A-6943-A643-B5397163ABB3}"/>
              </a:ext>
            </a:extLst>
          </p:cNvPr>
          <p:cNvSpPr txBox="1"/>
          <p:nvPr userDrawn="1"/>
        </p:nvSpPr>
        <p:spPr>
          <a:xfrm>
            <a:off x="4359712" y="874412"/>
            <a:ext cx="130561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MA Code: KS4-18-10</a:t>
            </a:r>
          </a:p>
        </p:txBody>
      </p:sp>
      <p:sp>
        <p:nvSpPr>
          <p:cNvPr id="15" name="TextBox 14">
            <a:extLst>
              <a:ext uri="{FF2B5EF4-FFF2-40B4-BE49-F238E27FC236}">
                <a16:creationId xmlns:a16="http://schemas.microsoft.com/office/drawing/2014/main" id="{30C79EAA-F84D-3449-852F-32464B608F19}"/>
              </a:ext>
            </a:extLst>
          </p:cNvPr>
          <p:cNvSpPr txBox="1"/>
          <p:nvPr userDrawn="1"/>
        </p:nvSpPr>
        <p:spPr>
          <a:xfrm>
            <a:off x="1112885" y="184705"/>
            <a:ext cx="5368597" cy="461665"/>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Teacher Answers: Explore Non-Renewable Energy Sources –</a:t>
            </a:r>
          </a:p>
          <a:p>
            <a:r>
              <a:rPr lang="en-US" sz="1200" dirty="0">
                <a:solidFill>
                  <a:schemeClr val="bg1"/>
                </a:solidFill>
                <a:latin typeface="Arial Rounded MT Bold" panose="020F0704030504030204" pitchFamily="34" charset="77"/>
              </a:rPr>
              <a:t>Fossil Fuels</a:t>
            </a:r>
          </a:p>
        </p:txBody>
      </p:sp>
      <p:pic>
        <p:nvPicPr>
          <p:cNvPr id="78" name="Picture 77" descr="Icon&#10;&#10;Description automatically generated">
            <a:extLst>
              <a:ext uri="{FF2B5EF4-FFF2-40B4-BE49-F238E27FC236}">
                <a16:creationId xmlns:a16="http://schemas.microsoft.com/office/drawing/2014/main" id="{15A64D99-A7AB-4245-B01F-6DD301691AD7}"/>
              </a:ext>
            </a:extLst>
          </p:cNvPr>
          <p:cNvPicPr>
            <a:picLocks noChangeAspect="1"/>
          </p:cNvPicPr>
          <p:nvPr userDrawn="1"/>
        </p:nvPicPr>
        <p:blipFill>
          <a:blip r:embed="rId21"/>
          <a:stretch>
            <a:fillRect/>
          </a:stretch>
        </p:blipFill>
        <p:spPr>
          <a:xfrm>
            <a:off x="6238117" y="232373"/>
            <a:ext cx="392062" cy="619045"/>
          </a:xfrm>
          <a:prstGeom prst="rect">
            <a:avLst/>
          </a:prstGeom>
        </p:spPr>
      </p:pic>
    </p:spTree>
    <p:extLst>
      <p:ext uri="{BB962C8B-B14F-4D97-AF65-F5344CB8AC3E}">
        <p14:creationId xmlns:p14="http://schemas.microsoft.com/office/powerpoint/2010/main" val="3051809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F7462C0D-7363-A44B-AB50-8F959D1AF578}"/>
              </a:ext>
            </a:extLst>
          </p:cNvPr>
          <p:cNvSpPr/>
          <p:nvPr/>
        </p:nvSpPr>
        <p:spPr>
          <a:xfrm>
            <a:off x="1269000" y="1427325"/>
            <a:ext cx="4320000" cy="353544"/>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prstClr val="white"/>
                </a:solidFill>
                <a:latin typeface="Arial Rounded MT" charset="0"/>
                <a:ea typeface="Arial Rounded MT" charset="0"/>
                <a:cs typeface="Arial Rounded MT" charset="0"/>
              </a:rPr>
              <a:t>Teacher answers</a:t>
            </a:r>
          </a:p>
        </p:txBody>
      </p:sp>
      <p:sp>
        <p:nvSpPr>
          <p:cNvPr id="3" name="TextBox 2">
            <a:extLst>
              <a:ext uri="{FF2B5EF4-FFF2-40B4-BE49-F238E27FC236}">
                <a16:creationId xmlns:a16="http://schemas.microsoft.com/office/drawing/2014/main" id="{09FF0505-C243-744D-BE40-1632F11004D3}"/>
              </a:ext>
            </a:extLst>
          </p:cNvPr>
          <p:cNvSpPr txBox="1"/>
          <p:nvPr/>
        </p:nvSpPr>
        <p:spPr>
          <a:xfrm>
            <a:off x="306820" y="1939843"/>
            <a:ext cx="6244359" cy="7771358"/>
          </a:xfrm>
          <a:prstGeom prst="rect">
            <a:avLst/>
          </a:prstGeom>
          <a:noFill/>
        </p:spPr>
        <p:txBody>
          <a:bodyPr wrap="square" rtlCol="0">
            <a:spAutoFit/>
          </a:bodyPr>
          <a:lstStyle/>
          <a:p>
            <a:endParaRPr lang="en-US" sz="1200" b="1" dirty="0">
              <a:solidFill>
                <a:srgbClr val="38D4D6"/>
              </a:solidFill>
              <a:latin typeface="Arial Rounded MT Bold" panose="020F0704030504030204" pitchFamily="34" charset="77"/>
            </a:endParaRPr>
          </a:p>
          <a:p>
            <a:pPr marL="228600" indent="-228600">
              <a:spcAft>
                <a:spcPts val="2400"/>
              </a:spcAft>
              <a:buFont typeface="+mj-lt"/>
              <a:buAutoNum type="arabicPeriod"/>
            </a:pPr>
            <a:r>
              <a:rPr lang="en-US" sz="1200" dirty="0">
                <a:solidFill>
                  <a:srgbClr val="38D4D6"/>
                </a:solidFill>
                <a:latin typeface="Arial Rounded MT Bold" panose="020F0704030504030204" pitchFamily="34" charset="77"/>
              </a:rPr>
              <a:t>Students should make reference to the infrastructure for renewable energy in the UK being under development and that renewables such as, wind, solar, and hydro cannot meet our energy demands alone. We need to increase our generation from nuclear to create a consistent supply when there is not enough wind or sun.</a:t>
            </a:r>
          </a:p>
          <a:p>
            <a:pPr marL="228600" indent="-228600">
              <a:spcAft>
                <a:spcPts val="2400"/>
              </a:spcAft>
              <a:buFont typeface="+mj-lt"/>
              <a:buAutoNum type="arabicPeriod"/>
            </a:pPr>
            <a:r>
              <a:rPr lang="en-US" sz="1200" dirty="0">
                <a:solidFill>
                  <a:srgbClr val="38D4D6"/>
                </a:solidFill>
                <a:latin typeface="Arial Rounded MT Bold" panose="020F0704030504030204" pitchFamily="34" charset="77"/>
              </a:rPr>
              <a:t>The phrase ‘peak demand’ should be in the answer. If that specifically refers to morning and evening during traditional work patterns, then it should have higher marks (reference to home working changing peak demand can merit the highest marks).</a:t>
            </a:r>
          </a:p>
          <a:p>
            <a:pPr marL="228600" indent="-228600">
              <a:spcAft>
                <a:spcPts val="600"/>
              </a:spcAft>
              <a:buFont typeface="+mj-lt"/>
              <a:buAutoNum type="arabicPeriod"/>
            </a:pPr>
            <a:r>
              <a:rPr lang="en-US" sz="1200" dirty="0">
                <a:solidFill>
                  <a:srgbClr val="38D4D6"/>
                </a:solidFill>
                <a:latin typeface="Arial Rounded MT Bold" panose="020F0704030504030204" pitchFamily="34" charset="77"/>
              </a:rPr>
              <a:t> Advantages: 	Reliable- fossil fuels can be used to release energy when we 				need it</a:t>
            </a:r>
          </a:p>
          <a:p>
            <a:pPr>
              <a:spcAft>
                <a:spcPts val="600"/>
              </a:spcAft>
            </a:pPr>
            <a:r>
              <a:rPr lang="en-US" sz="1200" dirty="0">
                <a:solidFill>
                  <a:srgbClr val="38D4D6"/>
                </a:solidFill>
                <a:latin typeface="Arial Rounded MT Bold" panose="020F0704030504030204" pitchFamily="34" charset="77"/>
              </a:rPr>
              <a:t>			Release a lot of energy from a small amount. This means you  				only need to carry small amounts for transport </a:t>
            </a:r>
          </a:p>
          <a:p>
            <a:pPr>
              <a:spcAft>
                <a:spcPts val="600"/>
              </a:spcAft>
            </a:pPr>
            <a:r>
              <a:rPr lang="en-US" sz="1200" dirty="0">
                <a:solidFill>
                  <a:srgbClr val="38D4D6"/>
                </a:solidFill>
                <a:latin typeface="Arial Rounded MT Bold" panose="020F0704030504030204" pitchFamily="34" charset="77"/>
              </a:rPr>
              <a:t>			Abundant- There is a relatively large amount available  and are  			relatively cheap</a:t>
            </a:r>
          </a:p>
          <a:p>
            <a:pPr>
              <a:spcAft>
                <a:spcPts val="600"/>
              </a:spcAft>
            </a:pPr>
            <a:r>
              <a:rPr lang="en-US" sz="1200" dirty="0">
                <a:solidFill>
                  <a:srgbClr val="38D4D6"/>
                </a:solidFill>
                <a:latin typeface="Arial Rounded MT Bold" panose="020F0704030504030204" pitchFamily="34" charset="77"/>
              </a:rPr>
              <a:t>			Versatile: Fossil fuels can be used for may energy 					requirements.  </a:t>
            </a:r>
          </a:p>
          <a:p>
            <a:pPr>
              <a:spcAft>
                <a:spcPts val="600"/>
              </a:spcAft>
            </a:pPr>
            <a:r>
              <a:rPr lang="en-US" sz="1200" dirty="0">
                <a:solidFill>
                  <a:srgbClr val="38D4D6"/>
                </a:solidFill>
                <a:latin typeface="Arial Rounded MT Bold" panose="020F0704030504030204" pitchFamily="34" charset="77"/>
              </a:rPr>
              <a:t>Disadvantages:	Burning fossil fuels releases carbon dioxide which is a 					greenhouse gas. This causing climate change</a:t>
            </a:r>
          </a:p>
          <a:p>
            <a:pPr>
              <a:spcAft>
                <a:spcPts val="600"/>
              </a:spcAft>
            </a:pPr>
            <a:r>
              <a:rPr lang="en-US" sz="1200" dirty="0">
                <a:solidFill>
                  <a:srgbClr val="38D4D6"/>
                </a:solidFill>
                <a:latin typeface="Arial Rounded MT Bold" panose="020F0704030504030204" pitchFamily="34" charset="77"/>
              </a:rPr>
              <a:t>			Non-renewable. It is a finite resource and will run out</a:t>
            </a:r>
          </a:p>
          <a:p>
            <a:pPr>
              <a:spcAft>
                <a:spcPts val="600"/>
              </a:spcAft>
            </a:pPr>
            <a:r>
              <a:rPr lang="en-US" sz="1200" dirty="0">
                <a:solidFill>
                  <a:srgbClr val="38D4D6"/>
                </a:solidFill>
                <a:latin typeface="Arial Rounded MT Bold" panose="020F0704030504030204" pitchFamily="34" charset="77"/>
              </a:rPr>
              <a:t>			Air pollution: Particulate, </a:t>
            </a:r>
            <a:r>
              <a:rPr lang="en-US" sz="1200" dirty="0" err="1">
                <a:solidFill>
                  <a:srgbClr val="38D4D6"/>
                </a:solidFill>
                <a:latin typeface="Arial Rounded MT Bold" panose="020F0704030504030204" pitchFamily="34" charset="77"/>
              </a:rPr>
              <a:t>sulphur</a:t>
            </a:r>
            <a:r>
              <a:rPr lang="en-US" sz="1200" dirty="0">
                <a:solidFill>
                  <a:srgbClr val="38D4D6"/>
                </a:solidFill>
                <a:latin typeface="Arial Rounded MT Bold" panose="020F0704030504030204" pitchFamily="34" charset="77"/>
              </a:rPr>
              <a:t> dioxide and nitrogen oxides 				cause breathing problems and </a:t>
            </a:r>
            <a:r>
              <a:rPr lang="en-US" sz="1200">
                <a:solidFill>
                  <a:srgbClr val="38D4D6"/>
                </a:solidFill>
                <a:latin typeface="Arial Rounded MT Bold" panose="020F0704030504030204" pitchFamily="34" charset="77"/>
              </a:rPr>
              <a:t>acid rain   </a:t>
            </a:r>
            <a:r>
              <a:rPr lang="en-US" sz="1200" dirty="0">
                <a:solidFill>
                  <a:srgbClr val="38D4D6"/>
                </a:solidFill>
                <a:latin typeface="Arial Rounded MT Bold" panose="020F0704030504030204" pitchFamily="34" charset="77"/>
              </a:rPr>
              <a:t>	</a:t>
            </a:r>
          </a:p>
          <a:p>
            <a:pPr marL="228600" indent="-228600">
              <a:spcAft>
                <a:spcPts val="2400"/>
              </a:spcAft>
              <a:buFont typeface="+mj-lt"/>
              <a:buAutoNum type="arabicPeriod" startAt="4"/>
            </a:pPr>
            <a:r>
              <a:rPr lang="en-US" sz="1200" dirty="0">
                <a:solidFill>
                  <a:srgbClr val="38D4D6"/>
                </a:solidFill>
                <a:latin typeface="Arial Rounded MT Bold" panose="020F0704030504030204" pitchFamily="34" charset="77"/>
              </a:rPr>
              <a:t>Carbon capture is the process of separating carbon dioxide that is emitted from manufacturing or energy generation and storing it, generally under ground in deep geological formations. One example could be the storage in empty gas basins in the North Sea, UK. Another example might be using disused mines as the CO₂ molecules attach to the coal.</a:t>
            </a:r>
          </a:p>
          <a:p>
            <a:pPr marL="228600" indent="-228600">
              <a:spcAft>
                <a:spcPts val="2400"/>
              </a:spcAft>
              <a:buFont typeface="+mj-lt"/>
              <a:buAutoNum type="arabicPeriod" startAt="4"/>
            </a:pPr>
            <a:r>
              <a:rPr lang="en-GB" sz="1200" dirty="0">
                <a:solidFill>
                  <a:srgbClr val="38D4D6"/>
                </a:solidFill>
                <a:latin typeface="Arial Rounded MT Bold" panose="020F0704030504030204" pitchFamily="34" charset="77"/>
              </a:rPr>
              <a:t>Acid rain erodes the waxy layer on the leaves of trees, causing damage to the natural environment. In the human-made environment, the rain dissolves stone and metal structures faster than normally weathering.</a:t>
            </a:r>
            <a:endParaRPr lang="en-US" sz="1200" dirty="0">
              <a:solidFill>
                <a:srgbClr val="38D4D6"/>
              </a:solidFill>
              <a:latin typeface="Arial Rounded MT Bold" panose="020F0704030504030204" pitchFamily="34" charset="77"/>
            </a:endParaRPr>
          </a:p>
          <a:p>
            <a:pPr>
              <a:spcAft>
                <a:spcPts val="2400"/>
              </a:spcAft>
            </a:pPr>
            <a:endParaRPr lang="en-US" sz="1200" dirty="0">
              <a:solidFill>
                <a:srgbClr val="38D4D6"/>
              </a:solidFill>
              <a:latin typeface="Arial Rounded MT Bold" panose="020F0704030504030204" pitchFamily="34" charset="77"/>
            </a:endParaRPr>
          </a:p>
        </p:txBody>
      </p:sp>
    </p:spTree>
    <p:extLst>
      <p:ext uri="{BB962C8B-B14F-4D97-AF65-F5344CB8AC3E}">
        <p14:creationId xmlns:p14="http://schemas.microsoft.com/office/powerpoint/2010/main" val="2197870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F7462C0D-7363-A44B-AB50-8F959D1AF578}"/>
              </a:ext>
            </a:extLst>
          </p:cNvPr>
          <p:cNvSpPr/>
          <p:nvPr/>
        </p:nvSpPr>
        <p:spPr>
          <a:xfrm>
            <a:off x="1269000" y="1427325"/>
            <a:ext cx="4320000" cy="353544"/>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prstClr val="white"/>
                </a:solidFill>
                <a:latin typeface="Arial Rounded MT" charset="0"/>
                <a:ea typeface="Arial Rounded MT" charset="0"/>
                <a:cs typeface="Arial Rounded MT" charset="0"/>
              </a:rPr>
              <a:t>Teacher Answers</a:t>
            </a:r>
          </a:p>
        </p:txBody>
      </p:sp>
      <p:pic>
        <p:nvPicPr>
          <p:cNvPr id="3" name="Picture 2" descr="Timeline&#10;&#10;Description automatically generated">
            <a:extLst>
              <a:ext uri="{FF2B5EF4-FFF2-40B4-BE49-F238E27FC236}">
                <a16:creationId xmlns:a16="http://schemas.microsoft.com/office/drawing/2014/main" id="{3D95060C-E572-0B43-A50F-E9EDE9D6244E}"/>
              </a:ext>
            </a:extLst>
          </p:cNvPr>
          <p:cNvPicPr>
            <a:picLocks noChangeAspect="1"/>
          </p:cNvPicPr>
          <p:nvPr/>
        </p:nvPicPr>
        <p:blipFill>
          <a:blip r:embed="rId2">
            <a:grayscl/>
            <a:extLst>
              <a:ext uri="{BEBA8EAE-BF5A-486C-A8C5-ECC9F3942E4B}">
                <a14:imgProps xmlns:a14="http://schemas.microsoft.com/office/drawing/2010/main">
                  <a14:imgLayer r:embed="rId3">
                    <a14:imgEffect>
                      <a14:sharpenSoften amount="30000"/>
                    </a14:imgEffect>
                  </a14:imgLayer>
                </a14:imgProps>
              </a:ext>
            </a:extLst>
          </a:blip>
          <a:stretch>
            <a:fillRect/>
          </a:stretch>
        </p:blipFill>
        <p:spPr>
          <a:xfrm>
            <a:off x="659960" y="1418592"/>
            <a:ext cx="5716988" cy="7775104"/>
          </a:xfrm>
          <a:prstGeom prst="rect">
            <a:avLst/>
          </a:prstGeom>
        </p:spPr>
      </p:pic>
    </p:spTree>
    <p:extLst>
      <p:ext uri="{BB962C8B-B14F-4D97-AF65-F5344CB8AC3E}">
        <p14:creationId xmlns:p14="http://schemas.microsoft.com/office/powerpoint/2010/main" val="4981100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TotalTime>
  <Words>354</Words>
  <Application>Microsoft Macintosh PowerPoint</Application>
  <PresentationFormat>A4 Paper (210x297 mm)</PresentationFormat>
  <Paragraphs>14</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Rounded MT</vt:lpstr>
      <vt:lpstr>Arial Rounded MT Bold</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Debney</dc:creator>
  <cp:lastModifiedBy>Shannon Weldon (BIO - Postgraduate Researcher)</cp:lastModifiedBy>
  <cp:revision>18</cp:revision>
  <dcterms:created xsi:type="dcterms:W3CDTF">2022-04-04T12:23:53Z</dcterms:created>
  <dcterms:modified xsi:type="dcterms:W3CDTF">2022-08-21T21:50:13Z</dcterms:modified>
</cp:coreProperties>
</file>