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95" r:id="rId3"/>
    <p:sldId id="269" r:id="rId4"/>
    <p:sldId id="290" r:id="rId5"/>
    <p:sldId id="296" r:id="rId6"/>
    <p:sldId id="287" r:id="rId7"/>
    <p:sldId id="297" r:id="rId8"/>
    <p:sldId id="298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9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8/24/22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4globalmarket">
            <a:extLst>
              <a:ext uri="{FF2B5EF4-FFF2-40B4-BE49-F238E27FC236}">
                <a16:creationId xmlns:a16="http://schemas.microsoft.com/office/drawing/2014/main" id="{CF9D9AFB-8C9C-BC4C-AA8F-29CFE04F6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6" b="221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43755F-FABB-B540-A98D-E06B7CFCF266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381191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globalmarket">
            <a:extLst>
              <a:ext uri="{FF2B5EF4-FFF2-40B4-BE49-F238E27FC236}">
                <a16:creationId xmlns:a16="http://schemas.microsoft.com/office/drawing/2014/main" id="{CF9D9AFB-8C9C-BC4C-AA8F-29CFE04F6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6" b="2219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4A817C-F871-F64C-98C8-186289887451}"/>
              </a:ext>
            </a:extLst>
          </p:cNvPr>
          <p:cNvSpPr/>
          <p:nvPr/>
        </p:nvSpPr>
        <p:spPr>
          <a:xfrm>
            <a:off x="1821223" y="500105"/>
            <a:ext cx="8685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What’s the difference between isotopes and ionisation?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52FCC5-F5B5-4B40-B299-8E614FD4AAC4}"/>
              </a:ext>
            </a:extLst>
          </p:cNvPr>
          <p:cNvSpPr/>
          <p:nvPr/>
        </p:nvSpPr>
        <p:spPr>
          <a:xfrm>
            <a:off x="1287015" y="4821868"/>
            <a:ext cx="9617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Isotopes are atoms of the same element. They have the same number of protons and electrons but different numbers of neutrons. </a:t>
            </a:r>
            <a:br>
              <a:rPr lang="en-GB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br>
              <a:rPr lang="en-GB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en-GB" sz="2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Ionisation is when a particle (atom or molecule) becomes electrically charged by losing or gaining electrons.</a:t>
            </a:r>
            <a:endParaRPr lang="en-US" sz="2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1C92E7-1376-7148-ADF8-FE11842C23E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272247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A6979-436E-6145-BA9B-89C39DD5E174}"/>
              </a:ext>
            </a:extLst>
          </p:cNvPr>
          <p:cNvSpPr/>
          <p:nvPr/>
        </p:nvSpPr>
        <p:spPr>
          <a:xfrm>
            <a:off x="1037082" y="1774890"/>
            <a:ext cx="4423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You should be able to use the </a:t>
            </a:r>
            <a:r>
              <a:rPr lang="en-GB" sz="2400" b="1" dirty="0">
                <a:solidFill>
                  <a:srgbClr val="00B0F0"/>
                </a:solidFill>
              </a:rPr>
              <a:t>atomic </a:t>
            </a:r>
            <a:r>
              <a:rPr lang="en-GB" sz="2400" dirty="0"/>
              <a:t>and the </a:t>
            </a:r>
            <a:r>
              <a:rPr lang="en-GB" sz="2400" b="1" dirty="0">
                <a:solidFill>
                  <a:srgbClr val="00B0F0"/>
                </a:solidFill>
              </a:rPr>
              <a:t>mass numbers to work out the number of protons, neutrons and electrons in atoms</a:t>
            </a:r>
            <a:r>
              <a:rPr lang="en-GB" sz="2400" dirty="0"/>
              <a:t>.</a:t>
            </a:r>
          </a:p>
          <a:p>
            <a:endParaRPr lang="en-GB" sz="2400" dirty="0"/>
          </a:p>
          <a:p>
            <a:r>
              <a:rPr lang="en-GB" sz="2400" dirty="0"/>
              <a:t>You should be able to describe what's meant by an </a:t>
            </a:r>
            <a:r>
              <a:rPr lang="en-GB" sz="2400" b="1" dirty="0">
                <a:solidFill>
                  <a:srgbClr val="00B0F0"/>
                </a:solidFill>
              </a:rPr>
              <a:t>isotope and an ion.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DDBEE8-B171-8644-A759-739576D82E7E}"/>
              </a:ext>
            </a:extLst>
          </p:cNvPr>
          <p:cNvSpPr/>
          <p:nvPr/>
        </p:nvSpPr>
        <p:spPr>
          <a:xfrm>
            <a:off x="1037082" y="778307"/>
            <a:ext cx="4768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Isotopes and Ionisation</a:t>
            </a: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016ECDAA-314E-425F-589C-1C5AD0328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89" r="27979"/>
          <a:stretch/>
        </p:blipFill>
        <p:spPr>
          <a:xfrm>
            <a:off x="6157785" y="1"/>
            <a:ext cx="60288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CB18B-3460-1347-BE34-D7D63B684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49CAD5E-0A6B-064E-A6C2-84B35395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17500"/>
            <a:ext cx="5848350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858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B6BEDD-1569-DD4F-9C33-4050CD1EC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798AE3F-66C4-7243-AC88-5FFC8A6E5BCA}"/>
              </a:ext>
            </a:extLst>
          </p:cNvPr>
          <p:cNvGrpSpPr/>
          <p:nvPr/>
        </p:nvGrpSpPr>
        <p:grpSpPr>
          <a:xfrm>
            <a:off x="3055488" y="555886"/>
            <a:ext cx="6031595" cy="5610135"/>
            <a:chOff x="3055488" y="555886"/>
            <a:chExt cx="6031595" cy="5610135"/>
          </a:xfrm>
        </p:grpSpPr>
        <p:pic>
          <p:nvPicPr>
            <p:cNvPr id="7172" name="Picture 4" descr="334 Sodium Atom Stock Photos, Pictures &amp;amp; Royalty-Free Images - iStock">
              <a:extLst>
                <a:ext uri="{FF2B5EF4-FFF2-40B4-BE49-F238E27FC236}">
                  <a16:creationId xmlns:a16="http://schemas.microsoft.com/office/drawing/2014/main" id="{A4571FF7-AEE4-794D-9DBE-08E9A646B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917" y="691978"/>
              <a:ext cx="5982166" cy="5474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9F739F-5935-4146-AAC3-8BFBEE1925F7}"/>
                </a:ext>
              </a:extLst>
            </p:cNvPr>
            <p:cNvSpPr/>
            <p:nvPr/>
          </p:nvSpPr>
          <p:spPr>
            <a:xfrm>
              <a:off x="3055488" y="555886"/>
              <a:ext cx="209727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0B0F0"/>
                  </a:solidFill>
                </a:rPr>
                <a:t>Sodium  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B91534D-9171-D03F-5C0F-D8F8FAF09693}"/>
              </a:ext>
            </a:extLst>
          </p:cNvPr>
          <p:cNvSpPr/>
          <p:nvPr/>
        </p:nvSpPr>
        <p:spPr>
          <a:xfrm>
            <a:off x="2294965" y="1140661"/>
            <a:ext cx="2994211" cy="43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721B1D-D2C4-7CED-D729-B84B352A6DA4}"/>
              </a:ext>
            </a:extLst>
          </p:cNvPr>
          <p:cNvSpPr/>
          <p:nvPr/>
        </p:nvSpPr>
        <p:spPr>
          <a:xfrm>
            <a:off x="1202836" y="1370780"/>
            <a:ext cx="2994211" cy="4371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73362-B080-1C8F-B361-1EA84503EB5A}"/>
              </a:ext>
            </a:extLst>
          </p:cNvPr>
          <p:cNvSpPr/>
          <p:nvPr/>
        </p:nvSpPr>
        <p:spPr>
          <a:xfrm>
            <a:off x="7863406" y="573815"/>
            <a:ext cx="2994211" cy="12878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DD10DB-B02E-3D6C-5AEA-5A4EE80AEE85}"/>
              </a:ext>
            </a:extLst>
          </p:cNvPr>
          <p:cNvGrpSpPr/>
          <p:nvPr/>
        </p:nvGrpSpPr>
        <p:grpSpPr>
          <a:xfrm>
            <a:off x="8345998" y="1115909"/>
            <a:ext cx="609537" cy="712864"/>
            <a:chOff x="724846" y="3018979"/>
            <a:chExt cx="609537" cy="7128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A59467-BAF8-AFB8-1F99-D95E858457E0}"/>
                </a:ext>
              </a:extLst>
            </p:cNvPr>
            <p:cNvSpPr/>
            <p:nvPr/>
          </p:nvSpPr>
          <p:spPr>
            <a:xfrm>
              <a:off x="731519" y="3057611"/>
              <a:ext cx="602864" cy="645611"/>
            </a:xfrm>
            <a:prstGeom prst="rect">
              <a:avLst/>
            </a:prstGeom>
            <a:gradFill flip="none" rotWithShape="1">
              <a:gsLst>
                <a:gs pos="0">
                  <a:srgbClr val="009193">
                    <a:tint val="66000"/>
                    <a:satMod val="160000"/>
                  </a:srgbClr>
                </a:gs>
                <a:gs pos="50000">
                  <a:srgbClr val="009193">
                    <a:tint val="44500"/>
                    <a:satMod val="160000"/>
                  </a:srgbClr>
                </a:gs>
                <a:gs pos="100000">
                  <a:srgbClr val="009193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58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FD60B0-96EC-FBC4-BF21-55A80BB9D46B}"/>
                </a:ext>
              </a:extLst>
            </p:cNvPr>
            <p:cNvSpPr txBox="1"/>
            <p:nvPr/>
          </p:nvSpPr>
          <p:spPr>
            <a:xfrm>
              <a:off x="837553" y="3018979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 Rounded MT Bold" panose="020F0704030504030204" pitchFamily="34" charset="77"/>
                </a:rPr>
                <a:t>23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7AAD94-96EB-9B43-499B-137EEE2C7306}"/>
                </a:ext>
              </a:extLst>
            </p:cNvPr>
            <p:cNvSpPr txBox="1"/>
            <p:nvPr/>
          </p:nvSpPr>
          <p:spPr>
            <a:xfrm>
              <a:off x="808875" y="3176442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9193"/>
                  </a:solidFill>
                  <a:latin typeface="Arial Rounded MT Bold" panose="020F0704030504030204" pitchFamily="34" charset="77"/>
                </a:rPr>
                <a:t>Na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FAF176-8401-6D6A-86F4-076D0D8E7EF6}"/>
                </a:ext>
              </a:extLst>
            </p:cNvPr>
            <p:cNvSpPr txBox="1"/>
            <p:nvPr/>
          </p:nvSpPr>
          <p:spPr>
            <a:xfrm>
              <a:off x="724846" y="3365280"/>
              <a:ext cx="596251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dirty="0">
                  <a:latin typeface="Arial Rounded MT Bold" panose="020F0704030504030204" pitchFamily="34" charset="77"/>
                </a:rPr>
                <a:t>sodium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DBA65A-7663-6388-C626-002F591F2C67}"/>
                </a:ext>
              </a:extLst>
            </p:cNvPr>
            <p:cNvSpPr txBox="1"/>
            <p:nvPr/>
          </p:nvSpPr>
          <p:spPr>
            <a:xfrm>
              <a:off x="827311" y="3454844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 Rounded MT Bold" panose="020F0704030504030204" pitchFamily="34" charset="77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44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5D9A84-1A89-1444-B582-78EFAB3D12EB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B2A48D-4E17-6846-25E1-E4A4010E113E}"/>
              </a:ext>
            </a:extLst>
          </p:cNvPr>
          <p:cNvGrpSpPr/>
          <p:nvPr/>
        </p:nvGrpSpPr>
        <p:grpSpPr>
          <a:xfrm>
            <a:off x="4041105" y="1065963"/>
            <a:ext cx="4547275" cy="3956286"/>
            <a:chOff x="731519" y="3057611"/>
            <a:chExt cx="609844" cy="64561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5FDC40-D99F-700F-8529-9DFE1DF5A027}"/>
                </a:ext>
              </a:extLst>
            </p:cNvPr>
            <p:cNvSpPr/>
            <p:nvPr/>
          </p:nvSpPr>
          <p:spPr>
            <a:xfrm>
              <a:off x="731519" y="3057611"/>
              <a:ext cx="602864" cy="645611"/>
            </a:xfrm>
            <a:prstGeom prst="rect">
              <a:avLst/>
            </a:prstGeom>
            <a:gradFill flip="none" rotWithShape="1">
              <a:gsLst>
                <a:gs pos="0">
                  <a:srgbClr val="009193">
                    <a:tint val="66000"/>
                    <a:satMod val="160000"/>
                  </a:srgbClr>
                </a:gs>
                <a:gs pos="50000">
                  <a:srgbClr val="009193">
                    <a:tint val="44500"/>
                    <a:satMod val="160000"/>
                  </a:srgbClr>
                </a:gs>
                <a:gs pos="100000">
                  <a:srgbClr val="009193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 w="15875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79BF7F-096B-3636-EC89-E4696B6ED017}"/>
                </a:ext>
              </a:extLst>
            </p:cNvPr>
            <p:cNvSpPr txBox="1"/>
            <p:nvPr/>
          </p:nvSpPr>
          <p:spPr>
            <a:xfrm>
              <a:off x="998177" y="3155260"/>
              <a:ext cx="90120" cy="9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 Rounded MT Bold" panose="020F0704030504030204" pitchFamily="34" charset="77"/>
                </a:rPr>
                <a:t>23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9ECB29-8AFA-3515-F5DB-F9162BA3054D}"/>
                </a:ext>
              </a:extLst>
            </p:cNvPr>
            <p:cNvSpPr txBox="1"/>
            <p:nvPr/>
          </p:nvSpPr>
          <p:spPr>
            <a:xfrm>
              <a:off x="947011" y="3245564"/>
              <a:ext cx="192452" cy="195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>
                  <a:solidFill>
                    <a:srgbClr val="009193"/>
                  </a:solidFill>
                  <a:latin typeface="Arial Rounded MT Bold" panose="020F0704030504030204" pitchFamily="34" charset="77"/>
                </a:rPr>
                <a:t>Na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383967-BDAD-A1F2-00BA-22FD23B0E089}"/>
                </a:ext>
              </a:extLst>
            </p:cNvPr>
            <p:cNvSpPr txBox="1"/>
            <p:nvPr/>
          </p:nvSpPr>
          <p:spPr>
            <a:xfrm>
              <a:off x="745112" y="3442915"/>
              <a:ext cx="596251" cy="9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Arial Rounded MT Bold" panose="020F0704030504030204" pitchFamily="34" charset="77"/>
                </a:rPr>
                <a:t>sodium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6D34F4-70FD-9CAE-2175-02180CAC41BF}"/>
                </a:ext>
              </a:extLst>
            </p:cNvPr>
            <p:cNvSpPr txBox="1"/>
            <p:nvPr/>
          </p:nvSpPr>
          <p:spPr>
            <a:xfrm>
              <a:off x="998177" y="3528416"/>
              <a:ext cx="90120" cy="9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 Rounded MT Bold" panose="020F0704030504030204" pitchFamily="34" charset="77"/>
                </a:rPr>
                <a:t>11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DD4856-5EE3-D67F-B6B5-8B7EEB6E26F8}"/>
              </a:ext>
            </a:extLst>
          </p:cNvPr>
          <p:cNvSpPr txBox="1"/>
          <p:nvPr/>
        </p:nvSpPr>
        <p:spPr>
          <a:xfrm>
            <a:off x="1510010" y="2817898"/>
            <a:ext cx="1964127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Relative atomic mass</a:t>
            </a:r>
          </a:p>
          <a:p>
            <a:pPr algn="ctr"/>
            <a:r>
              <a:rPr lang="en-US" sz="1400" dirty="0">
                <a:solidFill>
                  <a:srgbClr val="009193"/>
                </a:solidFill>
                <a:latin typeface="Arial Rounded MT Bold" panose="020F0704030504030204" pitchFamily="34" charset="77"/>
              </a:rPr>
              <a:t>Atomic symbol</a:t>
            </a:r>
          </a:p>
          <a:p>
            <a:pPr algn="ctr"/>
            <a:r>
              <a:rPr lang="en-US" sz="1000" dirty="0">
                <a:latin typeface="Arial Rounded MT Bold" panose="020F0704030504030204" pitchFamily="34" charset="77"/>
              </a:rPr>
              <a:t>Name</a:t>
            </a: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Atomic (proton) number</a:t>
            </a:r>
          </a:p>
        </p:txBody>
      </p:sp>
    </p:spTree>
    <p:extLst>
      <p:ext uri="{BB962C8B-B14F-4D97-AF65-F5344CB8AC3E}">
        <p14:creationId xmlns:p14="http://schemas.microsoft.com/office/powerpoint/2010/main" val="392237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toms, Isotopes, Ions, and Molecules | Boundless Biology">
            <a:extLst>
              <a:ext uri="{FF2B5EF4-FFF2-40B4-BE49-F238E27FC236}">
                <a16:creationId xmlns:a16="http://schemas.microsoft.com/office/drawing/2014/main" id="{F0A4B0DB-2963-ED4C-A78E-9B741448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27050"/>
            <a:ext cx="8636000" cy="58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B6524-222E-AB4A-9139-295670E0F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3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otopes – Time Scavengers">
            <a:extLst>
              <a:ext uri="{FF2B5EF4-FFF2-40B4-BE49-F238E27FC236}">
                <a16:creationId xmlns:a16="http://schemas.microsoft.com/office/drawing/2014/main" id="{305C49E6-5D10-7542-9A7A-A89997F5D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31" y="508118"/>
            <a:ext cx="10193337" cy="584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1A8641-EE83-3F47-B307-C3B057C5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adioactive dating or Radio isotope dating">
            <a:extLst>
              <a:ext uri="{FF2B5EF4-FFF2-40B4-BE49-F238E27FC236}">
                <a16:creationId xmlns:a16="http://schemas.microsoft.com/office/drawing/2014/main" id="{4D46AF39-5BD2-DF4C-99B9-B8EB74860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460" y="463550"/>
            <a:ext cx="7919079" cy="568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38D1CE-2214-BA4C-886A-01EA8A4AC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6540500"/>
            <a:ext cx="2171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65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137</Words>
  <Application>Microsoft Macintosh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CordiaUPC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126</cp:revision>
  <dcterms:created xsi:type="dcterms:W3CDTF">2021-05-21T15:41:32Z</dcterms:created>
  <dcterms:modified xsi:type="dcterms:W3CDTF">2022-08-24T07:25:36Z</dcterms:modified>
</cp:coreProperties>
</file>