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82" r:id="rId2"/>
    <p:sldId id="28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8D4D6"/>
    <a:srgbClr val="009193"/>
    <a:srgbClr val="3DA8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3C9FDE3-FBB0-4FD4-9068-9972A5B4B63E}" v="8" dt="2022-08-11T19:58:06.4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719"/>
  </p:normalViewPr>
  <p:slideViewPr>
    <p:cSldViewPr snapToGrid="0" snapToObjects="1">
      <p:cViewPr>
        <p:scale>
          <a:sx n="100" d="100"/>
          <a:sy n="100" d="100"/>
        </p:scale>
        <p:origin x="53" y="-31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078218-C404-1548-B4CF-EEEC94AAB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F441EAC-DC2A-9341-910B-7EA975B98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3EEE4A-4248-6D49-88F7-07593B87A2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20ABFD-4748-E24C-B4AB-D1051ACAC2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F10B11-E285-FC47-B1BB-29A6DE86F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17905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F48673-DEF7-AA46-8F00-FBD83A827E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DC95CD-45BA-D74D-B6F0-E8AF9FA30E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4D6398-E703-6C46-BE90-CCC3BFFBFE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56BFAC-8C57-7142-BCEB-6411BA2F74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A5D9BB0-9086-2949-9C36-D4745AF124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6468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89F1305-10B3-014D-9B39-9C7A84122BA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4499D7-8725-484E-9102-5EAA613D059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F70A78-152E-5548-8D5E-435B8880C1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ED636E-7B15-AA40-B8D4-DB0A2D16D3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9390EA-C5BA-9941-8270-9B1DE91EF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3792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95A8F-62D0-7643-90E2-968550E3BC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C5ADF8-6D18-4242-81F9-6A3C973E900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49DA03-47D1-1646-9FC2-292E611F1F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CAF061-2615-4949-A530-D820BE3315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5E887A-2779-F642-A9D7-A1E376706F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3269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CB5673-7362-5347-BF94-E52964F427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918531-C107-CC4A-817A-66FD428F99C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AEEB1D-56DA-9E49-A282-4491B5601B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442B4D-C372-A34F-8D8C-D74689FC2B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51CD65-826C-E24B-A2D5-712ECF15D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22990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EAD6A-7BB0-6E4F-868E-9AA1729A65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1E24EC-E1BB-8A40-B2EB-6E2D04B479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CFBA1E3-794E-864E-932B-8A73C74DB4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FEA07A-9878-3347-B2F6-6DE2F3F0FE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4D63FDD-D15E-4F42-93B3-8CABB90AC3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8E7593A-F7BE-C845-AA84-0B5BD649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245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BC7D8-830A-0447-B9AF-C03E8DF50D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FAE5EF3-FB7E-A34A-B31C-90D7154C007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78FC337-8A6E-884D-8CF0-4000357A0D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3B40649-3A8C-CF40-96D1-DF2CD72B24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D6164FC-A887-694F-96E4-ED7ADE1D325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820FA39-14F7-C74A-881D-00EF017E01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B31A8EB-2027-A54C-9FD6-BABEB5571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62FE0F-2DB9-FB4F-9E61-3A49C093DC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9733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943354-D863-A649-8C7D-5CB1FF4F3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E1A6894-46E5-D648-BE70-F971EDB032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2F4DF9E-DB38-0649-B481-E941B8498C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757FEC7-FF6D-F346-AFB5-D5E127686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40588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692365F-A78B-0144-9B6B-571AAD5DEF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5864B0-82A3-5F4F-A9BF-C4D3AE932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FBF91E-7BD8-B143-BF11-5256560027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0126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77A443-1D5A-9A42-9BB6-A1BDF8EE4AD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2D7E6A-468D-234C-BEF8-137F6D31F2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866172-8C3E-D74B-8DEA-0186599AE92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A438BD-E672-2044-8E47-985860C7D6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4F5300-361D-6141-BF1E-BCD6D3DEE5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C133C8-80F7-E743-95E6-4106B7996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591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D57775-D903-8648-B4A5-D7C9821DF4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5443C7F-C7ED-4A49-A39D-8A8ED6F75F0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9582F65-2FF0-544D-9976-8C426A893ED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81CF78-5C14-1B43-92C9-8F7B6E9A84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BDCF17F-14F6-8F4B-B2EB-56CCA3A09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329C5E-6FAA-EB4A-8AB3-7E29ED78E8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9845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B7AC7C0-3C12-EE4A-9CA4-F655F0E267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DC4A03-A56D-AC4D-854A-B5FA754ADD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6C2409-CE3D-DE47-9544-4E10E5ED4B8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C04EA6-9163-A849-848B-2F626ECD6E46}" type="datetimeFigureOut">
              <a:rPr lang="en-US" smtClean="0"/>
              <a:t>8/25/2022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E8EFDD-3FC4-AB42-96AB-B5E7917DE61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8F9F048-C6E6-C345-852F-09E0D4FCCDD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77665-7C77-604E-95A4-081187426A1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00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371DA349-9FF2-C641-94A4-620C772CAB03}"/>
              </a:ext>
            </a:extLst>
          </p:cNvPr>
          <p:cNvSpPr/>
          <p:nvPr/>
        </p:nvSpPr>
        <p:spPr>
          <a:xfrm>
            <a:off x="1" y="717630"/>
            <a:ext cx="12192000" cy="614037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0001.01</a:t>
            </a:r>
          </a:p>
        </p:txBody>
      </p:sp>
      <p:pic>
        <p:nvPicPr>
          <p:cNvPr id="7" name="Picture 6" descr="A close up of a sign&#10;&#10;Description automatically generated">
            <a:extLst>
              <a:ext uri="{FF2B5EF4-FFF2-40B4-BE49-F238E27FC236}">
                <a16:creationId xmlns:a16="http://schemas.microsoft.com/office/drawing/2014/main" id="{43A23330-3361-FF4F-AD27-0B3E9BDD93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173" y="96376"/>
            <a:ext cx="1712039" cy="528658"/>
          </a:xfrm>
          <a:prstGeom prst="rect">
            <a:avLst/>
          </a:prstGeom>
        </p:spPr>
      </p:pic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B99C3F40-6CBE-D74B-9EDB-63E3FDD3F06D}"/>
              </a:ext>
            </a:extLst>
          </p:cNvPr>
          <p:cNvSpPr/>
          <p:nvPr/>
        </p:nvSpPr>
        <p:spPr>
          <a:xfrm>
            <a:off x="3646025" y="902825"/>
            <a:ext cx="4930816" cy="717631"/>
          </a:xfrm>
          <a:prstGeom prst="roundRect">
            <a:avLst/>
          </a:prstGeom>
          <a:solidFill>
            <a:srgbClr val="942093"/>
          </a:solidFill>
          <a:ln>
            <a:solidFill>
              <a:srgbClr val="94209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latin typeface="Arial Rounded MT Bold" panose="020F0704030504030204" pitchFamily="34" charset="77"/>
              </a:rPr>
              <a:t>Task</a:t>
            </a:r>
          </a:p>
        </p:txBody>
      </p:sp>
      <p:graphicFrame>
        <p:nvGraphicFramePr>
          <p:cNvPr id="10" name="Table 9">
            <a:extLst>
              <a:ext uri="{FF2B5EF4-FFF2-40B4-BE49-F238E27FC236}">
                <a16:creationId xmlns:a16="http://schemas.microsoft.com/office/drawing/2014/main" id="{8ED9C020-6E1F-7840-B89C-0162C08AD22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6741053"/>
              </p:ext>
            </p:extLst>
          </p:nvPr>
        </p:nvGraphicFramePr>
        <p:xfrm>
          <a:off x="705548" y="1775768"/>
          <a:ext cx="10788112" cy="43646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80465">
                  <a:extLst>
                    <a:ext uri="{9D8B030D-6E8A-4147-A177-3AD203B41FA5}">
                      <a16:colId xmlns:a16="http://schemas.microsoft.com/office/drawing/2014/main" val="2660212180"/>
                    </a:ext>
                  </a:extLst>
                </a:gridCol>
                <a:gridCol w="6059897">
                  <a:extLst>
                    <a:ext uri="{9D8B030D-6E8A-4147-A177-3AD203B41FA5}">
                      <a16:colId xmlns:a16="http://schemas.microsoft.com/office/drawing/2014/main" val="695042057"/>
                    </a:ext>
                  </a:extLst>
                </a:gridCol>
                <a:gridCol w="3047750">
                  <a:extLst>
                    <a:ext uri="{9D8B030D-6E8A-4147-A177-3AD203B41FA5}">
                      <a16:colId xmlns:a16="http://schemas.microsoft.com/office/drawing/2014/main" val="919106571"/>
                    </a:ext>
                  </a:extLst>
                </a:gridCol>
              </a:tblGrid>
              <a:tr h="1318490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b="0" dirty="0">
                          <a:latin typeface="Arial Rounded MT Bold" panose="020F0704030504030204" pitchFamily="34" charset="0"/>
                        </a:rPr>
                        <a:t>Task</a:t>
                      </a:r>
                    </a:p>
                    <a:p>
                      <a:pPr algn="ctr"/>
                      <a:endParaRPr lang="en-US" sz="1600" dirty="0">
                        <a:latin typeface="Arial Rounded MT Bold" panose="020F0704030504030204" pitchFamily="34" charset="0"/>
                      </a:endParaRPr>
                    </a:p>
                  </a:txBody>
                  <a:tcP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What can you do as a school or as an individual to financially support COP26? Draw up an action plan which sets out your implementation plan for COP26.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27341948"/>
                  </a:ext>
                </a:extLst>
              </a:tr>
              <a:tr h="1851496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Developing skills</a:t>
                      </a: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Scientific attitudes 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rgbClr val="279CAF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</a:rPr>
                        <a:t>Paying attention to objectivity and concern for accuracy, precision, repeatability and reproducibility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03283731"/>
                  </a:ext>
                </a:extLst>
              </a:tr>
              <a:tr h="1194617"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  <a:p>
                      <a:pPr algn="ctr"/>
                      <a:r>
                        <a:rPr lang="en-US" sz="1600" dirty="0">
                          <a:solidFill>
                            <a:schemeClr val="bg1"/>
                          </a:solidFill>
                          <a:latin typeface="Arial Rounded MT Bold" panose="020F0704030504030204" pitchFamily="34" charset="0"/>
                        </a:rPr>
                        <a:t>Think about…</a:t>
                      </a:r>
                    </a:p>
                    <a:p>
                      <a:pPr algn="ctr"/>
                      <a:endParaRPr lang="en-US" sz="1600" dirty="0">
                        <a:solidFill>
                          <a:schemeClr val="bg1"/>
                        </a:solidFill>
                        <a:latin typeface="Arial Rounded MT Bold" panose="020F0704030504030204" pitchFamily="34" charset="0"/>
                      </a:endParaRPr>
                    </a:p>
                  </a:txBody>
                  <a:tcP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279CA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rgbClr val="279CAF"/>
                          </a:solidFill>
                          <a:latin typeface="Arial Rounded MT Bold" panose="020F0704030504030204" pitchFamily="34" charset="0"/>
                          <a:ea typeface="+mn-ea"/>
                          <a:cs typeface="+mn-cs"/>
                        </a:rPr>
                        <a:t>Write a letter to your local MP, a politician or climate activist and promote your school or community in order to get better eco-friendly systems. </a:t>
                      </a:r>
                    </a:p>
                  </a:txBody>
                  <a:tcPr anchor="ctr">
                    <a:lnR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rgbClr val="08DDD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1042099"/>
                  </a:ext>
                </a:extLst>
              </a:tr>
            </a:tbl>
          </a:graphicData>
        </a:graphic>
      </p:graphicFrame>
      <p:sp>
        <p:nvSpPr>
          <p:cNvPr id="12" name="TextBox 11">
            <a:extLst>
              <a:ext uri="{FF2B5EF4-FFF2-40B4-BE49-F238E27FC236}">
                <a16:creationId xmlns:a16="http://schemas.microsoft.com/office/drawing/2014/main" id="{9051C6A0-B918-BB44-8D1D-1C9C471B6C12}"/>
              </a:ext>
            </a:extLst>
          </p:cNvPr>
          <p:cNvSpPr txBox="1"/>
          <p:nvPr/>
        </p:nvSpPr>
        <p:spPr>
          <a:xfrm>
            <a:off x="69448" y="6445517"/>
            <a:ext cx="3651962" cy="677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900" i="0" dirty="0">
                <a:solidFill>
                  <a:schemeClr val="bg1"/>
                </a:solidFill>
                <a:effectLst/>
                <a:latin typeface="Arial Rounded MT Bold" panose="020F0704030504030204" pitchFamily="34" charset="0"/>
              </a:rPr>
              <a:t>COP26S-03_01</a:t>
            </a:r>
            <a:endParaRPr lang="en-GB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r>
              <a:rPr lang="en-GB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Explore how we can spend our money to help climate change   </a:t>
            </a:r>
            <a:endParaRPr lang="en-GB" sz="900" i="0" dirty="0">
              <a:solidFill>
                <a:schemeClr val="bg1"/>
              </a:solidFill>
              <a:effectLst/>
              <a:latin typeface="Arial Rounded MT Bold" panose="020F0704030504030204" pitchFamily="34" charset="0"/>
            </a:endParaRPr>
          </a:p>
          <a:p>
            <a:endParaRPr lang="en-US" sz="1000" dirty="0">
              <a:solidFill>
                <a:schemeClr val="bg1"/>
              </a:solidFill>
            </a:endParaRPr>
          </a:p>
          <a:p>
            <a:endParaRPr lang="en-GB" sz="1000" dirty="0">
              <a:solidFill>
                <a:schemeClr val="bg1"/>
              </a:solidFill>
            </a:endParaRPr>
          </a:p>
        </p:txBody>
      </p:sp>
      <p:pic>
        <p:nvPicPr>
          <p:cNvPr id="1026" name="Picture 2" descr="Inside My Brain | Finite vs. infinite resources - Inside My Brain">
            <a:extLst>
              <a:ext uri="{FF2B5EF4-FFF2-40B4-BE49-F238E27FC236}">
                <a16:creationId xmlns:a16="http://schemas.microsoft.com/office/drawing/2014/main" id="{DEB2568B-250E-3D44-99B9-1CD67E71594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711" r="18839"/>
          <a:stretch/>
        </p:blipFill>
        <p:spPr bwMode="auto">
          <a:xfrm>
            <a:off x="8457093" y="1766811"/>
            <a:ext cx="3036567" cy="43825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267051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67AFBDED-98C5-2C5B-06E2-F823EE3F2F2B}"/>
              </a:ext>
            </a:extLst>
          </p:cNvPr>
          <p:cNvSpPr/>
          <p:nvPr/>
        </p:nvSpPr>
        <p:spPr>
          <a:xfrm>
            <a:off x="-1" y="0"/>
            <a:ext cx="12192000" cy="6858000"/>
          </a:xfrm>
          <a:prstGeom prst="rect">
            <a:avLst/>
          </a:prstGeom>
          <a:solidFill>
            <a:srgbClr val="08DDD6"/>
          </a:solidFill>
          <a:ln>
            <a:solidFill>
              <a:srgbClr val="08DDD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7872173-38E3-D1B4-AE00-336DCEF6807F}"/>
              </a:ext>
            </a:extLst>
          </p:cNvPr>
          <p:cNvSpPr txBox="1"/>
          <p:nvPr/>
        </p:nvSpPr>
        <p:spPr>
          <a:xfrm>
            <a:off x="1661651" y="1166842"/>
            <a:ext cx="8868697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defRPr/>
            </a:pPr>
            <a:r>
              <a:rPr lang="en-US" sz="4800" b="0" kern="1200" dirty="0">
                <a:latin typeface="Arial Rounded MT Bold" panose="020F0704030504030204" pitchFamily="34" charset="0"/>
                <a:ea typeface="+mn-ea"/>
                <a:cs typeface="+mn-cs"/>
              </a:rPr>
              <a:t>What can you do as a school or as an individual to financially support COp26? Draw up an action plan which sets out your implementation plan for COP26.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4800" b="0" kern="1200" dirty="0">
              <a:latin typeface="Arial Rounded MT Bold" panose="020F0704030504030204" pitchFamily="34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47486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3155</TotalTime>
  <Words>123</Words>
  <Application>Microsoft Office PowerPoint</Application>
  <PresentationFormat>Widescreen</PresentationFormat>
  <Paragraphs>18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Arial Rounded MT Bold</vt:lpstr>
      <vt:lpstr>Calibri</vt:lpstr>
      <vt:lpstr>Calibri Light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Lane</dc:creator>
  <cp:lastModifiedBy>Developing Experts</cp:lastModifiedBy>
  <cp:revision>60</cp:revision>
  <dcterms:created xsi:type="dcterms:W3CDTF">2021-10-02T10:29:03Z</dcterms:created>
  <dcterms:modified xsi:type="dcterms:W3CDTF">2022-08-25T14:16:18Z</dcterms:modified>
</cp:coreProperties>
</file>