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5" r:id="rId2"/>
    <p:sldId id="345" r:id="rId3"/>
    <p:sldId id="357" r:id="rId4"/>
    <p:sldId id="366" r:id="rId5"/>
    <p:sldId id="367" r:id="rId6"/>
    <p:sldId id="368" r:id="rId7"/>
    <p:sldId id="369" r:id="rId8"/>
    <p:sldId id="370" r:id="rId9"/>
    <p:sldId id="371" r:id="rId10"/>
    <p:sldId id="372" r:id="rId11"/>
    <p:sldId id="373" r:id="rId12"/>
    <p:sldId id="374" r:id="rId13"/>
    <p:sldId id="375" r:id="rId14"/>
    <p:sldId id="3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DFF"/>
    <a:srgbClr val="76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87"/>
    <p:restoredTop sz="94615"/>
  </p:normalViewPr>
  <p:slideViewPr>
    <p:cSldViewPr snapToGrid="0" snapToObjects="1">
      <p:cViewPr varScale="1">
        <p:scale>
          <a:sx n="106" d="100"/>
          <a:sy n="106" d="100"/>
        </p:scale>
        <p:origin x="2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C8086-93AE-384F-BAE6-8699CA804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DB1EFB-87BC-2C44-B929-5838363FC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E84F4-0681-184E-8D1E-4C1D8FABE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374D4-2C63-7B46-8C11-E1D1AF88A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C27ED-F046-234F-B78A-AF840050B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33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B6C88-6772-8440-B56A-C7688354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0BD027-38D8-274C-BA7C-461667647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D44A1-CDF3-D94B-B2ED-FD649472E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712E7-0B75-8243-B7C1-A18DC4E3E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B7736-DE67-EC40-AA40-C675A87E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15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162520-922E-0245-96FD-BFE07C3788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5D3DEF-195F-0947-A7BC-2AD31F22E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33B6D-D51C-B848-AECA-26AB73C91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60273-CCEF-2D48-98B8-D5A6C9E29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0D2DA-1F1A-E84C-8317-349CF8DF6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7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1138B-6458-AE48-8A97-2CC5104D8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16282-ED28-804F-B3E6-10617D529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663B9-3425-D141-8668-08C0DECBB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CFFF4-7972-EB45-8C91-99A2D0402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2D21D-7A45-3C4B-A761-41279C2AC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5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AFD80-CA55-9D40-82C9-7086AD7F2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10A3F3-C32F-414A-8F28-7CDF4330E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B50DD-D83B-A74C-907C-E8D65B192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3A41D-032A-9D46-A263-A3B684AC1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A7DB8-5323-A040-832B-5AE290A3F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84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76F09-50C9-8540-A689-B8A618597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ABC14-8DD5-3F46-9FC3-942293319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E697D-82B1-3140-B5F3-279CA59D4C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5CF581-448E-6F42-926F-26012625D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2AC83-9CE5-4A4A-96EC-D37EC93CB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A794B4-7128-BC4F-A6D5-A90056696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20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24AE5-96F0-E347-BDA7-4170C8973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3A494-DF80-CD48-9BA8-F5EE96996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189FD-8D50-CD40-8AA9-0F0081FF3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31A6AB-4204-B74B-A34F-75DD85D08D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FD6169-77D5-3A42-881B-3EAAB1B166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7D5B61-BBBE-7F4A-A63E-097B6A0A3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95E33E-FC28-2644-9FB8-347615D46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BA22A7-1396-A846-8C80-F865BDC2E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3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B8F30-C9DA-9A40-8971-DE80969CA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E74589-C06A-5D43-A601-8AFA2C4E2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26C751-235B-664E-A4BF-647B05926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68E0EE-9572-D04E-845F-F449459D7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59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6CF61A-F889-8D42-A134-D6D2EC4C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DE1E1D-E482-4340-93F0-53EFCAF60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1C0E7-8567-4641-83C7-E47F2E98A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51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0C98E-FBB9-064B-BD59-3C8E8832A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D6F23-1E4C-3C43-A13C-FC3E9843D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47356A-6072-5447-9555-9296CF409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ED4B2-6955-BC4C-82E3-4A043711D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8D0B47-9331-8D4C-A6A7-AB929AF19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D53B24-6FD9-E74E-AC2C-933F719CD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20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8CBF9-2BE7-F445-A35F-B0AB5FE8F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3EF0A9-AA6F-B940-A952-F67A4F72A2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05A038-AADB-C441-BCF0-5A5BC9EDD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2F755-D761-0949-BBCB-0B1BC5F0F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8F6D5-0A4D-2D46-AC77-387BCE6A3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0AA554-B0CE-6041-BBDE-EE41B4428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82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F0DD13-06C7-1F49-9064-767781F0E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019EB-6F2B-6D49-AAAA-27ECD5364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E2173-4395-FA46-BB47-A5C62DC363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2C91C-A50F-F847-A3B8-F7B8FF9B0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DE7F9-E660-EB4B-8C51-7218132B6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0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35BF30-68FC-EE46-8EB9-18943815F33E}"/>
              </a:ext>
            </a:extLst>
          </p:cNvPr>
          <p:cNvSpPr/>
          <p:nvPr/>
        </p:nvSpPr>
        <p:spPr>
          <a:xfrm>
            <a:off x="838200" y="365125"/>
            <a:ext cx="4763947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200" b="1" dirty="0">
                <a:solidFill>
                  <a:srgbClr val="00B0F0"/>
                </a:solidFill>
              </a:rPr>
              <a:t>Explore efficiency and reducing unwanted energy transfers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58699A-4715-0145-9E5D-DA08DD5A148F}"/>
              </a:ext>
            </a:extLst>
          </p:cNvPr>
          <p:cNvSpPr txBox="1"/>
          <p:nvPr/>
        </p:nvSpPr>
        <p:spPr>
          <a:xfrm>
            <a:off x="522946" y="2265037"/>
            <a:ext cx="443101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>
              <a:lnSpc>
                <a:spcPct val="90000"/>
              </a:lnSpc>
              <a:spcAft>
                <a:spcPts val="600"/>
              </a:spcAft>
            </a:pPr>
            <a:r>
              <a:rPr lang="en-GB" sz="2400" dirty="0"/>
              <a:t>Calculate the </a:t>
            </a:r>
            <a:r>
              <a:rPr lang="en-GB" sz="2400" b="1" dirty="0">
                <a:solidFill>
                  <a:srgbClr val="00B0F0"/>
                </a:solidFill>
              </a:rPr>
              <a:t>efficiency </a:t>
            </a:r>
            <a:r>
              <a:rPr lang="en-GB" sz="2400" dirty="0"/>
              <a:t>of</a:t>
            </a:r>
            <a:r>
              <a:rPr lang="en-GB" sz="2400" b="1" dirty="0">
                <a:solidFill>
                  <a:srgbClr val="00B0F0"/>
                </a:solidFill>
              </a:rPr>
              <a:t> energy transfer. </a:t>
            </a:r>
          </a:p>
          <a:p>
            <a:pPr marL="342900">
              <a:lnSpc>
                <a:spcPct val="90000"/>
              </a:lnSpc>
              <a:spcAft>
                <a:spcPts val="600"/>
              </a:spcAft>
            </a:pPr>
            <a:endParaRPr lang="en-GB" sz="2400" dirty="0"/>
          </a:p>
          <a:p>
            <a:pPr marL="342900">
              <a:lnSpc>
                <a:spcPct val="90000"/>
              </a:lnSpc>
              <a:spcAft>
                <a:spcPts val="600"/>
              </a:spcAft>
            </a:pPr>
            <a:r>
              <a:rPr lang="en-GB" sz="2400" dirty="0"/>
              <a:t>Describe ways to increase the efficiency of an </a:t>
            </a:r>
            <a:r>
              <a:rPr lang="en-GB" sz="2400" b="1" dirty="0">
                <a:solidFill>
                  <a:srgbClr val="00B0F0"/>
                </a:solidFill>
              </a:rPr>
              <a:t>energy transfer.</a:t>
            </a:r>
            <a:endParaRPr lang="en-US" sz="2400" b="1" dirty="0">
              <a:solidFill>
                <a:srgbClr val="00B0F0"/>
              </a:solidFill>
            </a:endParaRPr>
          </a:p>
        </p:txBody>
      </p:sp>
      <p:pic>
        <p:nvPicPr>
          <p:cNvPr id="2050" name="Picture 2" descr="Cordless Lightbulb : Battery powered filament light.">
            <a:extLst>
              <a:ext uri="{FF2B5EF4-FFF2-40B4-BE49-F238E27FC236}">
                <a16:creationId xmlns:a16="http://schemas.microsoft.com/office/drawing/2014/main" id="{F21CCF9F-40B2-6D46-8AAD-17A031031A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7"/>
          <a:stretch/>
        </p:blipFill>
        <p:spPr bwMode="auto">
          <a:xfrm>
            <a:off x="6437298" y="0"/>
            <a:ext cx="6274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2BF589-3462-E044-BBDF-2041B0AEC75F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590457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id="{182FEBD7-6F41-9B49-87AF-C4A00B9AF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4"/>
          <a:stretch/>
        </p:blipFill>
        <p:spPr bwMode="auto">
          <a:xfrm>
            <a:off x="0" y="956602"/>
            <a:ext cx="4517703" cy="505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1CE893-BA1D-B14E-B1F2-D6DC2B8D4701}"/>
              </a:ext>
            </a:extLst>
          </p:cNvPr>
          <p:cNvSpPr/>
          <p:nvPr/>
        </p:nvSpPr>
        <p:spPr>
          <a:xfrm>
            <a:off x="4108863" y="742846"/>
            <a:ext cx="66026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333333"/>
                </a:solidFill>
                <a:latin typeface="proxima-soft"/>
              </a:rPr>
              <a:t>An electric current delivers the power of 60 watts to a light bulb. 3 watts of electrical energy are transferred to light energy. Calculate the efficiency of the bulb. Have a go at working out the answer.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A80A7F-AE1C-2447-AA58-C353CC8EDEAF}"/>
              </a:ext>
            </a:extLst>
          </p:cNvPr>
          <p:cNvSpPr txBox="1"/>
          <p:nvPr/>
        </p:nvSpPr>
        <p:spPr>
          <a:xfrm>
            <a:off x="3792784" y="3675971"/>
            <a:ext cx="4431019" cy="496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>
              <a:lnSpc>
                <a:spcPct val="90000"/>
              </a:lnSpc>
              <a:spcAft>
                <a:spcPts val="600"/>
              </a:spcAft>
            </a:pPr>
            <a:r>
              <a:rPr lang="en-GB" sz="3200" dirty="0"/>
              <a:t>Efficiency  =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1B5DD1-BAF8-5841-B79B-983CC78906D1}"/>
              </a:ext>
            </a:extLst>
          </p:cNvPr>
          <p:cNvSpPr txBox="1"/>
          <p:nvPr/>
        </p:nvSpPr>
        <p:spPr>
          <a:xfrm>
            <a:off x="5562733" y="3422984"/>
            <a:ext cx="4795539" cy="496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algn="ctr">
              <a:lnSpc>
                <a:spcPct val="90000"/>
              </a:lnSpc>
              <a:spcAft>
                <a:spcPts val="600"/>
              </a:spcAft>
            </a:pPr>
            <a:r>
              <a:rPr lang="en-GB" sz="3200" dirty="0"/>
              <a:t>Useful power output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E5B786-6627-6E46-A8C3-16FFA8483F1B}"/>
              </a:ext>
            </a:extLst>
          </p:cNvPr>
          <p:cNvSpPr txBox="1"/>
          <p:nvPr/>
        </p:nvSpPr>
        <p:spPr>
          <a:xfrm>
            <a:off x="5068289" y="4003004"/>
            <a:ext cx="5900798" cy="496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algn="ctr">
              <a:lnSpc>
                <a:spcPct val="90000"/>
              </a:lnSpc>
              <a:spcAft>
                <a:spcPts val="600"/>
              </a:spcAft>
            </a:pPr>
            <a:r>
              <a:rPr lang="en-GB" sz="3200" dirty="0"/>
              <a:t>Total power input</a:t>
            </a:r>
            <a:endParaRPr lang="en-US" sz="3200" b="1" dirty="0">
              <a:solidFill>
                <a:srgbClr val="00B0F0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6DB619-F3CE-6B4B-B812-F52C97C40A42}"/>
              </a:ext>
            </a:extLst>
          </p:cNvPr>
          <p:cNvCxnSpPr>
            <a:cxnSpLocks/>
          </p:cNvCxnSpPr>
          <p:nvPr/>
        </p:nvCxnSpPr>
        <p:spPr>
          <a:xfrm>
            <a:off x="6426648" y="3963510"/>
            <a:ext cx="3406122" cy="0"/>
          </a:xfrm>
          <a:prstGeom prst="line">
            <a:avLst/>
          </a:prstGeom>
          <a:ln w="107950">
            <a:solidFill>
              <a:srgbClr val="76D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60D2F77-61CD-9348-B1EE-C085FC6E3F94}"/>
              </a:ext>
            </a:extLst>
          </p:cNvPr>
          <p:cNvSpPr txBox="1"/>
          <p:nvPr/>
        </p:nvSpPr>
        <p:spPr>
          <a:xfrm>
            <a:off x="3792784" y="5103455"/>
            <a:ext cx="4431019" cy="496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>
              <a:lnSpc>
                <a:spcPct val="90000"/>
              </a:lnSpc>
              <a:spcAft>
                <a:spcPts val="600"/>
              </a:spcAft>
            </a:pPr>
            <a:r>
              <a:rPr lang="en-GB" sz="3200" dirty="0"/>
              <a:t>Efficiency  =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510B90-0B74-B945-B500-7E0D587DA89D}"/>
              </a:ext>
            </a:extLst>
          </p:cNvPr>
          <p:cNvSpPr txBox="1"/>
          <p:nvPr/>
        </p:nvSpPr>
        <p:spPr>
          <a:xfrm>
            <a:off x="5562734" y="4850468"/>
            <a:ext cx="1847470" cy="496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algn="ctr">
              <a:lnSpc>
                <a:spcPct val="90000"/>
              </a:lnSpc>
              <a:spcAft>
                <a:spcPts val="600"/>
              </a:spcAft>
            </a:pPr>
            <a:r>
              <a:rPr lang="en-GB" sz="3200" dirty="0"/>
              <a:t>3</a:t>
            </a:r>
            <a:endParaRPr lang="en-US" sz="3200" b="1" dirty="0">
              <a:solidFill>
                <a:srgbClr val="00B0F0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05E167-28CD-DC4B-BCF5-08F35C7342F3}"/>
              </a:ext>
            </a:extLst>
          </p:cNvPr>
          <p:cNvCxnSpPr>
            <a:cxnSpLocks/>
          </p:cNvCxnSpPr>
          <p:nvPr/>
        </p:nvCxnSpPr>
        <p:spPr>
          <a:xfrm>
            <a:off x="6426648" y="5390994"/>
            <a:ext cx="472916" cy="0"/>
          </a:xfrm>
          <a:prstGeom prst="line">
            <a:avLst/>
          </a:prstGeom>
          <a:ln w="107950">
            <a:solidFill>
              <a:srgbClr val="76D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1472657-C503-124F-96A3-25CCAC252B0F}"/>
              </a:ext>
            </a:extLst>
          </p:cNvPr>
          <p:cNvSpPr txBox="1"/>
          <p:nvPr/>
        </p:nvSpPr>
        <p:spPr>
          <a:xfrm>
            <a:off x="5562733" y="5512381"/>
            <a:ext cx="1847470" cy="496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algn="ctr">
              <a:lnSpc>
                <a:spcPct val="90000"/>
              </a:lnSpc>
              <a:spcAft>
                <a:spcPts val="600"/>
              </a:spcAft>
            </a:pPr>
            <a:r>
              <a:rPr lang="en-GB" sz="3200" dirty="0"/>
              <a:t>60</a:t>
            </a:r>
            <a:endParaRPr lang="en-US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CD8714-38DF-BF40-99E4-9204A2DCBF2A}"/>
              </a:ext>
            </a:extLst>
          </p:cNvPr>
          <p:cNvSpPr txBox="1"/>
          <p:nvPr/>
        </p:nvSpPr>
        <p:spPr>
          <a:xfrm>
            <a:off x="6663106" y="5120115"/>
            <a:ext cx="1847470" cy="496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algn="ctr">
              <a:lnSpc>
                <a:spcPct val="90000"/>
              </a:lnSpc>
              <a:spcAft>
                <a:spcPts val="600"/>
              </a:spcAft>
            </a:pPr>
            <a:r>
              <a:rPr lang="en-GB" sz="3200" dirty="0"/>
              <a:t>=  0.05</a:t>
            </a:r>
            <a:endParaRPr lang="en-US" sz="3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6794CA-40C2-FB4F-AB94-E755D428C83A}"/>
              </a:ext>
            </a:extLst>
          </p:cNvPr>
          <p:cNvSpPr txBox="1"/>
          <p:nvPr/>
        </p:nvSpPr>
        <p:spPr>
          <a:xfrm>
            <a:off x="7960502" y="5088628"/>
            <a:ext cx="1847470" cy="496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algn="ctr">
              <a:lnSpc>
                <a:spcPct val="90000"/>
              </a:lnSpc>
              <a:spcAft>
                <a:spcPts val="600"/>
              </a:spcAft>
            </a:pPr>
            <a:r>
              <a:rPr lang="en-GB" sz="3200" dirty="0"/>
              <a:t>(5 %)</a:t>
            </a:r>
            <a:endParaRPr lang="en-US" sz="3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525E2D-3F6F-B848-8E56-FBD3089BD8E8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2521872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Pan of Boiling Water On Hot Burner - Shennong">
            <a:extLst>
              <a:ext uri="{FF2B5EF4-FFF2-40B4-BE49-F238E27FC236}">
                <a16:creationId xmlns:a16="http://schemas.microsoft.com/office/drawing/2014/main" id="{AF479952-E2A3-6643-B1C2-6C7AEEC84B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838C17-EF98-AE44-B1AF-31897328E764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2386036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Pan of Boiling Water On Hot Burner - Shennong">
            <a:extLst>
              <a:ext uri="{FF2B5EF4-FFF2-40B4-BE49-F238E27FC236}">
                <a16:creationId xmlns:a16="http://schemas.microsoft.com/office/drawing/2014/main" id="{AF479952-E2A3-6643-B1C2-6C7AEEC84B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838C17-EF98-AE44-B1AF-31897328E764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6B0F4D97-768E-BE46-AE35-36AF44D5D48C}"/>
              </a:ext>
            </a:extLst>
          </p:cNvPr>
          <p:cNvSpPr/>
          <p:nvPr/>
        </p:nvSpPr>
        <p:spPr>
          <a:xfrm rot="16200000">
            <a:off x="3976763" y="4296562"/>
            <a:ext cx="421392" cy="1791093"/>
          </a:xfrm>
          <a:prstGeom prst="down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20547D03-7BD5-9D4D-8EA0-9902F277AA3D}"/>
              </a:ext>
            </a:extLst>
          </p:cNvPr>
          <p:cNvSpPr/>
          <p:nvPr/>
        </p:nvSpPr>
        <p:spPr>
          <a:xfrm rot="16200000">
            <a:off x="4290471" y="774538"/>
            <a:ext cx="421392" cy="2418505"/>
          </a:xfrm>
          <a:prstGeom prst="down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E2B03C-1FC7-4A40-BC79-05FF640C47B6}"/>
              </a:ext>
            </a:extLst>
          </p:cNvPr>
          <p:cNvSpPr/>
          <p:nvPr/>
        </p:nvSpPr>
        <p:spPr>
          <a:xfrm>
            <a:off x="946067" y="1671267"/>
            <a:ext cx="3139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333333"/>
                </a:solidFill>
                <a:latin typeface="proxima-soft"/>
              </a:rPr>
              <a:t>wasted energy</a:t>
            </a:r>
            <a:endParaRPr lang="en-US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5B2E7B-FCF8-6F41-B0A9-75151ED84C1C}"/>
              </a:ext>
            </a:extLst>
          </p:cNvPr>
          <p:cNvSpPr/>
          <p:nvPr/>
        </p:nvSpPr>
        <p:spPr>
          <a:xfrm>
            <a:off x="946067" y="4879585"/>
            <a:ext cx="3139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333333"/>
                </a:solidFill>
                <a:latin typeface="proxima-soft"/>
              </a:rPr>
              <a:t>wasted energy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41538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4338" name="Picture 2" descr="Premium Vector | Set of red pans with boiling water, opened and closed pan  lid">
            <a:extLst>
              <a:ext uri="{FF2B5EF4-FFF2-40B4-BE49-F238E27FC236}">
                <a16:creationId xmlns:a16="http://schemas.microsoft.com/office/drawing/2014/main" id="{30B5213B-134C-5C44-AB68-E55B14F8CD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27DF5E-46B9-6345-B05D-8BD02BB8FBBD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1420012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lectric Kettles">
            <a:extLst>
              <a:ext uri="{FF2B5EF4-FFF2-40B4-BE49-F238E27FC236}">
                <a16:creationId xmlns:a16="http://schemas.microsoft.com/office/drawing/2014/main" id="{D5FE2C39-91CA-CB45-B2A0-8FEF74487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906"/>
            <a:ext cx="6887688" cy="688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4A9E68-9496-F34B-928A-487E8B2F3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7972" y="5113646"/>
            <a:ext cx="1092200" cy="45588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9BDAA51-A1DA-9548-B6A6-6E39CB033314}"/>
              </a:ext>
            </a:extLst>
          </p:cNvPr>
          <p:cNvSpPr/>
          <p:nvPr/>
        </p:nvSpPr>
        <p:spPr>
          <a:xfrm>
            <a:off x="6337462" y="1166842"/>
            <a:ext cx="47540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Metal is a good conductor of heat </a:t>
            </a:r>
          </a:p>
          <a:p>
            <a:endParaRPr lang="en-GB" sz="2400" dirty="0"/>
          </a:p>
          <a:p>
            <a:r>
              <a:rPr lang="en-GB" sz="2400" dirty="0">
                <a:solidFill>
                  <a:srgbClr val="00B0F0"/>
                </a:solidFill>
              </a:rPr>
              <a:t>Thermal energy </a:t>
            </a:r>
            <a:r>
              <a:rPr lang="en-GB" sz="2400" dirty="0"/>
              <a:t>will pass through the side on the lid of the pan into the air</a:t>
            </a:r>
          </a:p>
          <a:p>
            <a:endParaRPr lang="en-GB" sz="2400" dirty="0"/>
          </a:p>
          <a:p>
            <a:r>
              <a:rPr lang="en-GB" sz="2400" dirty="0"/>
              <a:t>Plastic conducts heat less well than metal (</a:t>
            </a:r>
            <a:r>
              <a:rPr lang="en-GB" sz="2400" b="1" dirty="0">
                <a:solidFill>
                  <a:srgbClr val="00B0F0"/>
                </a:solidFill>
              </a:rPr>
              <a:t>lower thermal conductivity</a:t>
            </a:r>
            <a:r>
              <a:rPr lang="en-GB" sz="2400" dirty="0"/>
              <a:t>)</a:t>
            </a:r>
          </a:p>
          <a:p>
            <a:endParaRPr lang="en-GB" sz="2400" dirty="0"/>
          </a:p>
          <a:p>
            <a:r>
              <a:rPr lang="en-GB" sz="2400" dirty="0"/>
              <a:t>This makes kettles a </a:t>
            </a:r>
            <a:r>
              <a:rPr lang="en-GB" sz="2400" b="1" dirty="0">
                <a:solidFill>
                  <a:srgbClr val="00B0F0"/>
                </a:solidFill>
              </a:rPr>
              <a:t>more efficient </a:t>
            </a:r>
            <a:r>
              <a:rPr lang="en-GB" sz="2400" dirty="0"/>
              <a:t>way of heating water than using a pan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C563AB-A978-0245-8792-C5367753DE2E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3466872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568074B-4CC5-CA49-BF6E-F492F1306D18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  <a:endParaRPr lang="en-US" sz="11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923DE5DB-C1DE-7C40-9847-EC4C60B1D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7" y="956602"/>
            <a:ext cx="5051871" cy="505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light&#10;&#10;Description automatically generated">
            <a:extLst>
              <a:ext uri="{FF2B5EF4-FFF2-40B4-BE49-F238E27FC236}">
                <a16:creationId xmlns:a16="http://schemas.microsoft.com/office/drawing/2014/main" id="{54DE8EB3-5217-47C6-59BA-1BCFABC3FA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10" r="26198"/>
          <a:stretch/>
        </p:blipFill>
        <p:spPr>
          <a:xfrm>
            <a:off x="6096000" y="472199"/>
            <a:ext cx="4425538" cy="591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74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Watts The Deal? Demystifying LEDs, CFLs, Halogens And More : NPR">
            <a:extLst>
              <a:ext uri="{FF2B5EF4-FFF2-40B4-BE49-F238E27FC236}">
                <a16:creationId xmlns:a16="http://schemas.microsoft.com/office/drawing/2014/main" id="{FD8E0284-31A2-4B46-8413-3D3B29ECBB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9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D7F529-9657-A949-9098-B4B0DFD09464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3055557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1FD54B-2F0B-6245-A0A5-C1A011285362}"/>
              </a:ext>
            </a:extLst>
          </p:cNvPr>
          <p:cNvSpPr/>
          <p:nvPr/>
        </p:nvSpPr>
        <p:spPr>
          <a:xfrm>
            <a:off x="838200" y="598207"/>
            <a:ext cx="4763947" cy="728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200" b="1" dirty="0">
                <a:solidFill>
                  <a:srgbClr val="00B0F0"/>
                </a:solidFill>
              </a:rPr>
              <a:t>Efficiency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E27144-F42D-A345-9B34-CEDE947240DB}"/>
              </a:ext>
            </a:extLst>
          </p:cNvPr>
          <p:cNvSpPr txBox="1"/>
          <p:nvPr/>
        </p:nvSpPr>
        <p:spPr>
          <a:xfrm>
            <a:off x="522946" y="2538170"/>
            <a:ext cx="4431019" cy="496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>
              <a:lnSpc>
                <a:spcPct val="90000"/>
              </a:lnSpc>
              <a:spcAft>
                <a:spcPts val="600"/>
              </a:spcAft>
            </a:pPr>
            <a:r>
              <a:rPr lang="en-GB" sz="3200" dirty="0"/>
              <a:t>Efficiency  	=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6419DF-EE9B-FD44-BF57-86F63A34AFDF}"/>
              </a:ext>
            </a:extLst>
          </p:cNvPr>
          <p:cNvSpPr txBox="1"/>
          <p:nvPr/>
        </p:nvSpPr>
        <p:spPr>
          <a:xfrm>
            <a:off x="522946" y="4370005"/>
            <a:ext cx="4431019" cy="496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>
              <a:lnSpc>
                <a:spcPct val="90000"/>
              </a:lnSpc>
              <a:spcAft>
                <a:spcPts val="600"/>
              </a:spcAft>
            </a:pPr>
            <a:r>
              <a:rPr lang="en-GB" sz="3200" dirty="0"/>
              <a:t>Efficiency  	=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1B11AE-47AB-ED41-9FDC-51C75794DEB6}"/>
              </a:ext>
            </a:extLst>
          </p:cNvPr>
          <p:cNvSpPr txBox="1"/>
          <p:nvPr/>
        </p:nvSpPr>
        <p:spPr>
          <a:xfrm>
            <a:off x="3367383" y="2233168"/>
            <a:ext cx="5900798" cy="496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>
              <a:lnSpc>
                <a:spcPct val="90000"/>
              </a:lnSpc>
              <a:spcAft>
                <a:spcPts val="600"/>
              </a:spcAft>
            </a:pPr>
            <a:r>
              <a:rPr lang="en-GB" sz="3200" dirty="0"/>
              <a:t>Useful output energy transfer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3A2703-22C5-2643-AD76-C9FBBD4F6123}"/>
              </a:ext>
            </a:extLst>
          </p:cNvPr>
          <p:cNvSpPr txBox="1"/>
          <p:nvPr/>
        </p:nvSpPr>
        <p:spPr>
          <a:xfrm>
            <a:off x="3145601" y="2864029"/>
            <a:ext cx="5900798" cy="496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algn="ctr">
              <a:lnSpc>
                <a:spcPct val="90000"/>
              </a:lnSpc>
              <a:spcAft>
                <a:spcPts val="600"/>
              </a:spcAft>
            </a:pPr>
            <a:r>
              <a:rPr lang="en-GB" sz="3200" dirty="0"/>
              <a:t>Total input energy transfer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EE4977-A225-B046-BB86-2EE1E14E75C2}"/>
              </a:ext>
            </a:extLst>
          </p:cNvPr>
          <p:cNvSpPr txBox="1"/>
          <p:nvPr/>
        </p:nvSpPr>
        <p:spPr>
          <a:xfrm>
            <a:off x="3145601" y="4039245"/>
            <a:ext cx="5900798" cy="496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algn="ctr">
              <a:lnSpc>
                <a:spcPct val="90000"/>
              </a:lnSpc>
              <a:spcAft>
                <a:spcPts val="600"/>
              </a:spcAft>
            </a:pPr>
            <a:r>
              <a:rPr lang="en-GB" sz="3200" dirty="0"/>
              <a:t>Useful power output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163AF1-9955-A741-A67F-FCF6430773C5}"/>
              </a:ext>
            </a:extLst>
          </p:cNvPr>
          <p:cNvSpPr txBox="1"/>
          <p:nvPr/>
        </p:nvSpPr>
        <p:spPr>
          <a:xfrm>
            <a:off x="3308008" y="4648690"/>
            <a:ext cx="5900798" cy="496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algn="ctr">
              <a:lnSpc>
                <a:spcPct val="90000"/>
              </a:lnSpc>
              <a:spcAft>
                <a:spcPts val="600"/>
              </a:spcAft>
            </a:pPr>
            <a:r>
              <a:rPr lang="en-GB" sz="3200" dirty="0"/>
              <a:t>Total power input</a:t>
            </a:r>
            <a:endParaRPr lang="en-US" sz="3200" b="1" dirty="0">
              <a:solidFill>
                <a:srgbClr val="00B0F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A82A0ED-2446-FF47-949C-9ACFD9837A2B}"/>
              </a:ext>
            </a:extLst>
          </p:cNvPr>
          <p:cNvCxnSpPr>
            <a:cxnSpLocks/>
          </p:cNvCxnSpPr>
          <p:nvPr/>
        </p:nvCxnSpPr>
        <p:spPr>
          <a:xfrm>
            <a:off x="3849697" y="2796644"/>
            <a:ext cx="4795539" cy="0"/>
          </a:xfrm>
          <a:prstGeom prst="line">
            <a:avLst/>
          </a:prstGeom>
          <a:ln w="107950">
            <a:solidFill>
              <a:srgbClr val="76D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F30F038-A3C5-FF4F-86FB-9D1E626D62ED}"/>
              </a:ext>
            </a:extLst>
          </p:cNvPr>
          <p:cNvCxnSpPr>
            <a:cxnSpLocks/>
          </p:cNvCxnSpPr>
          <p:nvPr/>
        </p:nvCxnSpPr>
        <p:spPr>
          <a:xfrm>
            <a:off x="3860638" y="4610139"/>
            <a:ext cx="4795539" cy="0"/>
          </a:xfrm>
          <a:prstGeom prst="line">
            <a:avLst/>
          </a:prstGeom>
          <a:ln w="107950">
            <a:solidFill>
              <a:srgbClr val="76D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986747D-3842-8640-948E-480BB8C9A379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575497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6" name="Picture 6" descr="Pan of Boiling Water On Hot Burner - Shennong">
            <a:extLst>
              <a:ext uri="{FF2B5EF4-FFF2-40B4-BE49-F238E27FC236}">
                <a16:creationId xmlns:a16="http://schemas.microsoft.com/office/drawing/2014/main" id="{AF479952-E2A3-6643-B1C2-6C7AEEC84B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B99681-69C4-1046-AFEB-2AECD9A4D500}"/>
              </a:ext>
            </a:extLst>
          </p:cNvPr>
          <p:cNvSpPr/>
          <p:nvPr/>
        </p:nvSpPr>
        <p:spPr>
          <a:xfrm>
            <a:off x="744186" y="888156"/>
            <a:ext cx="313904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333333"/>
                </a:solidFill>
                <a:latin typeface="proxima-soft"/>
              </a:rPr>
              <a:t>An electric hob is </a:t>
            </a:r>
          </a:p>
          <a:p>
            <a:r>
              <a:rPr lang="en-GB" sz="2800" dirty="0">
                <a:solidFill>
                  <a:srgbClr val="333333"/>
                </a:solidFill>
                <a:latin typeface="proxima-soft"/>
              </a:rPr>
              <a:t>used to heat water. 15,000 joules of thermal energy is transferred by the hob. 12,000 joules of thermal energy passes into the water. Calculate </a:t>
            </a:r>
          </a:p>
          <a:p>
            <a:r>
              <a:rPr lang="en-GB" sz="2800" dirty="0">
                <a:solidFill>
                  <a:srgbClr val="333333"/>
                </a:solidFill>
                <a:latin typeface="proxima-soft"/>
              </a:rPr>
              <a:t>the efficiency of </a:t>
            </a:r>
          </a:p>
          <a:p>
            <a:r>
              <a:rPr lang="en-GB" sz="2800" dirty="0">
                <a:solidFill>
                  <a:srgbClr val="333333"/>
                </a:solidFill>
                <a:latin typeface="proxima-soft"/>
              </a:rPr>
              <a:t>the energy </a:t>
            </a:r>
          </a:p>
          <a:p>
            <a:r>
              <a:rPr lang="en-GB" sz="2800" dirty="0">
                <a:solidFill>
                  <a:srgbClr val="333333"/>
                </a:solidFill>
                <a:latin typeface="proxima-soft"/>
              </a:rPr>
              <a:t>transfer.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838C17-EF98-AE44-B1AF-31897328E764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2755855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838C17-EF98-AE44-B1AF-31897328E764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pic>
        <p:nvPicPr>
          <p:cNvPr id="25" name="Picture 6" descr="Pan of Boiling Water On Hot Burner - Shennong">
            <a:extLst>
              <a:ext uri="{FF2B5EF4-FFF2-40B4-BE49-F238E27FC236}">
                <a16:creationId xmlns:a16="http://schemas.microsoft.com/office/drawing/2014/main" id="{2646333E-23F5-E544-9D79-1D7C8551E1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/>
          <a:stretch/>
        </p:blipFill>
        <p:spPr bwMode="auto">
          <a:xfrm>
            <a:off x="-3029" y="1282"/>
            <a:ext cx="121942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7746B4-F4D1-D64F-AB9E-D0538E6AFA2D}"/>
              </a:ext>
            </a:extLst>
          </p:cNvPr>
          <p:cNvSpPr txBox="1"/>
          <p:nvPr/>
        </p:nvSpPr>
        <p:spPr>
          <a:xfrm>
            <a:off x="613669" y="2883041"/>
            <a:ext cx="4431019" cy="496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>
              <a:lnSpc>
                <a:spcPct val="90000"/>
              </a:lnSpc>
              <a:spcAft>
                <a:spcPts val="600"/>
              </a:spcAft>
            </a:pPr>
            <a:r>
              <a:rPr lang="en-GB" sz="3200" dirty="0"/>
              <a:t>Efficiency  =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DF2AD4-FE28-B947-9E10-4D362744406C}"/>
              </a:ext>
            </a:extLst>
          </p:cNvPr>
          <p:cNvSpPr txBox="1"/>
          <p:nvPr/>
        </p:nvSpPr>
        <p:spPr>
          <a:xfrm>
            <a:off x="2758655" y="2581397"/>
            <a:ext cx="5900798" cy="496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>
              <a:lnSpc>
                <a:spcPct val="90000"/>
              </a:lnSpc>
              <a:spcAft>
                <a:spcPts val="600"/>
              </a:spcAft>
            </a:pPr>
            <a:r>
              <a:rPr lang="en-GB" sz="3200" dirty="0"/>
              <a:t>Useful output energy transfer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D8AC58-94C4-4145-BDD2-EB5E87EF4CEA}"/>
              </a:ext>
            </a:extLst>
          </p:cNvPr>
          <p:cNvSpPr txBox="1"/>
          <p:nvPr/>
        </p:nvSpPr>
        <p:spPr>
          <a:xfrm>
            <a:off x="2524105" y="3276719"/>
            <a:ext cx="5900798" cy="496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algn="ctr">
              <a:lnSpc>
                <a:spcPct val="90000"/>
              </a:lnSpc>
              <a:spcAft>
                <a:spcPts val="600"/>
              </a:spcAft>
            </a:pPr>
            <a:r>
              <a:rPr lang="en-GB" sz="3200" dirty="0"/>
              <a:t>Total input energy transfer</a:t>
            </a:r>
            <a:endParaRPr lang="en-US" sz="3200" b="1" dirty="0">
              <a:solidFill>
                <a:srgbClr val="00B0F0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E1BE48-90E2-E847-88DA-57979F89D4FD}"/>
              </a:ext>
            </a:extLst>
          </p:cNvPr>
          <p:cNvCxnSpPr>
            <a:cxnSpLocks/>
          </p:cNvCxnSpPr>
          <p:nvPr/>
        </p:nvCxnSpPr>
        <p:spPr>
          <a:xfrm flipV="1">
            <a:off x="3186924" y="3147054"/>
            <a:ext cx="4850324" cy="14712"/>
          </a:xfrm>
          <a:prstGeom prst="line">
            <a:avLst/>
          </a:prstGeom>
          <a:ln w="107950">
            <a:solidFill>
              <a:srgbClr val="76D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52F23E6-16A1-EA4D-A3BF-A08A0902AF2E}"/>
              </a:ext>
            </a:extLst>
          </p:cNvPr>
          <p:cNvSpPr txBox="1"/>
          <p:nvPr/>
        </p:nvSpPr>
        <p:spPr>
          <a:xfrm>
            <a:off x="7881988" y="2535380"/>
            <a:ext cx="4431019" cy="496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>
              <a:lnSpc>
                <a:spcPct val="90000"/>
              </a:lnSpc>
              <a:spcAft>
                <a:spcPts val="600"/>
              </a:spcAft>
            </a:pPr>
            <a:r>
              <a:rPr lang="en-GB" sz="3200" dirty="0"/>
              <a:t>    12,000 J </a:t>
            </a:r>
            <a:endParaRPr lang="en-US" sz="3200" b="1" dirty="0">
              <a:solidFill>
                <a:srgbClr val="00B0F0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E00ACB-F1B9-3747-98FC-095D194904CB}"/>
              </a:ext>
            </a:extLst>
          </p:cNvPr>
          <p:cNvCxnSpPr>
            <a:cxnSpLocks/>
          </p:cNvCxnSpPr>
          <p:nvPr/>
        </p:nvCxnSpPr>
        <p:spPr>
          <a:xfrm>
            <a:off x="8659453" y="3131087"/>
            <a:ext cx="1438044" cy="0"/>
          </a:xfrm>
          <a:prstGeom prst="line">
            <a:avLst/>
          </a:prstGeom>
          <a:ln w="107950">
            <a:solidFill>
              <a:srgbClr val="76D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56DD5EA-3B4A-464A-BF84-DF1AEA2E3B09}"/>
              </a:ext>
            </a:extLst>
          </p:cNvPr>
          <p:cNvSpPr txBox="1"/>
          <p:nvPr/>
        </p:nvSpPr>
        <p:spPr>
          <a:xfrm>
            <a:off x="8275196" y="3189324"/>
            <a:ext cx="4431019" cy="496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>
              <a:lnSpc>
                <a:spcPct val="90000"/>
              </a:lnSpc>
              <a:spcAft>
                <a:spcPts val="600"/>
              </a:spcAft>
            </a:pPr>
            <a:r>
              <a:rPr lang="en-GB" sz="3200" dirty="0"/>
              <a:t>15,000 J 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6977A4-5665-344F-9762-9505E9C00A7A}"/>
              </a:ext>
            </a:extLst>
          </p:cNvPr>
          <p:cNvSpPr/>
          <p:nvPr/>
        </p:nvSpPr>
        <p:spPr>
          <a:xfrm>
            <a:off x="10196277" y="2828752"/>
            <a:ext cx="10038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/>
              <a:t>= 0.8</a:t>
            </a:r>
            <a:endParaRPr lang="en-US" sz="3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C21F06A-3012-B04B-92AD-9375237BD86B}"/>
              </a:ext>
            </a:extLst>
          </p:cNvPr>
          <p:cNvSpPr txBox="1"/>
          <p:nvPr/>
        </p:nvSpPr>
        <p:spPr>
          <a:xfrm>
            <a:off x="5286647" y="6600825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B0F028F-5728-7F4D-832F-1B5C93DD9AC8}"/>
              </a:ext>
            </a:extLst>
          </p:cNvPr>
          <p:cNvSpPr/>
          <p:nvPr/>
        </p:nvSpPr>
        <p:spPr>
          <a:xfrm>
            <a:off x="8167790" y="2828752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/>
              <a:t>=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44287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C838C17-EF98-AE44-B1AF-31897328E764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pic>
        <p:nvPicPr>
          <p:cNvPr id="25" name="Picture 6" descr="Pan of Boiling Water On Hot Burner - Shennong">
            <a:extLst>
              <a:ext uri="{FF2B5EF4-FFF2-40B4-BE49-F238E27FC236}">
                <a16:creationId xmlns:a16="http://schemas.microsoft.com/office/drawing/2014/main" id="{2646333E-23F5-E544-9D79-1D7C8551E1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/>
          <a:stretch/>
        </p:blipFill>
        <p:spPr bwMode="auto">
          <a:xfrm>
            <a:off x="-3029" y="1282"/>
            <a:ext cx="121942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7746B4-F4D1-D64F-AB9E-D0538E6AFA2D}"/>
              </a:ext>
            </a:extLst>
          </p:cNvPr>
          <p:cNvSpPr txBox="1"/>
          <p:nvPr/>
        </p:nvSpPr>
        <p:spPr>
          <a:xfrm>
            <a:off x="328661" y="2942418"/>
            <a:ext cx="4431019" cy="496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>
              <a:lnSpc>
                <a:spcPct val="90000"/>
              </a:lnSpc>
              <a:spcAft>
                <a:spcPts val="600"/>
              </a:spcAft>
            </a:pPr>
            <a:r>
              <a:rPr lang="en-GB" sz="3200" dirty="0"/>
              <a:t>Efficiency  =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DF2AD4-FE28-B947-9E10-4D362744406C}"/>
              </a:ext>
            </a:extLst>
          </p:cNvPr>
          <p:cNvSpPr txBox="1"/>
          <p:nvPr/>
        </p:nvSpPr>
        <p:spPr>
          <a:xfrm>
            <a:off x="2422907" y="2249487"/>
            <a:ext cx="4132180" cy="496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algn="ctr">
              <a:lnSpc>
                <a:spcPct val="90000"/>
              </a:lnSpc>
              <a:spcAft>
                <a:spcPts val="600"/>
              </a:spcAft>
            </a:pPr>
            <a:r>
              <a:rPr lang="en-GB" sz="3200" dirty="0"/>
              <a:t>Useful output energy transfer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D8AC58-94C4-4145-BDD2-EB5E87EF4CEA}"/>
              </a:ext>
            </a:extLst>
          </p:cNvPr>
          <p:cNvSpPr txBox="1"/>
          <p:nvPr/>
        </p:nvSpPr>
        <p:spPr>
          <a:xfrm>
            <a:off x="1383112" y="3287001"/>
            <a:ext cx="5900798" cy="496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algn="ctr">
              <a:lnSpc>
                <a:spcPct val="90000"/>
              </a:lnSpc>
              <a:spcAft>
                <a:spcPts val="600"/>
              </a:spcAft>
            </a:pPr>
            <a:r>
              <a:rPr lang="en-GB" sz="3200" dirty="0"/>
              <a:t>Total input energy</a:t>
            </a:r>
          </a:p>
          <a:p>
            <a:pPr marL="342900" algn="ctr">
              <a:lnSpc>
                <a:spcPct val="90000"/>
              </a:lnSpc>
              <a:spcAft>
                <a:spcPts val="600"/>
              </a:spcAft>
            </a:pPr>
            <a:r>
              <a:rPr lang="en-GB" sz="3200" dirty="0"/>
              <a:t>transfer</a:t>
            </a:r>
            <a:endParaRPr lang="en-US" sz="3200" b="1" dirty="0">
              <a:solidFill>
                <a:srgbClr val="00B0F0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E1BE48-90E2-E847-88DA-57979F89D4FD}"/>
              </a:ext>
            </a:extLst>
          </p:cNvPr>
          <p:cNvCxnSpPr>
            <a:cxnSpLocks/>
          </p:cNvCxnSpPr>
          <p:nvPr/>
        </p:nvCxnSpPr>
        <p:spPr>
          <a:xfrm>
            <a:off x="2901916" y="3221143"/>
            <a:ext cx="3496401" cy="0"/>
          </a:xfrm>
          <a:prstGeom prst="line">
            <a:avLst/>
          </a:prstGeom>
          <a:ln w="107950">
            <a:solidFill>
              <a:srgbClr val="76D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52F23E6-16A1-EA4D-A3BF-A08A0902AF2E}"/>
              </a:ext>
            </a:extLst>
          </p:cNvPr>
          <p:cNvSpPr txBox="1"/>
          <p:nvPr/>
        </p:nvSpPr>
        <p:spPr>
          <a:xfrm>
            <a:off x="6161879" y="2618798"/>
            <a:ext cx="4431019" cy="496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>
              <a:lnSpc>
                <a:spcPct val="90000"/>
              </a:lnSpc>
              <a:spcAft>
                <a:spcPts val="600"/>
              </a:spcAft>
            </a:pPr>
            <a:r>
              <a:rPr lang="en-GB" sz="3200" dirty="0"/>
              <a:t>    12,000 J </a:t>
            </a:r>
            <a:endParaRPr lang="en-US" sz="3200" b="1" dirty="0">
              <a:solidFill>
                <a:srgbClr val="00B0F0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E00ACB-F1B9-3747-98FC-095D194904CB}"/>
              </a:ext>
            </a:extLst>
          </p:cNvPr>
          <p:cNvCxnSpPr>
            <a:cxnSpLocks/>
          </p:cNvCxnSpPr>
          <p:nvPr/>
        </p:nvCxnSpPr>
        <p:spPr>
          <a:xfrm>
            <a:off x="6939344" y="3214505"/>
            <a:ext cx="1438044" cy="0"/>
          </a:xfrm>
          <a:prstGeom prst="line">
            <a:avLst/>
          </a:prstGeom>
          <a:ln w="107950">
            <a:solidFill>
              <a:srgbClr val="76D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56DD5EA-3B4A-464A-BF84-DF1AEA2E3B09}"/>
              </a:ext>
            </a:extLst>
          </p:cNvPr>
          <p:cNvSpPr txBox="1"/>
          <p:nvPr/>
        </p:nvSpPr>
        <p:spPr>
          <a:xfrm>
            <a:off x="6555087" y="3272742"/>
            <a:ext cx="4431019" cy="496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>
              <a:lnSpc>
                <a:spcPct val="90000"/>
              </a:lnSpc>
              <a:spcAft>
                <a:spcPts val="600"/>
              </a:spcAft>
            </a:pPr>
            <a:r>
              <a:rPr lang="en-GB" sz="3200" dirty="0"/>
              <a:t>15,000 J 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6977A4-5665-344F-9762-9505E9C00A7A}"/>
              </a:ext>
            </a:extLst>
          </p:cNvPr>
          <p:cNvSpPr/>
          <p:nvPr/>
        </p:nvSpPr>
        <p:spPr>
          <a:xfrm>
            <a:off x="8476168" y="2912170"/>
            <a:ext cx="3187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/>
              <a:t>= 0.8 x 100 = 80 %</a:t>
            </a:r>
            <a:endParaRPr lang="en-US" sz="3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C21F06A-3012-B04B-92AD-9375237BD86B}"/>
              </a:ext>
            </a:extLst>
          </p:cNvPr>
          <p:cNvSpPr txBox="1"/>
          <p:nvPr/>
        </p:nvSpPr>
        <p:spPr>
          <a:xfrm>
            <a:off x="5286647" y="6600825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B0F028F-5728-7F4D-832F-1B5C93DD9AC8}"/>
              </a:ext>
            </a:extLst>
          </p:cNvPr>
          <p:cNvSpPr/>
          <p:nvPr/>
        </p:nvSpPr>
        <p:spPr>
          <a:xfrm>
            <a:off x="6519579" y="2901864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/>
              <a:t>=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97759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1FD54B-2F0B-6245-A0A5-C1A011285362}"/>
              </a:ext>
            </a:extLst>
          </p:cNvPr>
          <p:cNvSpPr/>
          <p:nvPr/>
        </p:nvSpPr>
        <p:spPr>
          <a:xfrm>
            <a:off x="838200" y="598207"/>
            <a:ext cx="4763947" cy="728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200" b="1" dirty="0">
                <a:solidFill>
                  <a:srgbClr val="00B0F0"/>
                </a:solidFill>
              </a:rPr>
              <a:t>Efficiency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E27144-F42D-A345-9B34-CEDE947240DB}"/>
              </a:ext>
            </a:extLst>
          </p:cNvPr>
          <p:cNvSpPr txBox="1"/>
          <p:nvPr/>
        </p:nvSpPr>
        <p:spPr>
          <a:xfrm>
            <a:off x="522946" y="2348165"/>
            <a:ext cx="4431019" cy="496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>
              <a:lnSpc>
                <a:spcPct val="90000"/>
              </a:lnSpc>
              <a:spcAft>
                <a:spcPts val="600"/>
              </a:spcAft>
            </a:pPr>
            <a:r>
              <a:rPr lang="en-GB" sz="3200" dirty="0"/>
              <a:t>Efficiency  	=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6419DF-EE9B-FD44-BF57-86F63A34AFDF}"/>
              </a:ext>
            </a:extLst>
          </p:cNvPr>
          <p:cNvSpPr txBox="1"/>
          <p:nvPr/>
        </p:nvSpPr>
        <p:spPr>
          <a:xfrm>
            <a:off x="522946" y="4821265"/>
            <a:ext cx="4431019" cy="496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>
              <a:lnSpc>
                <a:spcPct val="90000"/>
              </a:lnSpc>
              <a:spcAft>
                <a:spcPts val="600"/>
              </a:spcAft>
            </a:pPr>
            <a:r>
              <a:rPr lang="en-GB" sz="3200" dirty="0"/>
              <a:t>Efficiency  	=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1B11AE-47AB-ED41-9FDC-51C75794DEB6}"/>
              </a:ext>
            </a:extLst>
          </p:cNvPr>
          <p:cNvSpPr txBox="1"/>
          <p:nvPr/>
        </p:nvSpPr>
        <p:spPr>
          <a:xfrm>
            <a:off x="3145601" y="1636141"/>
            <a:ext cx="4612835" cy="496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algn="ctr">
              <a:lnSpc>
                <a:spcPct val="90000"/>
              </a:lnSpc>
              <a:spcAft>
                <a:spcPts val="600"/>
              </a:spcAft>
            </a:pPr>
            <a:r>
              <a:rPr lang="en-GB" sz="3200" dirty="0"/>
              <a:t>Useful output energy transfer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3A2703-22C5-2643-AD76-C9FBBD4F6123}"/>
              </a:ext>
            </a:extLst>
          </p:cNvPr>
          <p:cNvSpPr txBox="1"/>
          <p:nvPr/>
        </p:nvSpPr>
        <p:spPr>
          <a:xfrm>
            <a:off x="3145600" y="2662650"/>
            <a:ext cx="4612836" cy="496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algn="ctr">
              <a:lnSpc>
                <a:spcPct val="90000"/>
              </a:lnSpc>
              <a:spcAft>
                <a:spcPts val="600"/>
              </a:spcAft>
            </a:pPr>
            <a:r>
              <a:rPr lang="en-GB" sz="3200" dirty="0"/>
              <a:t>Total input energy transfer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163AF1-9955-A741-A67F-FCF6430773C5}"/>
              </a:ext>
            </a:extLst>
          </p:cNvPr>
          <p:cNvSpPr txBox="1"/>
          <p:nvPr/>
        </p:nvSpPr>
        <p:spPr>
          <a:xfrm>
            <a:off x="3040702" y="5095676"/>
            <a:ext cx="4822632" cy="496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algn="ctr">
              <a:lnSpc>
                <a:spcPct val="90000"/>
              </a:lnSpc>
              <a:spcAft>
                <a:spcPts val="600"/>
              </a:spcAft>
            </a:pPr>
            <a:r>
              <a:rPr lang="en-GB" sz="3200" dirty="0"/>
              <a:t>Useful output energy transfer</a:t>
            </a:r>
            <a:endParaRPr lang="en-US" sz="3200" b="1" dirty="0">
              <a:solidFill>
                <a:srgbClr val="00B0F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A82A0ED-2446-FF47-949C-9ACFD9837A2B}"/>
              </a:ext>
            </a:extLst>
          </p:cNvPr>
          <p:cNvCxnSpPr>
            <a:cxnSpLocks/>
          </p:cNvCxnSpPr>
          <p:nvPr/>
        </p:nvCxnSpPr>
        <p:spPr>
          <a:xfrm>
            <a:off x="3849697" y="2606639"/>
            <a:ext cx="3553646" cy="0"/>
          </a:xfrm>
          <a:prstGeom prst="line">
            <a:avLst/>
          </a:prstGeom>
          <a:ln w="107950">
            <a:solidFill>
              <a:srgbClr val="76D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F30F038-A3C5-FF4F-86FB-9D1E626D62ED}"/>
              </a:ext>
            </a:extLst>
          </p:cNvPr>
          <p:cNvCxnSpPr>
            <a:cxnSpLocks/>
          </p:cNvCxnSpPr>
          <p:nvPr/>
        </p:nvCxnSpPr>
        <p:spPr>
          <a:xfrm>
            <a:off x="3860638" y="5061399"/>
            <a:ext cx="3542705" cy="0"/>
          </a:xfrm>
          <a:prstGeom prst="line">
            <a:avLst/>
          </a:prstGeom>
          <a:ln w="107950">
            <a:solidFill>
              <a:srgbClr val="76D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986747D-3842-8640-948E-480BB8C9A379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41C9CE-820E-C14E-B475-A799A488467B}"/>
              </a:ext>
            </a:extLst>
          </p:cNvPr>
          <p:cNvSpPr txBox="1"/>
          <p:nvPr/>
        </p:nvSpPr>
        <p:spPr>
          <a:xfrm>
            <a:off x="3069036" y="4135886"/>
            <a:ext cx="4612835" cy="496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algn="ctr">
              <a:lnSpc>
                <a:spcPct val="90000"/>
              </a:lnSpc>
              <a:spcAft>
                <a:spcPts val="600"/>
              </a:spcAft>
            </a:pPr>
            <a:r>
              <a:rPr lang="en-GB" sz="3200" dirty="0"/>
              <a:t>Total input energy transfer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9D0C20-518A-224F-8696-315905060050}"/>
              </a:ext>
            </a:extLst>
          </p:cNvPr>
          <p:cNvSpPr txBox="1"/>
          <p:nvPr/>
        </p:nvSpPr>
        <p:spPr>
          <a:xfrm>
            <a:off x="7863334" y="2358593"/>
            <a:ext cx="4431019" cy="496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>
              <a:lnSpc>
                <a:spcPct val="90000"/>
              </a:lnSpc>
              <a:spcAft>
                <a:spcPts val="600"/>
              </a:spcAft>
            </a:pPr>
            <a:r>
              <a:rPr lang="en-GB" sz="3200" dirty="0">
                <a:solidFill>
                  <a:srgbClr val="92D050"/>
                </a:solidFill>
              </a:rPr>
              <a:t>correct</a:t>
            </a:r>
            <a:endParaRPr lang="en-US" sz="3200" b="1" dirty="0">
              <a:solidFill>
                <a:srgbClr val="92D05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FFC6A8-B62C-2C43-B212-0EB95AFCEAB2}"/>
              </a:ext>
            </a:extLst>
          </p:cNvPr>
          <p:cNvSpPr txBox="1"/>
          <p:nvPr/>
        </p:nvSpPr>
        <p:spPr>
          <a:xfrm>
            <a:off x="7760981" y="4790665"/>
            <a:ext cx="4431019" cy="496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>
              <a:lnSpc>
                <a:spcPct val="90000"/>
              </a:lnSpc>
              <a:spcAft>
                <a:spcPts val="600"/>
              </a:spcAft>
            </a:pPr>
            <a:r>
              <a:rPr lang="en-GB" sz="3200" dirty="0">
                <a:solidFill>
                  <a:srgbClr val="FF0000"/>
                </a:solidFill>
              </a:rPr>
              <a:t>incorrect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9222" name="Picture 6" descr="Download Image Red Cross - Wrong Clipart - Full Size PNG Image - PNGkit">
            <a:extLst>
              <a:ext uri="{FF2B5EF4-FFF2-40B4-BE49-F238E27FC236}">
                <a16:creationId xmlns:a16="http://schemas.microsoft.com/office/drawing/2014/main" id="{2D0100EB-C515-C247-AB3E-FF682AFC9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407" y="4556124"/>
            <a:ext cx="1252156" cy="101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>
            <a:extLst>
              <a:ext uri="{FF2B5EF4-FFF2-40B4-BE49-F238E27FC236}">
                <a16:creationId xmlns:a16="http://schemas.microsoft.com/office/drawing/2014/main" id="{B96A233A-EDA3-AC4A-BB44-012B3C1A5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407" y="1982215"/>
            <a:ext cx="1215586" cy="121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965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id="{182FEBD7-6F41-9B49-87AF-C4A00B9AF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4"/>
          <a:stretch/>
        </p:blipFill>
        <p:spPr bwMode="auto">
          <a:xfrm>
            <a:off x="0" y="956602"/>
            <a:ext cx="4517703" cy="505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1CE893-BA1D-B14E-B1F2-D6DC2B8D4701}"/>
              </a:ext>
            </a:extLst>
          </p:cNvPr>
          <p:cNvSpPr/>
          <p:nvPr/>
        </p:nvSpPr>
        <p:spPr>
          <a:xfrm>
            <a:off x="4108863" y="742846"/>
            <a:ext cx="66026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333333"/>
                </a:solidFill>
                <a:latin typeface="proxima-soft"/>
              </a:rPr>
              <a:t>An electric current delivers the power of 60 watts to a light bulb. 3 watts of electrical energy are transferred to light energy. Calculate the efficiency of the bulb. Have a go at working out the answer.</a:t>
            </a:r>
            <a:endParaRPr lang="en-US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525E2D-3F6F-B848-8E56-FBD3089BD8E8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3085212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2255</TotalTime>
  <Words>414</Words>
  <Application>Microsoft Macintosh PowerPoint</Application>
  <PresentationFormat>Widescreen</PresentationFormat>
  <Paragraphs>75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CordiaUPC</vt:lpstr>
      <vt:lpstr>proxima-soft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Mintey</dc:creator>
  <cp:lastModifiedBy>Sarah Mintey</cp:lastModifiedBy>
  <cp:revision>166</cp:revision>
  <dcterms:created xsi:type="dcterms:W3CDTF">2021-05-21T15:41:32Z</dcterms:created>
  <dcterms:modified xsi:type="dcterms:W3CDTF">2022-08-24T13:48:18Z</dcterms:modified>
</cp:coreProperties>
</file>