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0E3C"/>
    <a:srgbClr val="00C6CB"/>
    <a:srgbClr val="807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504" y="168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9BAB-73BA-4FBD-A436-54D749FF6F7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6D46-3BCE-41B9-A21A-A77F1817B2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393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9BAB-73BA-4FBD-A436-54D749FF6F7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6D46-3BCE-41B9-A21A-A77F1817B2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935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9BAB-73BA-4FBD-A436-54D749FF6F7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6D46-3BCE-41B9-A21A-A77F1817B2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728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9BAB-73BA-4FBD-A436-54D749FF6F7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6D46-3BCE-41B9-A21A-A77F1817B2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308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9BAB-73BA-4FBD-A436-54D749FF6F7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6D46-3BCE-41B9-A21A-A77F1817B2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664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9BAB-73BA-4FBD-A436-54D749FF6F7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6D46-3BCE-41B9-A21A-A77F1817B2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812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9BAB-73BA-4FBD-A436-54D749FF6F7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6D46-3BCE-41B9-A21A-A77F1817B2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808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9BAB-73BA-4FBD-A436-54D749FF6F7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6D46-3BCE-41B9-A21A-A77F1817B2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40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9BAB-73BA-4FBD-A436-54D749FF6F7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6D46-3BCE-41B9-A21A-A77F1817B2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02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9BAB-73BA-4FBD-A436-54D749FF6F7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6D46-3BCE-41B9-A21A-A77F1817B2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059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9BAB-73BA-4FBD-A436-54D749FF6F7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6D46-3BCE-41B9-A21A-A77F1817B2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790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CD9BAB-73BA-4FBD-A436-54D749FF6F7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456D46-3BCE-41B9-A21A-A77F1817B2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48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12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B4ECF06-C8F6-4440-712C-DB675DDE7412}"/>
              </a:ext>
            </a:extLst>
          </p:cNvPr>
          <p:cNvSpPr/>
          <p:nvPr/>
        </p:nvSpPr>
        <p:spPr>
          <a:xfrm>
            <a:off x="-1" y="9619898"/>
            <a:ext cx="6858002" cy="296795"/>
          </a:xfrm>
          <a:prstGeom prst="rect">
            <a:avLst/>
          </a:prstGeom>
          <a:solidFill>
            <a:srgbClr val="130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1F12154D-F89F-9BD1-01A6-5EB9A678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" t="13379" r="3460" b="3635"/>
          <a:stretch/>
        </p:blipFill>
        <p:spPr>
          <a:xfrm>
            <a:off x="-3581" y="-15322"/>
            <a:ext cx="6858000" cy="1332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7CF914-3125-CB3B-D2DB-3697C7ED6292}"/>
              </a:ext>
            </a:extLst>
          </p:cNvPr>
          <p:cNvSpPr txBox="1"/>
          <p:nvPr/>
        </p:nvSpPr>
        <p:spPr>
          <a:xfrm>
            <a:off x="4419760" y="854744"/>
            <a:ext cx="150946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Science Week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ABBB86-381E-3EEB-EF63-4DF5D026CFBB}"/>
              </a:ext>
            </a:extLst>
          </p:cNvPr>
          <p:cNvSpPr txBox="1"/>
          <p:nvPr/>
        </p:nvSpPr>
        <p:spPr>
          <a:xfrm>
            <a:off x="1042997" y="230920"/>
            <a:ext cx="58114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Mission Assignment: DE LIVE Lesson – Tick, tock, insects don’t stop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C06BDF-55EB-F267-2C49-FEAEB1FC6FE1}"/>
              </a:ext>
            </a:extLst>
          </p:cNvPr>
          <p:cNvSpPr txBox="1"/>
          <p:nvPr/>
        </p:nvSpPr>
        <p:spPr>
          <a:xfrm>
            <a:off x="3475705" y="419786"/>
            <a:ext cx="61189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You’ll be told when to complete each activity.</a:t>
            </a:r>
            <a:endParaRPr lang="en-GB" sz="11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4E806D-EB16-B2C1-FEBD-01D750200B66}"/>
              </a:ext>
            </a:extLst>
          </p:cNvPr>
          <p:cNvSpPr txBox="1"/>
          <p:nvPr/>
        </p:nvSpPr>
        <p:spPr>
          <a:xfrm>
            <a:off x="3911821" y="9669124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2024 All Rights Reserved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E56BCF-E730-7874-DF5C-314792036680}"/>
              </a:ext>
            </a:extLst>
          </p:cNvPr>
          <p:cNvSpPr/>
          <p:nvPr/>
        </p:nvSpPr>
        <p:spPr>
          <a:xfrm>
            <a:off x="205740" y="1463874"/>
            <a:ext cx="6466840" cy="393827"/>
          </a:xfrm>
          <a:prstGeom prst="roundRect">
            <a:avLst>
              <a:gd name="adj" fmla="val 2594"/>
            </a:avLst>
          </a:prstGeom>
          <a:noFill/>
          <a:ln w="28575">
            <a:solidFill>
              <a:srgbClr val="130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Activity 1: Tick the insects</a:t>
            </a:r>
            <a:endParaRPr lang="en-GB" sz="12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15" name="Picture 14" descr="A crab on the beach&#10;&#10;Description automatically generated">
            <a:extLst>
              <a:ext uri="{FF2B5EF4-FFF2-40B4-BE49-F238E27FC236}">
                <a16:creationId xmlns:a16="http://schemas.microsoft.com/office/drawing/2014/main" id="{A4DBDAF7-50B3-EF67-3605-F791FF1E9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91" y="2033015"/>
            <a:ext cx="1232162" cy="1278527"/>
          </a:xfrm>
          <a:prstGeom prst="ellipse">
            <a:avLst/>
          </a:prstGeom>
          <a:ln w="28575">
            <a:solidFill>
              <a:srgbClr val="130E3C"/>
            </a:solidFill>
          </a:ln>
        </p:spPr>
      </p:pic>
      <p:pic>
        <p:nvPicPr>
          <p:cNvPr id="17" name="Picture 16" descr="A koala bear holding a tree branch&#10;&#10;Description automatically generated">
            <a:extLst>
              <a:ext uri="{FF2B5EF4-FFF2-40B4-BE49-F238E27FC236}">
                <a16:creationId xmlns:a16="http://schemas.microsoft.com/office/drawing/2014/main" id="{074B7B35-C60F-5EB0-9660-F30AA197C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83" y="3806360"/>
            <a:ext cx="1244057" cy="1278527"/>
          </a:xfrm>
          <a:prstGeom prst="ellipse">
            <a:avLst/>
          </a:prstGeom>
          <a:ln w="28575">
            <a:solidFill>
              <a:srgbClr val="130E3C"/>
            </a:solidFill>
          </a:ln>
        </p:spPr>
      </p:pic>
      <p:pic>
        <p:nvPicPr>
          <p:cNvPr id="21" name="Picture 20" descr="A green insect on a branch&#10;&#10;Description automatically generated">
            <a:extLst>
              <a:ext uri="{FF2B5EF4-FFF2-40B4-BE49-F238E27FC236}">
                <a16:creationId xmlns:a16="http://schemas.microsoft.com/office/drawing/2014/main" id="{1F19FCC8-61AB-0389-A04B-497F777C9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362" y="2033014"/>
            <a:ext cx="1232162" cy="1278527"/>
          </a:xfrm>
          <a:prstGeom prst="ellipse">
            <a:avLst/>
          </a:prstGeom>
          <a:ln w="28575">
            <a:solidFill>
              <a:srgbClr val="130E3C"/>
            </a:solidFill>
          </a:ln>
        </p:spPr>
      </p:pic>
      <p:pic>
        <p:nvPicPr>
          <p:cNvPr id="25" name="Picture 24" descr="A green insect on a black surface&#10;&#10;Description automatically generated">
            <a:extLst>
              <a:ext uri="{FF2B5EF4-FFF2-40B4-BE49-F238E27FC236}">
                <a16:creationId xmlns:a16="http://schemas.microsoft.com/office/drawing/2014/main" id="{85814630-EC23-E106-DD95-91D7707162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89" y="3804748"/>
            <a:ext cx="1232164" cy="1278527"/>
          </a:xfrm>
          <a:prstGeom prst="ellipse">
            <a:avLst/>
          </a:prstGeom>
          <a:ln w="28575">
            <a:solidFill>
              <a:srgbClr val="130E3C"/>
            </a:solidFill>
          </a:ln>
        </p:spPr>
      </p:pic>
      <p:sp>
        <p:nvSpPr>
          <p:cNvPr id="26" name="Rounded Rectangle 9">
            <a:extLst>
              <a:ext uri="{FF2B5EF4-FFF2-40B4-BE49-F238E27FC236}">
                <a16:creationId xmlns:a16="http://schemas.microsoft.com/office/drawing/2014/main" id="{19565AEE-177B-AD12-7F5E-FE0726B1C63D}"/>
              </a:ext>
            </a:extLst>
          </p:cNvPr>
          <p:cNvSpPr/>
          <p:nvPr/>
        </p:nvSpPr>
        <p:spPr>
          <a:xfrm>
            <a:off x="205740" y="5694612"/>
            <a:ext cx="6466840" cy="393827"/>
          </a:xfrm>
          <a:prstGeom prst="roundRect">
            <a:avLst>
              <a:gd name="adj" fmla="val 2594"/>
            </a:avLst>
          </a:prstGeom>
          <a:noFill/>
          <a:ln w="28575">
            <a:solidFill>
              <a:srgbClr val="130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Activity 2: Label the locust</a:t>
            </a:r>
            <a:endParaRPr lang="en-GB" sz="1200" i="1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4" name="Picture 33" descr="A grasshopper on a white background&#10;&#10;Description automatically generated">
            <a:extLst>
              <a:ext uri="{FF2B5EF4-FFF2-40B4-BE49-F238E27FC236}">
                <a16:creationId xmlns:a16="http://schemas.microsoft.com/office/drawing/2014/main" id="{0DD607D7-D7A9-02C4-EC3D-3D16D0921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04" y="6261932"/>
            <a:ext cx="3651758" cy="243421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9FC44FC-A932-101A-95CC-DC4D8173285D}"/>
              </a:ext>
            </a:extLst>
          </p:cNvPr>
          <p:cNvSpPr txBox="1"/>
          <p:nvPr/>
        </p:nvSpPr>
        <p:spPr>
          <a:xfrm>
            <a:off x="3739766" y="6188023"/>
            <a:ext cx="679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head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FA5B13-772E-EE1A-29C9-7A2992B231D4}"/>
              </a:ext>
            </a:extLst>
          </p:cNvPr>
          <p:cNvSpPr txBox="1"/>
          <p:nvPr/>
        </p:nvSpPr>
        <p:spPr>
          <a:xfrm>
            <a:off x="5405735" y="8214273"/>
            <a:ext cx="817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thorax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34A624-A5B4-5822-FA40-94C7E7B9389D}"/>
              </a:ext>
            </a:extLst>
          </p:cNvPr>
          <p:cNvSpPr txBox="1"/>
          <p:nvPr/>
        </p:nvSpPr>
        <p:spPr>
          <a:xfrm>
            <a:off x="1602638" y="6163672"/>
            <a:ext cx="1110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abdomen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368740-0D95-3E83-184C-354BBC187791}"/>
              </a:ext>
            </a:extLst>
          </p:cNvPr>
          <p:cNvSpPr txBox="1"/>
          <p:nvPr/>
        </p:nvSpPr>
        <p:spPr>
          <a:xfrm>
            <a:off x="1506701" y="8214273"/>
            <a:ext cx="598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legs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A9C321-D517-C1DA-94E7-56EA1E521AA8}"/>
              </a:ext>
            </a:extLst>
          </p:cNvPr>
          <p:cNvSpPr txBox="1"/>
          <p:nvPr/>
        </p:nvSpPr>
        <p:spPr>
          <a:xfrm>
            <a:off x="441206" y="6849211"/>
            <a:ext cx="769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wings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EEFDF9F-92F4-1987-1410-E8051086B4FA}"/>
              </a:ext>
            </a:extLst>
          </p:cNvPr>
          <p:cNvSpPr txBox="1"/>
          <p:nvPr/>
        </p:nvSpPr>
        <p:spPr>
          <a:xfrm>
            <a:off x="205741" y="8728958"/>
            <a:ext cx="6466840" cy="830997"/>
          </a:xfrm>
          <a:prstGeom prst="rect">
            <a:avLst/>
          </a:prstGeom>
          <a:noFill/>
          <a:ln w="28575">
            <a:solidFill>
              <a:srgbClr val="130E3C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How many…</a:t>
            </a:r>
          </a:p>
          <a:p>
            <a:endParaRPr lang="en-GB" sz="1600" dirty="0">
              <a:solidFill>
                <a:srgbClr val="807E80"/>
              </a:solidFill>
              <a:latin typeface="Arial Rounded MT Bold" panose="020F0704030504030204" pitchFamily="34" charset="0"/>
            </a:endParaRPr>
          </a:p>
          <a:p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legs? _____             antennae? _____          body parts? _____</a:t>
            </a:r>
          </a:p>
        </p:txBody>
      </p:sp>
      <p:pic>
        <p:nvPicPr>
          <p:cNvPr id="3" name="Picture 2" descr="A close-up of a bug on a rock&#10;&#10;Description automatically generated">
            <a:extLst>
              <a:ext uri="{FF2B5EF4-FFF2-40B4-BE49-F238E27FC236}">
                <a16:creationId xmlns:a16="http://schemas.microsoft.com/office/drawing/2014/main" id="{0202DA3B-7E2C-166C-5190-1A40FC3A73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5" t="24710" r="29889" b="15333"/>
          <a:stretch/>
        </p:blipFill>
        <p:spPr>
          <a:xfrm>
            <a:off x="3672043" y="2036100"/>
            <a:ext cx="1232162" cy="1278528"/>
          </a:xfrm>
          <a:prstGeom prst="ellipse">
            <a:avLst/>
          </a:prstGeom>
          <a:ln w="28575">
            <a:solidFill>
              <a:srgbClr val="130E3C"/>
            </a:solidFill>
          </a:ln>
        </p:spPr>
      </p:pic>
      <p:pic>
        <p:nvPicPr>
          <p:cNvPr id="8" name="Picture 7" descr="A close-up of a bug&#10;&#10;Description automatically generated">
            <a:extLst>
              <a:ext uri="{FF2B5EF4-FFF2-40B4-BE49-F238E27FC236}">
                <a16:creationId xmlns:a16="http://schemas.microsoft.com/office/drawing/2014/main" id="{DE1AE27F-2B2B-2EB7-0551-66864B0FACC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9" r="21569"/>
          <a:stretch/>
        </p:blipFill>
        <p:spPr>
          <a:xfrm>
            <a:off x="5228542" y="3806361"/>
            <a:ext cx="1223849" cy="1278526"/>
          </a:xfrm>
          <a:prstGeom prst="ellipse">
            <a:avLst/>
          </a:prstGeom>
          <a:ln w="28575">
            <a:solidFill>
              <a:srgbClr val="130E3C"/>
            </a:solidFill>
          </a:ln>
        </p:spPr>
      </p:pic>
      <p:pic>
        <p:nvPicPr>
          <p:cNvPr id="11" name="Picture 10" descr="A spider in a web&#10;&#10;Description automatically generated">
            <a:extLst>
              <a:ext uri="{FF2B5EF4-FFF2-40B4-BE49-F238E27FC236}">
                <a16:creationId xmlns:a16="http://schemas.microsoft.com/office/drawing/2014/main" id="{0DCA294D-4950-3EB2-7999-6FCD228AE4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5" t="2367" r="20162"/>
          <a:stretch/>
        </p:blipFill>
        <p:spPr>
          <a:xfrm>
            <a:off x="5246514" y="2016376"/>
            <a:ext cx="1225736" cy="1278527"/>
          </a:xfrm>
          <a:prstGeom prst="ellipse">
            <a:avLst/>
          </a:prstGeom>
          <a:ln w="28575">
            <a:solidFill>
              <a:srgbClr val="130E3C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592639-ED61-76DD-DCF0-C1D1FC141B25}"/>
              </a:ext>
            </a:extLst>
          </p:cNvPr>
          <p:cNvSpPr txBox="1"/>
          <p:nvPr/>
        </p:nvSpPr>
        <p:spPr>
          <a:xfrm>
            <a:off x="5647997" y="6254001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eye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E1BCD0-2574-1A1D-6547-2983B834176D}"/>
              </a:ext>
            </a:extLst>
          </p:cNvPr>
          <p:cNvSpPr txBox="1"/>
          <p:nvPr/>
        </p:nvSpPr>
        <p:spPr>
          <a:xfrm>
            <a:off x="5370375" y="7316330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antenna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8DC3E3A-48C3-CD75-B923-9E7E997BB131}"/>
              </a:ext>
            </a:extLst>
          </p:cNvPr>
          <p:cNvSpPr/>
          <p:nvPr/>
        </p:nvSpPr>
        <p:spPr>
          <a:xfrm>
            <a:off x="4909756" y="1525026"/>
            <a:ext cx="304800" cy="27273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C08769-71B1-BB3B-052C-A0A83FEE2AD5}"/>
              </a:ext>
            </a:extLst>
          </p:cNvPr>
          <p:cNvSpPr txBox="1"/>
          <p:nvPr/>
        </p:nvSpPr>
        <p:spPr>
          <a:xfrm>
            <a:off x="4885624" y="1501620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ym typeface="Wingdings" panose="05000000000000000000" pitchFamily="2" charset="2"/>
              </a:rPr>
              <a:t></a:t>
            </a:r>
            <a:endParaRPr lang="en-GB" dirty="0"/>
          </a:p>
        </p:txBody>
      </p:sp>
      <p:pic>
        <p:nvPicPr>
          <p:cNvPr id="22" name="Picture 21" descr="A close-up of a worm&#10;&#10;Description automatically generated">
            <a:extLst>
              <a:ext uri="{FF2B5EF4-FFF2-40B4-BE49-F238E27FC236}">
                <a16:creationId xmlns:a16="http://schemas.microsoft.com/office/drawing/2014/main" id="{995AED84-08C1-E8A6-7D13-CF39BA1E9F9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9" r="20949"/>
          <a:stretch/>
        </p:blipFill>
        <p:spPr>
          <a:xfrm>
            <a:off x="1940361" y="3806359"/>
            <a:ext cx="1232163" cy="1288246"/>
          </a:xfrm>
          <a:prstGeom prst="ellipse">
            <a:avLst/>
          </a:prstGeom>
          <a:ln w="28575">
            <a:solidFill>
              <a:srgbClr val="130E3C"/>
            </a:solidFill>
          </a:ln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EC284A5-158D-35A8-9E42-DAF3CB48A78E}"/>
              </a:ext>
            </a:extLst>
          </p:cNvPr>
          <p:cNvSpPr/>
          <p:nvPr/>
        </p:nvSpPr>
        <p:spPr>
          <a:xfrm>
            <a:off x="829571" y="3398894"/>
            <a:ext cx="304800" cy="27273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BB060D6-8A28-7130-DE24-8EEB221C40CB}"/>
              </a:ext>
            </a:extLst>
          </p:cNvPr>
          <p:cNvSpPr/>
          <p:nvPr/>
        </p:nvSpPr>
        <p:spPr>
          <a:xfrm>
            <a:off x="2407950" y="3398894"/>
            <a:ext cx="304800" cy="27273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7566FB5-3D19-C357-3CFA-B743E383507F}"/>
              </a:ext>
            </a:extLst>
          </p:cNvPr>
          <p:cNvSpPr/>
          <p:nvPr/>
        </p:nvSpPr>
        <p:spPr>
          <a:xfrm>
            <a:off x="4135724" y="3398894"/>
            <a:ext cx="304800" cy="27273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DE7C0CD-D9DB-AA8E-E47C-96497024469C}"/>
              </a:ext>
            </a:extLst>
          </p:cNvPr>
          <p:cNvSpPr/>
          <p:nvPr/>
        </p:nvSpPr>
        <p:spPr>
          <a:xfrm>
            <a:off x="5724610" y="3398894"/>
            <a:ext cx="304800" cy="27273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0E7133D-DF9B-5E68-368B-3C66B2129DC3}"/>
              </a:ext>
            </a:extLst>
          </p:cNvPr>
          <p:cNvSpPr/>
          <p:nvPr/>
        </p:nvSpPr>
        <p:spPr>
          <a:xfrm>
            <a:off x="829571" y="5220281"/>
            <a:ext cx="304800" cy="27273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A36496B-6215-614F-5745-6B6F45945640}"/>
              </a:ext>
            </a:extLst>
          </p:cNvPr>
          <p:cNvSpPr/>
          <p:nvPr/>
        </p:nvSpPr>
        <p:spPr>
          <a:xfrm>
            <a:off x="2404042" y="5220281"/>
            <a:ext cx="304800" cy="27273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38B86C1-A73F-CDC0-F84E-D1092DADF42F}"/>
              </a:ext>
            </a:extLst>
          </p:cNvPr>
          <p:cNvSpPr/>
          <p:nvPr/>
        </p:nvSpPr>
        <p:spPr>
          <a:xfrm>
            <a:off x="4135724" y="5215289"/>
            <a:ext cx="304800" cy="27273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52B96B7-E59C-A397-5A63-B36F9DF2CAED}"/>
              </a:ext>
            </a:extLst>
          </p:cNvPr>
          <p:cNvSpPr/>
          <p:nvPr/>
        </p:nvSpPr>
        <p:spPr>
          <a:xfrm>
            <a:off x="5724610" y="5215147"/>
            <a:ext cx="304800" cy="27273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583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upa&#10;&#10;Description automatically generated">
            <a:extLst>
              <a:ext uri="{FF2B5EF4-FFF2-40B4-BE49-F238E27FC236}">
                <a16:creationId xmlns:a16="http://schemas.microsoft.com/office/drawing/2014/main" id="{8C750A79-900C-AFC1-14E6-8C2802A3F3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" t="58234" r="69220" b="6240"/>
          <a:stretch/>
        </p:blipFill>
        <p:spPr>
          <a:xfrm>
            <a:off x="347094" y="2116086"/>
            <a:ext cx="1370381" cy="954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0E3C"/>
            </a:solidFill>
          </a:ln>
          <a:effectLst/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09038CA8-A9B3-BBFE-3FE4-F997F074EDB7}"/>
              </a:ext>
            </a:extLst>
          </p:cNvPr>
          <p:cNvSpPr/>
          <p:nvPr/>
        </p:nvSpPr>
        <p:spPr>
          <a:xfrm>
            <a:off x="-1" y="9619898"/>
            <a:ext cx="6858002" cy="296795"/>
          </a:xfrm>
          <a:prstGeom prst="rect">
            <a:avLst/>
          </a:prstGeom>
          <a:solidFill>
            <a:srgbClr val="130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DF96A0C4-4648-0A82-F57A-0C14352B40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4" t="13379" r="3460" b="3635"/>
          <a:stretch/>
        </p:blipFill>
        <p:spPr>
          <a:xfrm>
            <a:off x="0" y="-13209"/>
            <a:ext cx="6858000" cy="1332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C56BA2-6D36-8ED8-9A06-E667DB6FC7B1}"/>
              </a:ext>
            </a:extLst>
          </p:cNvPr>
          <p:cNvSpPr txBox="1"/>
          <p:nvPr/>
        </p:nvSpPr>
        <p:spPr>
          <a:xfrm>
            <a:off x="3911821" y="9669124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2024 All Rights Reserved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612FECFB-FB58-5558-B15F-AD4DB4C4908F}"/>
              </a:ext>
            </a:extLst>
          </p:cNvPr>
          <p:cNvSpPr/>
          <p:nvPr/>
        </p:nvSpPr>
        <p:spPr>
          <a:xfrm>
            <a:off x="188595" y="1463874"/>
            <a:ext cx="6412230" cy="393827"/>
          </a:xfrm>
          <a:prstGeom prst="roundRect">
            <a:avLst>
              <a:gd name="adj" fmla="val 2594"/>
            </a:avLst>
          </a:prstGeom>
          <a:noFill/>
          <a:ln w="28575">
            <a:solidFill>
              <a:srgbClr val="130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Activity 3: Order the stages of a beetle’s life cycle</a:t>
            </a:r>
            <a:endParaRPr lang="en-GB" sz="12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13" name="Picture 12" descr="A group of pupa&#10;&#10;Description automatically generated">
            <a:extLst>
              <a:ext uri="{FF2B5EF4-FFF2-40B4-BE49-F238E27FC236}">
                <a16:creationId xmlns:a16="http://schemas.microsoft.com/office/drawing/2014/main" id="{225E8CFB-C131-44F7-62DA-EBAE13D48E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2" t="52700" r="33972"/>
          <a:stretch/>
        </p:blipFill>
        <p:spPr>
          <a:xfrm>
            <a:off x="5135957" y="2120317"/>
            <a:ext cx="1359151" cy="958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0E3C"/>
            </a:solidFill>
          </a:ln>
          <a:effectLst/>
        </p:spPr>
      </p:pic>
      <p:pic>
        <p:nvPicPr>
          <p:cNvPr id="18" name="Picture 17" descr="A group of yellow eggs on a green surface&#10;&#10;Description automatically generated">
            <a:extLst>
              <a:ext uri="{FF2B5EF4-FFF2-40B4-BE49-F238E27FC236}">
                <a16:creationId xmlns:a16="http://schemas.microsoft.com/office/drawing/2014/main" id="{0D390C2B-4E62-8149-8089-684D7F4507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1" t="18439" r="21445" b="22627"/>
          <a:stretch/>
        </p:blipFill>
        <p:spPr>
          <a:xfrm>
            <a:off x="1945670" y="2112398"/>
            <a:ext cx="1370381" cy="966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0E3C"/>
            </a:solidFill>
          </a:ln>
          <a:effectLst/>
        </p:spPr>
      </p:pic>
      <p:pic>
        <p:nvPicPr>
          <p:cNvPr id="20" name="Picture 19" descr="A group of pupa&#10;&#10;Description automatically generated">
            <a:extLst>
              <a:ext uri="{FF2B5EF4-FFF2-40B4-BE49-F238E27FC236}">
                <a16:creationId xmlns:a16="http://schemas.microsoft.com/office/drawing/2014/main" id="{26C2E169-7A78-0BC1-E8DD-79FA4E7475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0" t="54447" r="264" b="3119"/>
          <a:stretch/>
        </p:blipFill>
        <p:spPr>
          <a:xfrm>
            <a:off x="3540813" y="2112398"/>
            <a:ext cx="1370382" cy="972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0E3C"/>
            </a:solidFill>
          </a:ln>
          <a:effectLst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37DAC3-BDB8-F64C-93E0-CF429D865149}"/>
              </a:ext>
            </a:extLst>
          </p:cNvPr>
          <p:cNvSpPr txBox="1"/>
          <p:nvPr/>
        </p:nvSpPr>
        <p:spPr>
          <a:xfrm>
            <a:off x="305162" y="3315723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807E80"/>
                </a:solidFill>
                <a:latin typeface="Arial Rounded MT Bold" panose="020F0704030504030204" pitchFamily="34" charset="0"/>
              </a:rPr>
              <a:t>___________</a:t>
            </a:r>
          </a:p>
        </p:txBody>
      </p:sp>
      <p:sp>
        <p:nvSpPr>
          <p:cNvPr id="27" name="Rounded Rectangle 22">
            <a:extLst>
              <a:ext uri="{FF2B5EF4-FFF2-40B4-BE49-F238E27FC236}">
                <a16:creationId xmlns:a16="http://schemas.microsoft.com/office/drawing/2014/main" id="{685D1911-8A48-CB95-17CC-E62BC678FE87}"/>
              </a:ext>
            </a:extLst>
          </p:cNvPr>
          <p:cNvSpPr/>
          <p:nvPr/>
        </p:nvSpPr>
        <p:spPr>
          <a:xfrm>
            <a:off x="188594" y="3893540"/>
            <a:ext cx="6386935" cy="767457"/>
          </a:xfrm>
          <a:prstGeom prst="roundRect">
            <a:avLst>
              <a:gd name="adj" fmla="val 2594"/>
            </a:avLst>
          </a:prstGeom>
          <a:noFill/>
          <a:ln w="28575">
            <a:solidFill>
              <a:srgbClr val="130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Word bank: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E64DEE-3491-106C-9C33-FD0F4C168592}"/>
              </a:ext>
            </a:extLst>
          </p:cNvPr>
          <p:cNvSpPr txBox="1"/>
          <p:nvPr/>
        </p:nvSpPr>
        <p:spPr>
          <a:xfrm>
            <a:off x="805121" y="4246182"/>
            <a:ext cx="5010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pupa                    adult                      egg              larva</a:t>
            </a:r>
          </a:p>
        </p:txBody>
      </p:sp>
      <p:sp>
        <p:nvSpPr>
          <p:cNvPr id="30" name="Rounded Rectangle 9">
            <a:extLst>
              <a:ext uri="{FF2B5EF4-FFF2-40B4-BE49-F238E27FC236}">
                <a16:creationId xmlns:a16="http://schemas.microsoft.com/office/drawing/2014/main" id="{F112AD24-317A-77F7-68C2-08FCE4F6BD10}"/>
              </a:ext>
            </a:extLst>
          </p:cNvPr>
          <p:cNvSpPr/>
          <p:nvPr/>
        </p:nvSpPr>
        <p:spPr>
          <a:xfrm>
            <a:off x="122583" y="4868465"/>
            <a:ext cx="6452945" cy="393827"/>
          </a:xfrm>
          <a:prstGeom prst="roundRect">
            <a:avLst>
              <a:gd name="adj" fmla="val 2594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What is the larva stage of the flower beetle called? ____________</a:t>
            </a:r>
          </a:p>
        </p:txBody>
      </p:sp>
      <p:sp>
        <p:nvSpPr>
          <p:cNvPr id="31" name="Rounded Rectangle 9">
            <a:extLst>
              <a:ext uri="{FF2B5EF4-FFF2-40B4-BE49-F238E27FC236}">
                <a16:creationId xmlns:a16="http://schemas.microsoft.com/office/drawing/2014/main" id="{EED67201-84CA-ED3D-DB5C-934E4EB7E402}"/>
              </a:ext>
            </a:extLst>
          </p:cNvPr>
          <p:cNvSpPr/>
          <p:nvPr/>
        </p:nvSpPr>
        <p:spPr>
          <a:xfrm>
            <a:off x="188594" y="5465921"/>
            <a:ext cx="6386935" cy="393827"/>
          </a:xfrm>
          <a:prstGeom prst="roundRect">
            <a:avLst>
              <a:gd name="adj" fmla="val 2594"/>
            </a:avLst>
          </a:prstGeom>
          <a:noFill/>
          <a:ln w="28575">
            <a:solidFill>
              <a:srgbClr val="130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Activity 4: Spot the difference</a:t>
            </a:r>
            <a:endParaRPr lang="en-GB" sz="12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BE4E5595-D6D9-1256-B718-C18D1410E733}"/>
              </a:ext>
            </a:extLst>
          </p:cNvPr>
          <p:cNvSpPr/>
          <p:nvPr/>
        </p:nvSpPr>
        <p:spPr>
          <a:xfrm>
            <a:off x="122583" y="5992832"/>
            <a:ext cx="6386934" cy="393827"/>
          </a:xfrm>
          <a:prstGeom prst="roundRect">
            <a:avLst>
              <a:gd name="adj" fmla="val 2594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What are some similarities and differences between an insect and a millipede? </a:t>
            </a:r>
          </a:p>
        </p:txBody>
      </p:sp>
      <p:pic>
        <p:nvPicPr>
          <p:cNvPr id="34" name="Picture 33" descr="A close-up of a worm&#10;&#10;Description automatically generated">
            <a:extLst>
              <a:ext uri="{FF2B5EF4-FFF2-40B4-BE49-F238E27FC236}">
                <a16:creationId xmlns:a16="http://schemas.microsoft.com/office/drawing/2014/main" id="{79577BED-9499-2F8D-C00A-774C28DF18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6" r="13810"/>
          <a:stretch/>
        </p:blipFill>
        <p:spPr>
          <a:xfrm>
            <a:off x="3661459" y="6627724"/>
            <a:ext cx="2934449" cy="2390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0E3C"/>
            </a:solidFill>
          </a:ln>
          <a:effectLst/>
        </p:spPr>
      </p:pic>
      <p:pic>
        <p:nvPicPr>
          <p:cNvPr id="36" name="Picture 35" descr="A hand holding a beetle&#10;&#10;Description automatically generated">
            <a:extLst>
              <a:ext uri="{FF2B5EF4-FFF2-40B4-BE49-F238E27FC236}">
                <a16:creationId xmlns:a16="http://schemas.microsoft.com/office/drawing/2014/main" id="{B0D061AD-340F-7BF5-D19E-7560C33445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18" t="9976" b="20931"/>
          <a:stretch/>
        </p:blipFill>
        <p:spPr>
          <a:xfrm>
            <a:off x="250148" y="6631931"/>
            <a:ext cx="2934654" cy="2390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0E3C"/>
            </a:solidFill>
          </a:ln>
          <a:effectLst/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8DAEE33-37DF-7374-9557-E8B45792433D}"/>
              </a:ext>
            </a:extLst>
          </p:cNvPr>
          <p:cNvSpPr txBox="1"/>
          <p:nvPr/>
        </p:nvSpPr>
        <p:spPr>
          <a:xfrm>
            <a:off x="1364105" y="9081550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insect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6D062F-F620-B80C-6195-C85FE0C029EB}"/>
              </a:ext>
            </a:extLst>
          </p:cNvPr>
          <p:cNvSpPr txBox="1"/>
          <p:nvPr/>
        </p:nvSpPr>
        <p:spPr>
          <a:xfrm>
            <a:off x="4590775" y="9081550"/>
            <a:ext cx="1090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millipede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3D53D81-5B50-9E5D-FE7F-546CCB4AF635}"/>
              </a:ext>
            </a:extLst>
          </p:cNvPr>
          <p:cNvSpPr txBox="1"/>
          <p:nvPr/>
        </p:nvSpPr>
        <p:spPr>
          <a:xfrm>
            <a:off x="4419760" y="854744"/>
            <a:ext cx="150946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Science Week 2024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FC92A1E-DCAA-07CA-C30D-FE6B909877D4}"/>
              </a:ext>
            </a:extLst>
          </p:cNvPr>
          <p:cNvSpPr txBox="1"/>
          <p:nvPr/>
        </p:nvSpPr>
        <p:spPr>
          <a:xfrm>
            <a:off x="1042997" y="230920"/>
            <a:ext cx="58114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Mission Assignment: DE LIVE Lesson – Tick, tock, insects don’t stop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4CB8D03-2B5E-09C2-3E59-51310828292A}"/>
              </a:ext>
            </a:extLst>
          </p:cNvPr>
          <p:cNvSpPr txBox="1"/>
          <p:nvPr/>
        </p:nvSpPr>
        <p:spPr>
          <a:xfrm>
            <a:off x="3475705" y="419786"/>
            <a:ext cx="61189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You’ll be told when to complete each activity.</a:t>
            </a:r>
            <a:endParaRPr lang="en-GB" sz="11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2C79F1-9314-EF6B-B975-F424F1BA28F6}"/>
              </a:ext>
            </a:extLst>
          </p:cNvPr>
          <p:cNvSpPr txBox="1"/>
          <p:nvPr/>
        </p:nvSpPr>
        <p:spPr>
          <a:xfrm>
            <a:off x="5080943" y="331566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807E80"/>
                </a:solidFill>
                <a:latin typeface="Arial Rounded MT Bold" panose="020F0704030504030204" pitchFamily="34" charset="0"/>
              </a:rPr>
              <a:t>___________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A2BD87-0C81-0E69-5D1E-35C2D91A9BB7}"/>
              </a:ext>
            </a:extLst>
          </p:cNvPr>
          <p:cNvSpPr txBox="1"/>
          <p:nvPr/>
        </p:nvSpPr>
        <p:spPr>
          <a:xfrm>
            <a:off x="3491952" y="331566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807E80"/>
                </a:solidFill>
                <a:latin typeface="Arial Rounded MT Bold" panose="020F0704030504030204" pitchFamily="34" charset="0"/>
              </a:rPr>
              <a:t>___________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8BCF07-F722-C6EB-A8EF-750251725A9F}"/>
              </a:ext>
            </a:extLst>
          </p:cNvPr>
          <p:cNvSpPr txBox="1"/>
          <p:nvPr/>
        </p:nvSpPr>
        <p:spPr>
          <a:xfrm>
            <a:off x="1894811" y="331566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807E80"/>
                </a:solidFill>
                <a:latin typeface="Arial Rounded MT Bold" panose="020F0704030504030204" pitchFamily="34" charset="0"/>
              </a:rPr>
              <a:t>___________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FE434C-FA3B-C8C6-6E94-016A80F4964B}"/>
              </a:ext>
            </a:extLst>
          </p:cNvPr>
          <p:cNvSpPr/>
          <p:nvPr/>
        </p:nvSpPr>
        <p:spPr>
          <a:xfrm>
            <a:off x="383847" y="2144396"/>
            <a:ext cx="304800" cy="27273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22191B-F771-2B2C-8E2F-609E2661EFD7}"/>
              </a:ext>
            </a:extLst>
          </p:cNvPr>
          <p:cNvSpPr/>
          <p:nvPr/>
        </p:nvSpPr>
        <p:spPr>
          <a:xfrm>
            <a:off x="1986214" y="2144396"/>
            <a:ext cx="304800" cy="27273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FDC249C-5D8B-9BE2-9A96-983EB623891E}"/>
              </a:ext>
            </a:extLst>
          </p:cNvPr>
          <p:cNvSpPr/>
          <p:nvPr/>
        </p:nvSpPr>
        <p:spPr>
          <a:xfrm>
            <a:off x="3580699" y="2142467"/>
            <a:ext cx="304800" cy="27273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1F363C4-297B-3107-F9FB-6FA0D2D942D8}"/>
              </a:ext>
            </a:extLst>
          </p:cNvPr>
          <p:cNvSpPr/>
          <p:nvPr/>
        </p:nvSpPr>
        <p:spPr>
          <a:xfrm>
            <a:off x="5175349" y="2142467"/>
            <a:ext cx="304800" cy="27273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627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1496</TotalTime>
  <Words>154</Words>
  <Application>Microsoft Macintosh PowerPoint</Application>
  <PresentationFormat>A4 Paper (210x297 mm)</PresentationFormat>
  <Paragraphs>33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Aptos</vt:lpstr>
      <vt:lpstr>Aptos Display</vt:lpstr>
      <vt:lpstr>Arial</vt:lpstr>
      <vt:lpstr>Arial Rounded MT Bold</vt:lpstr>
      <vt:lpstr>Wingdings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Developing Experts</dc:creator>
  <cp:lastModifiedBy>Developing Experts</cp:lastModifiedBy>
  <cp:revision>10</cp:revision>
  <dcterms:created xsi:type="dcterms:W3CDTF">2024-02-14T12:41:19Z</dcterms:created>
  <dcterms:modified xsi:type="dcterms:W3CDTF">2024-02-17T10:54:53Z</dcterms:modified>
</cp:coreProperties>
</file>