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4"/>
  </p:notesMasterIdLst>
  <p:sldIdLst>
    <p:sldId id="259" r:id="rId2"/>
    <p:sldId id="267" r:id="rId3"/>
    <p:sldId id="260" r:id="rId4"/>
    <p:sldId id="261" r:id="rId5"/>
    <p:sldId id="262" r:id="rId6"/>
    <p:sldId id="263" r:id="rId7"/>
    <p:sldId id="264" r:id="rId8"/>
    <p:sldId id="265" r:id="rId9"/>
    <p:sldId id="266" r:id="rId10"/>
    <p:sldId id="268" r:id="rId11"/>
    <p:sldId id="269" r:id="rId12"/>
    <p:sldId id="270" r:id="rId13"/>
  </p:sldIdLst>
  <p:sldSz cx="9906000" cy="6858000" type="A4"/>
  <p:notesSz cx="9144000" cy="6858000"/>
  <p:defaultTextStyle>
    <a:defPPr>
      <a:defRPr lang="en-US"/>
    </a:defPPr>
    <a:lvl1pPr marL="0" algn="l" defTabSz="557052" rtl="0" eaLnBrk="1" latinLnBrk="0" hangingPunct="1">
      <a:defRPr sz="1097" kern="1200">
        <a:solidFill>
          <a:schemeClr val="tx1"/>
        </a:solidFill>
        <a:latin typeface="+mn-lt"/>
        <a:ea typeface="+mn-ea"/>
        <a:cs typeface="+mn-cs"/>
      </a:defRPr>
    </a:lvl1pPr>
    <a:lvl2pPr marL="278526" algn="l" defTabSz="557052" rtl="0" eaLnBrk="1" latinLnBrk="0" hangingPunct="1">
      <a:defRPr sz="1097" kern="1200">
        <a:solidFill>
          <a:schemeClr val="tx1"/>
        </a:solidFill>
        <a:latin typeface="+mn-lt"/>
        <a:ea typeface="+mn-ea"/>
        <a:cs typeface="+mn-cs"/>
      </a:defRPr>
    </a:lvl2pPr>
    <a:lvl3pPr marL="557052" algn="l" defTabSz="557052" rtl="0" eaLnBrk="1" latinLnBrk="0" hangingPunct="1">
      <a:defRPr sz="1097" kern="1200">
        <a:solidFill>
          <a:schemeClr val="tx1"/>
        </a:solidFill>
        <a:latin typeface="+mn-lt"/>
        <a:ea typeface="+mn-ea"/>
        <a:cs typeface="+mn-cs"/>
      </a:defRPr>
    </a:lvl3pPr>
    <a:lvl4pPr marL="835579" algn="l" defTabSz="557052" rtl="0" eaLnBrk="1" latinLnBrk="0" hangingPunct="1">
      <a:defRPr sz="1097" kern="1200">
        <a:solidFill>
          <a:schemeClr val="tx1"/>
        </a:solidFill>
        <a:latin typeface="+mn-lt"/>
        <a:ea typeface="+mn-ea"/>
        <a:cs typeface="+mn-cs"/>
      </a:defRPr>
    </a:lvl4pPr>
    <a:lvl5pPr marL="1114105" algn="l" defTabSz="557052" rtl="0" eaLnBrk="1" latinLnBrk="0" hangingPunct="1">
      <a:defRPr sz="1097" kern="1200">
        <a:solidFill>
          <a:schemeClr val="tx1"/>
        </a:solidFill>
        <a:latin typeface="+mn-lt"/>
        <a:ea typeface="+mn-ea"/>
        <a:cs typeface="+mn-cs"/>
      </a:defRPr>
    </a:lvl5pPr>
    <a:lvl6pPr marL="1392631" algn="l" defTabSz="557052" rtl="0" eaLnBrk="1" latinLnBrk="0" hangingPunct="1">
      <a:defRPr sz="1097" kern="1200">
        <a:solidFill>
          <a:schemeClr val="tx1"/>
        </a:solidFill>
        <a:latin typeface="+mn-lt"/>
        <a:ea typeface="+mn-ea"/>
        <a:cs typeface="+mn-cs"/>
      </a:defRPr>
    </a:lvl6pPr>
    <a:lvl7pPr marL="1671157" algn="l" defTabSz="557052" rtl="0" eaLnBrk="1" latinLnBrk="0" hangingPunct="1">
      <a:defRPr sz="1097" kern="1200">
        <a:solidFill>
          <a:schemeClr val="tx1"/>
        </a:solidFill>
        <a:latin typeface="+mn-lt"/>
        <a:ea typeface="+mn-ea"/>
        <a:cs typeface="+mn-cs"/>
      </a:defRPr>
    </a:lvl7pPr>
    <a:lvl8pPr marL="1949684" algn="l" defTabSz="557052" rtl="0" eaLnBrk="1" latinLnBrk="0" hangingPunct="1">
      <a:defRPr sz="1097" kern="1200">
        <a:solidFill>
          <a:schemeClr val="tx1"/>
        </a:solidFill>
        <a:latin typeface="+mn-lt"/>
        <a:ea typeface="+mn-ea"/>
        <a:cs typeface="+mn-cs"/>
      </a:defRPr>
    </a:lvl8pPr>
    <a:lvl9pPr marL="2228210" algn="l" defTabSz="557052" rtl="0" eaLnBrk="1" latinLnBrk="0" hangingPunct="1">
      <a:defRPr sz="109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42" userDrawn="1">
          <p15:clr>
            <a:srgbClr val="A4A3A4"/>
          </p15:clr>
        </p15:guide>
        <p15:guide id="2" pos="81" userDrawn="1">
          <p15:clr>
            <a:srgbClr val="A4A3A4"/>
          </p15:clr>
        </p15:guide>
        <p15:guide id="3" pos="6159"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E81D8D-E556-5E43-C4B0-41A00FF9DB0A}" name="Heather Bingham" initials="HB" userId="S::h.bingham@studious.org.uk::e5e6ec3c-21a8-4547-ba6b-7b07b65fb21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7E80"/>
    <a:srgbClr val="5BD5D7"/>
    <a:srgbClr val="38D4D6"/>
    <a:srgbClr val="FFFFFF"/>
    <a:srgbClr val="000000"/>
    <a:srgbClr val="2FA2B4"/>
    <a:srgbClr val="008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23"/>
    <p:restoredTop sz="95033" autoAdjust="0"/>
  </p:normalViewPr>
  <p:slideViewPr>
    <p:cSldViewPr snapToGrid="0" snapToObjects="1">
      <p:cViewPr varScale="1">
        <p:scale>
          <a:sx n="105" d="100"/>
          <a:sy n="105" d="100"/>
        </p:scale>
        <p:origin x="1800" y="108"/>
      </p:cViewPr>
      <p:guideLst>
        <p:guide orient="horz" pos="4042"/>
        <p:guide pos="81"/>
        <p:guide pos="615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7A7706AE-DE1A-1541-84A6-749C272C0DDB}" type="datetimeFigureOut">
              <a:rPr lang="en-US" smtClean="0"/>
              <a:t>5/23/2023</a:t>
            </a:fld>
            <a:endParaRPr lang="en-US"/>
          </a:p>
        </p:txBody>
      </p:sp>
      <p:sp>
        <p:nvSpPr>
          <p:cNvPr id="4" name="Slide Image Placeholder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CBB1595-6957-3C44-8D0B-2BDFC33EF1A8}" type="slidenum">
              <a:rPr lang="en-US" smtClean="0"/>
              <a:t>‹#›</a:t>
            </a:fld>
            <a:endParaRPr lang="en-US"/>
          </a:p>
        </p:txBody>
      </p:sp>
    </p:spTree>
    <p:extLst>
      <p:ext uri="{BB962C8B-B14F-4D97-AF65-F5344CB8AC3E}">
        <p14:creationId xmlns:p14="http://schemas.microsoft.com/office/powerpoint/2010/main" val="403216838"/>
      </p:ext>
    </p:extLst>
  </p:cSld>
  <p:clrMap bg1="lt1" tx1="dk1" bg2="lt2" tx2="dk2" accent1="accent1" accent2="accent2" accent3="accent3" accent4="accent4" accent5="accent5" accent6="accent6" hlink="hlink" folHlink="folHlink"/>
  <p:notesStyle>
    <a:lvl1pPr marL="0" algn="l" defTabSz="557052" rtl="0" eaLnBrk="1" latinLnBrk="0" hangingPunct="1">
      <a:defRPr sz="731" kern="1200">
        <a:solidFill>
          <a:schemeClr val="tx1"/>
        </a:solidFill>
        <a:latin typeface="+mn-lt"/>
        <a:ea typeface="+mn-ea"/>
        <a:cs typeface="+mn-cs"/>
      </a:defRPr>
    </a:lvl1pPr>
    <a:lvl2pPr marL="278526" algn="l" defTabSz="557052" rtl="0" eaLnBrk="1" latinLnBrk="0" hangingPunct="1">
      <a:defRPr sz="731" kern="1200">
        <a:solidFill>
          <a:schemeClr val="tx1"/>
        </a:solidFill>
        <a:latin typeface="+mn-lt"/>
        <a:ea typeface="+mn-ea"/>
        <a:cs typeface="+mn-cs"/>
      </a:defRPr>
    </a:lvl2pPr>
    <a:lvl3pPr marL="557052" algn="l" defTabSz="557052" rtl="0" eaLnBrk="1" latinLnBrk="0" hangingPunct="1">
      <a:defRPr sz="731" kern="1200">
        <a:solidFill>
          <a:schemeClr val="tx1"/>
        </a:solidFill>
        <a:latin typeface="+mn-lt"/>
        <a:ea typeface="+mn-ea"/>
        <a:cs typeface="+mn-cs"/>
      </a:defRPr>
    </a:lvl3pPr>
    <a:lvl4pPr marL="835579" algn="l" defTabSz="557052" rtl="0" eaLnBrk="1" latinLnBrk="0" hangingPunct="1">
      <a:defRPr sz="731" kern="1200">
        <a:solidFill>
          <a:schemeClr val="tx1"/>
        </a:solidFill>
        <a:latin typeface="+mn-lt"/>
        <a:ea typeface="+mn-ea"/>
        <a:cs typeface="+mn-cs"/>
      </a:defRPr>
    </a:lvl4pPr>
    <a:lvl5pPr marL="1114105" algn="l" defTabSz="557052" rtl="0" eaLnBrk="1" latinLnBrk="0" hangingPunct="1">
      <a:defRPr sz="731" kern="1200">
        <a:solidFill>
          <a:schemeClr val="tx1"/>
        </a:solidFill>
        <a:latin typeface="+mn-lt"/>
        <a:ea typeface="+mn-ea"/>
        <a:cs typeface="+mn-cs"/>
      </a:defRPr>
    </a:lvl5pPr>
    <a:lvl6pPr marL="1392631" algn="l" defTabSz="557052" rtl="0" eaLnBrk="1" latinLnBrk="0" hangingPunct="1">
      <a:defRPr sz="731" kern="1200">
        <a:solidFill>
          <a:schemeClr val="tx1"/>
        </a:solidFill>
        <a:latin typeface="+mn-lt"/>
        <a:ea typeface="+mn-ea"/>
        <a:cs typeface="+mn-cs"/>
      </a:defRPr>
    </a:lvl6pPr>
    <a:lvl7pPr marL="1671157" algn="l" defTabSz="557052" rtl="0" eaLnBrk="1" latinLnBrk="0" hangingPunct="1">
      <a:defRPr sz="731" kern="1200">
        <a:solidFill>
          <a:schemeClr val="tx1"/>
        </a:solidFill>
        <a:latin typeface="+mn-lt"/>
        <a:ea typeface="+mn-ea"/>
        <a:cs typeface="+mn-cs"/>
      </a:defRPr>
    </a:lvl7pPr>
    <a:lvl8pPr marL="1949684" algn="l" defTabSz="557052" rtl="0" eaLnBrk="1" latinLnBrk="0" hangingPunct="1">
      <a:defRPr sz="731" kern="1200">
        <a:solidFill>
          <a:schemeClr val="tx1"/>
        </a:solidFill>
        <a:latin typeface="+mn-lt"/>
        <a:ea typeface="+mn-ea"/>
        <a:cs typeface="+mn-cs"/>
      </a:defRPr>
    </a:lvl8pPr>
    <a:lvl9pPr marL="2228210" algn="l" defTabSz="557052" rtl="0" eaLnBrk="1" latinLnBrk="0" hangingPunct="1">
      <a:defRPr sz="73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0363" y="857250"/>
            <a:ext cx="3343275"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629907-7E8F-4848-9F13-545BE661B045}" type="slidenum">
              <a:rPr lang="en-US" smtClean="0"/>
              <a:t>1</a:t>
            </a:fld>
            <a:endParaRPr lang="en-US"/>
          </a:p>
        </p:txBody>
      </p:sp>
    </p:spTree>
    <p:extLst>
      <p:ext uri="{BB962C8B-B14F-4D97-AF65-F5344CB8AC3E}">
        <p14:creationId xmlns:p14="http://schemas.microsoft.com/office/powerpoint/2010/main" val="107258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BB1595-6957-3C44-8D0B-2BDFC33EF1A8}" type="slidenum">
              <a:rPr lang="en-US" smtClean="0"/>
              <a:t>11</a:t>
            </a:fld>
            <a:endParaRPr lang="en-US"/>
          </a:p>
        </p:txBody>
      </p:sp>
    </p:spTree>
    <p:extLst>
      <p:ext uri="{BB962C8B-B14F-4D97-AF65-F5344CB8AC3E}">
        <p14:creationId xmlns:p14="http://schemas.microsoft.com/office/powerpoint/2010/main" val="506772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15D316-DA6D-284E-A458-A44DD1407708}" type="datetimeFigureOut">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531206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15D316-DA6D-284E-A458-A44DD1407708}" type="datetimeFigureOut">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880132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15D316-DA6D-284E-A458-A44DD1407708}" type="datetimeFigureOut">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304360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15D316-DA6D-284E-A458-A44DD1407708}" type="datetimeFigureOut">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894578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5D316-DA6D-284E-A458-A44DD1407708}" type="datetimeFigureOut">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650257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15D316-DA6D-284E-A458-A44DD1407708}" type="datetimeFigureOut">
              <a:rPr lang="en-US" smtClean="0"/>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326144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15D316-DA6D-284E-A458-A44DD1407708}" type="datetimeFigureOut">
              <a:rPr lang="en-US" smtClean="0"/>
              <a:t>5/23/2023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134764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15D316-DA6D-284E-A458-A44DD1407708}" type="datetimeFigureOut">
              <a:rPr lang="en-US" smtClean="0"/>
              <a:t>5/23/2023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85758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5D316-DA6D-284E-A458-A44DD1407708}" type="datetimeFigureOut">
              <a:rPr lang="en-US" smtClean="0"/>
              <a:t>5/23/2023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743336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15D316-DA6D-284E-A458-A44DD1407708}" type="datetimeFigureOut">
              <a:rPr lang="en-US" smtClean="0"/>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2140453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15D316-DA6D-284E-A458-A44DD1407708}" type="datetimeFigureOut">
              <a:rPr lang="en-US" smtClean="0"/>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2105941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5D316-DA6D-284E-A458-A44DD1407708}" type="datetimeFigureOut">
              <a:rPr lang="en-US" smtClean="0"/>
              <a:t>5/23/2023</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178AF0-1013-D841-8B3B-C6B2497E9E94}" type="slidenum">
              <a:rPr lang="en-US" smtClean="0"/>
              <a:t>‹#›</a:t>
            </a:fld>
            <a:endParaRPr lang="en-US"/>
          </a:p>
        </p:txBody>
      </p:sp>
    </p:spTree>
    <p:extLst>
      <p:ext uri="{BB962C8B-B14F-4D97-AF65-F5344CB8AC3E}">
        <p14:creationId xmlns:p14="http://schemas.microsoft.com/office/powerpoint/2010/main" val="195726100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2.png"/><Relationship Id="rId7"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Picture 140">
            <a:extLst>
              <a:ext uri="{FF2B5EF4-FFF2-40B4-BE49-F238E27FC236}">
                <a16:creationId xmlns:a16="http://schemas.microsoft.com/office/drawing/2014/main" id="{1F4AC534-1997-9EC5-E1FA-5BF722326BB8}"/>
              </a:ext>
            </a:extLst>
          </p:cNvPr>
          <p:cNvPicPr>
            <a:picLocks noChangeAspect="1"/>
          </p:cNvPicPr>
          <p:nvPr/>
        </p:nvPicPr>
        <p:blipFill>
          <a:blip r:embed="rId3"/>
          <a:stretch>
            <a:fillRect/>
          </a:stretch>
        </p:blipFill>
        <p:spPr>
          <a:xfrm>
            <a:off x="0" y="0"/>
            <a:ext cx="9906000" cy="1078826"/>
          </a:xfrm>
          <a:prstGeom prst="rect">
            <a:avLst/>
          </a:prstGeom>
        </p:spPr>
      </p:pic>
      <p:pic>
        <p:nvPicPr>
          <p:cNvPr id="143" name="Picture 142">
            <a:extLst>
              <a:ext uri="{FF2B5EF4-FFF2-40B4-BE49-F238E27FC236}">
                <a16:creationId xmlns:a16="http://schemas.microsoft.com/office/drawing/2014/main" id="{2548BBC3-3F62-D76C-D9DB-2E5BEEF1585E}"/>
              </a:ext>
            </a:extLst>
          </p:cNvPr>
          <p:cNvPicPr>
            <a:picLocks noChangeAspect="1"/>
          </p:cNvPicPr>
          <p:nvPr/>
        </p:nvPicPr>
        <p:blipFill>
          <a:blip r:embed="rId4"/>
          <a:stretch>
            <a:fillRect/>
          </a:stretch>
        </p:blipFill>
        <p:spPr>
          <a:xfrm>
            <a:off x="0" y="6565437"/>
            <a:ext cx="9906000" cy="292563"/>
          </a:xfrm>
          <a:prstGeom prst="rect">
            <a:avLst/>
          </a:prstGeom>
        </p:spPr>
      </p:pic>
      <p:sp>
        <p:nvSpPr>
          <p:cNvPr id="3" name="Rectangle: Rounded Corners 2">
            <a:extLst>
              <a:ext uri="{FF2B5EF4-FFF2-40B4-BE49-F238E27FC236}">
                <a16:creationId xmlns:a16="http://schemas.microsoft.com/office/drawing/2014/main" id="{96B53771-AC72-8B61-43FC-E21014812253}"/>
              </a:ext>
            </a:extLst>
          </p:cNvPr>
          <p:cNvSpPr/>
          <p:nvPr/>
        </p:nvSpPr>
        <p:spPr>
          <a:xfrm>
            <a:off x="844173" y="175430"/>
            <a:ext cx="4297680" cy="175090"/>
          </a:xfrm>
          <a:prstGeom prst="roundRect">
            <a:avLst/>
          </a:prstGeom>
          <a:solidFill>
            <a:srgbClr val="38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Rounded Corners 3">
            <a:extLst>
              <a:ext uri="{FF2B5EF4-FFF2-40B4-BE49-F238E27FC236}">
                <a16:creationId xmlns:a16="http://schemas.microsoft.com/office/drawing/2014/main" id="{C9E627A3-4204-1ECF-C9D9-DF360162B81F}"/>
              </a:ext>
            </a:extLst>
          </p:cNvPr>
          <p:cNvSpPr/>
          <p:nvPr/>
        </p:nvSpPr>
        <p:spPr>
          <a:xfrm>
            <a:off x="1514287" y="197702"/>
            <a:ext cx="447040" cy="175090"/>
          </a:xfrm>
          <a:prstGeom prst="roundRect">
            <a:avLst/>
          </a:prstGeom>
          <a:solidFill>
            <a:srgbClr val="38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E6185B3-F7AD-362B-A865-18BA18B397AB}"/>
              </a:ext>
            </a:extLst>
          </p:cNvPr>
          <p:cNvSpPr txBox="1"/>
          <p:nvPr/>
        </p:nvSpPr>
        <p:spPr>
          <a:xfrm>
            <a:off x="4458564" y="204124"/>
            <a:ext cx="4511040" cy="369332"/>
          </a:xfrm>
          <a:prstGeom prst="rect">
            <a:avLst/>
          </a:prstGeom>
          <a:solidFill>
            <a:srgbClr val="38D4D6"/>
          </a:solidFill>
        </p:spPr>
        <p:txBody>
          <a:bodyPr wrap="square" rtlCol="0">
            <a:spAutoFit/>
          </a:bodyPr>
          <a:lstStyle/>
          <a:p>
            <a:r>
              <a:rPr lang="en-GB" sz="1800" dirty="0">
                <a:solidFill>
                  <a:schemeClr val="bg1"/>
                </a:solidFill>
                <a:latin typeface="Arial Rounded MT Bold" panose="020F0704030504030204" pitchFamily="34" charset="0"/>
              </a:rPr>
              <a:t>World Ocean Day: 8</a:t>
            </a:r>
            <a:r>
              <a:rPr lang="en-GB" sz="1800" baseline="30000" dirty="0">
                <a:solidFill>
                  <a:schemeClr val="bg1"/>
                </a:solidFill>
                <a:latin typeface="Arial Rounded MT Bold" panose="020F0704030504030204" pitchFamily="34" charset="0"/>
              </a:rPr>
              <a:t>th</a:t>
            </a:r>
            <a:r>
              <a:rPr lang="en-GB" sz="1800" dirty="0">
                <a:solidFill>
                  <a:schemeClr val="bg1"/>
                </a:solidFill>
                <a:latin typeface="Arial Rounded MT Bold" panose="020F0704030504030204" pitchFamily="34" charset="0"/>
              </a:rPr>
              <a:t> June 2023 </a:t>
            </a:r>
          </a:p>
        </p:txBody>
      </p:sp>
      <p:sp>
        <p:nvSpPr>
          <p:cNvPr id="5" name="TextBox 4">
            <a:extLst>
              <a:ext uri="{FF2B5EF4-FFF2-40B4-BE49-F238E27FC236}">
                <a16:creationId xmlns:a16="http://schemas.microsoft.com/office/drawing/2014/main" id="{9B0E2ABD-1C43-6E99-D49D-4511813031D1}"/>
              </a:ext>
            </a:extLst>
          </p:cNvPr>
          <p:cNvSpPr txBox="1"/>
          <p:nvPr/>
        </p:nvSpPr>
        <p:spPr>
          <a:xfrm>
            <a:off x="128587" y="1254256"/>
            <a:ext cx="9648825" cy="919401"/>
          </a:xfrm>
          <a:prstGeom prst="roundRect">
            <a:avLst/>
          </a:prstGeom>
          <a:noFill/>
          <a:ln w="28575">
            <a:solidFill>
              <a:srgbClr val="5BD5D7"/>
            </a:solidFill>
          </a:ln>
        </p:spPr>
        <p:txBody>
          <a:bodyPr wrap="square" rtlCol="0">
            <a:spAutoFit/>
          </a:bodyPr>
          <a:lstStyle/>
          <a:p>
            <a:pPr algn="ctr"/>
            <a:r>
              <a:rPr lang="en-GB" sz="1600" dirty="0">
                <a:solidFill>
                  <a:srgbClr val="807E80"/>
                </a:solidFill>
                <a:latin typeface="Arial Rounded MT Bold" panose="020F0704030504030204" pitchFamily="34" charset="0"/>
              </a:rPr>
              <a:t>Create a cross section of the ocean. Label the seafloor at 2,000m and create another mark at 1,000m. Draw some ocean animals, cut them out and stick them on your collage in the appropriate location. </a:t>
            </a:r>
          </a:p>
        </p:txBody>
      </p:sp>
    </p:spTree>
    <p:extLst>
      <p:ext uri="{BB962C8B-B14F-4D97-AF65-F5344CB8AC3E}">
        <p14:creationId xmlns:p14="http://schemas.microsoft.com/office/powerpoint/2010/main" val="1892454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0A2311-CA67-EC17-871F-DC63C35D0440}"/>
              </a:ext>
            </a:extLst>
          </p:cNvPr>
          <p:cNvPicPr>
            <a:picLocks noChangeAspect="1"/>
          </p:cNvPicPr>
          <p:nvPr/>
        </p:nvPicPr>
        <p:blipFill>
          <a:blip r:embed="rId2"/>
          <a:stretch>
            <a:fillRect/>
          </a:stretch>
        </p:blipFill>
        <p:spPr>
          <a:xfrm>
            <a:off x="0" y="0"/>
            <a:ext cx="9906000" cy="1078826"/>
          </a:xfrm>
          <a:prstGeom prst="rect">
            <a:avLst/>
          </a:prstGeom>
        </p:spPr>
      </p:pic>
      <p:pic>
        <p:nvPicPr>
          <p:cNvPr id="3" name="Picture 2">
            <a:extLst>
              <a:ext uri="{FF2B5EF4-FFF2-40B4-BE49-F238E27FC236}">
                <a16:creationId xmlns:a16="http://schemas.microsoft.com/office/drawing/2014/main" id="{002E32F5-D4E6-83D6-3735-84E0E2A95B9C}"/>
              </a:ext>
            </a:extLst>
          </p:cNvPr>
          <p:cNvPicPr>
            <a:picLocks noChangeAspect="1"/>
          </p:cNvPicPr>
          <p:nvPr/>
        </p:nvPicPr>
        <p:blipFill>
          <a:blip r:embed="rId3"/>
          <a:stretch>
            <a:fillRect/>
          </a:stretch>
        </p:blipFill>
        <p:spPr>
          <a:xfrm>
            <a:off x="0" y="6565437"/>
            <a:ext cx="9906000" cy="292563"/>
          </a:xfrm>
          <a:prstGeom prst="rect">
            <a:avLst/>
          </a:prstGeom>
        </p:spPr>
      </p:pic>
      <p:sp>
        <p:nvSpPr>
          <p:cNvPr id="4" name="Rectangle: Rounded Corners 3">
            <a:extLst>
              <a:ext uri="{FF2B5EF4-FFF2-40B4-BE49-F238E27FC236}">
                <a16:creationId xmlns:a16="http://schemas.microsoft.com/office/drawing/2014/main" id="{256558BF-128B-E838-608B-A4C70744402D}"/>
              </a:ext>
            </a:extLst>
          </p:cNvPr>
          <p:cNvSpPr/>
          <p:nvPr/>
        </p:nvSpPr>
        <p:spPr>
          <a:xfrm>
            <a:off x="844173" y="175430"/>
            <a:ext cx="4297680" cy="175090"/>
          </a:xfrm>
          <a:prstGeom prst="roundRect">
            <a:avLst/>
          </a:prstGeom>
          <a:solidFill>
            <a:srgbClr val="38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835BD854-5145-01C0-BBA7-D4D9140BC506}"/>
              </a:ext>
            </a:extLst>
          </p:cNvPr>
          <p:cNvSpPr/>
          <p:nvPr/>
        </p:nvSpPr>
        <p:spPr>
          <a:xfrm>
            <a:off x="1514287" y="197702"/>
            <a:ext cx="447040" cy="175090"/>
          </a:xfrm>
          <a:prstGeom prst="roundRect">
            <a:avLst/>
          </a:prstGeom>
          <a:solidFill>
            <a:srgbClr val="38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EDC6057B-B868-E378-022F-9B216B440ADF}"/>
              </a:ext>
            </a:extLst>
          </p:cNvPr>
          <p:cNvSpPr txBox="1"/>
          <p:nvPr/>
        </p:nvSpPr>
        <p:spPr>
          <a:xfrm>
            <a:off x="4458564" y="204124"/>
            <a:ext cx="4511040" cy="369332"/>
          </a:xfrm>
          <a:prstGeom prst="rect">
            <a:avLst/>
          </a:prstGeom>
          <a:solidFill>
            <a:srgbClr val="38D4D6"/>
          </a:solidFill>
        </p:spPr>
        <p:txBody>
          <a:bodyPr wrap="square" rtlCol="0">
            <a:spAutoFit/>
          </a:bodyPr>
          <a:lstStyle/>
          <a:p>
            <a:r>
              <a:rPr lang="en-GB" sz="1800" dirty="0">
                <a:solidFill>
                  <a:schemeClr val="bg1"/>
                </a:solidFill>
                <a:latin typeface="Arial Rounded MT Bold" panose="020F0704030504030204" pitchFamily="34" charset="0"/>
              </a:rPr>
              <a:t>World Ocean Day: 8</a:t>
            </a:r>
            <a:r>
              <a:rPr lang="en-GB" sz="1800" baseline="30000" dirty="0">
                <a:solidFill>
                  <a:schemeClr val="bg1"/>
                </a:solidFill>
                <a:latin typeface="Arial Rounded MT Bold" panose="020F0704030504030204" pitchFamily="34" charset="0"/>
              </a:rPr>
              <a:t>th</a:t>
            </a:r>
            <a:r>
              <a:rPr lang="en-GB" sz="1800" dirty="0">
                <a:solidFill>
                  <a:schemeClr val="bg1"/>
                </a:solidFill>
                <a:latin typeface="Arial Rounded MT Bold" panose="020F0704030504030204" pitchFamily="34" charset="0"/>
              </a:rPr>
              <a:t> June 2023 </a:t>
            </a:r>
          </a:p>
        </p:txBody>
      </p:sp>
      <p:sp>
        <p:nvSpPr>
          <p:cNvPr id="7" name="TextBox 6">
            <a:extLst>
              <a:ext uri="{FF2B5EF4-FFF2-40B4-BE49-F238E27FC236}">
                <a16:creationId xmlns:a16="http://schemas.microsoft.com/office/drawing/2014/main" id="{3F19CC25-BD1D-6504-47EE-0D2029D60D4A}"/>
              </a:ext>
            </a:extLst>
          </p:cNvPr>
          <p:cNvSpPr txBox="1"/>
          <p:nvPr/>
        </p:nvSpPr>
        <p:spPr>
          <a:xfrm>
            <a:off x="128587" y="1254256"/>
            <a:ext cx="9648825" cy="578882"/>
          </a:xfrm>
          <a:prstGeom prst="roundRect">
            <a:avLst/>
          </a:prstGeom>
          <a:noFill/>
          <a:ln w="28575">
            <a:solidFill>
              <a:srgbClr val="5BD5D7"/>
            </a:solidFill>
          </a:ln>
        </p:spPr>
        <p:txBody>
          <a:bodyPr wrap="square" rtlCol="0">
            <a:spAutoFit/>
          </a:bodyPr>
          <a:lstStyle/>
          <a:p>
            <a:pPr algn="ctr"/>
            <a:r>
              <a:rPr lang="en-GB" sz="1400" dirty="0">
                <a:solidFill>
                  <a:srgbClr val="807E80"/>
                </a:solidFill>
                <a:latin typeface="Arial Rounded MT Bold" panose="020F0704030504030204" pitchFamily="34" charset="0"/>
              </a:rPr>
              <a:t>Your teacher has asked you to complete a scuba diving mission in the ocean. Complete the steps below to find out about ocean life and complete your mission. </a:t>
            </a:r>
          </a:p>
        </p:txBody>
      </p:sp>
      <p:pic>
        <p:nvPicPr>
          <p:cNvPr id="9" name="Picture 8" descr="A black and white outline of a person&#10;&#10;Description automatically generated with low confidence">
            <a:extLst>
              <a:ext uri="{FF2B5EF4-FFF2-40B4-BE49-F238E27FC236}">
                <a16:creationId xmlns:a16="http://schemas.microsoft.com/office/drawing/2014/main" id="{D3BA8886-8FE5-D7BA-0183-404305839A16}"/>
              </a:ext>
            </a:extLst>
          </p:cNvPr>
          <p:cNvPicPr>
            <a:picLocks noChangeAspect="1"/>
          </p:cNvPicPr>
          <p:nvPr/>
        </p:nvPicPr>
        <p:blipFill rotWithShape="1">
          <a:blip r:embed="rId4"/>
          <a:srcRect l="24182" t="3160" r="23024" b="3570"/>
          <a:stretch/>
        </p:blipFill>
        <p:spPr>
          <a:xfrm>
            <a:off x="778258" y="2697828"/>
            <a:ext cx="2099044" cy="3708311"/>
          </a:xfrm>
          <a:prstGeom prst="rect">
            <a:avLst/>
          </a:prstGeom>
        </p:spPr>
      </p:pic>
      <p:sp>
        <p:nvSpPr>
          <p:cNvPr id="10" name="Rectangle: Rounded Corners 9">
            <a:extLst>
              <a:ext uri="{FF2B5EF4-FFF2-40B4-BE49-F238E27FC236}">
                <a16:creationId xmlns:a16="http://schemas.microsoft.com/office/drawing/2014/main" id="{293AA0EC-077A-A8AC-7D65-0C961E52A542}"/>
              </a:ext>
            </a:extLst>
          </p:cNvPr>
          <p:cNvSpPr/>
          <p:nvPr/>
        </p:nvSpPr>
        <p:spPr>
          <a:xfrm>
            <a:off x="128588" y="2002971"/>
            <a:ext cx="3398384" cy="4413704"/>
          </a:xfrm>
          <a:prstGeom prst="roundRect">
            <a:avLst/>
          </a:prstGeom>
          <a:noFill/>
          <a:ln w="28575">
            <a:solidFill>
              <a:srgbClr val="5BD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B3D34F66-2C1B-96F5-C10E-BCD796E0FB66}"/>
              </a:ext>
            </a:extLst>
          </p:cNvPr>
          <p:cNvSpPr txBox="1"/>
          <p:nvPr/>
        </p:nvSpPr>
        <p:spPr>
          <a:xfrm>
            <a:off x="604688" y="2040961"/>
            <a:ext cx="2497742" cy="646331"/>
          </a:xfrm>
          <a:prstGeom prst="rect">
            <a:avLst/>
          </a:prstGeom>
          <a:noFill/>
        </p:spPr>
        <p:txBody>
          <a:bodyPr wrap="square" rtlCol="0">
            <a:spAutoFit/>
          </a:bodyPr>
          <a:lstStyle/>
          <a:p>
            <a:pPr algn="ctr"/>
            <a:r>
              <a:rPr lang="en-GB" sz="1200" dirty="0">
                <a:solidFill>
                  <a:srgbClr val="807E80"/>
                </a:solidFill>
                <a:latin typeface="Arial Rounded MT Bold" panose="020F0704030504030204" pitchFamily="34" charset="0"/>
              </a:rPr>
              <a:t>1. Firstly, you need to wear the right gear! Draw a wetsuit, googles and flippers below. </a:t>
            </a:r>
          </a:p>
        </p:txBody>
      </p:sp>
      <p:sp>
        <p:nvSpPr>
          <p:cNvPr id="12" name="Rectangle: Rounded Corners 11">
            <a:extLst>
              <a:ext uri="{FF2B5EF4-FFF2-40B4-BE49-F238E27FC236}">
                <a16:creationId xmlns:a16="http://schemas.microsoft.com/office/drawing/2014/main" id="{D1BA4D89-2A2E-8F23-A421-B9947D392FB0}"/>
              </a:ext>
            </a:extLst>
          </p:cNvPr>
          <p:cNvSpPr/>
          <p:nvPr/>
        </p:nvSpPr>
        <p:spPr>
          <a:xfrm>
            <a:off x="3752101" y="1992435"/>
            <a:ext cx="6025312" cy="4413704"/>
          </a:xfrm>
          <a:prstGeom prst="roundRect">
            <a:avLst/>
          </a:prstGeom>
          <a:noFill/>
          <a:ln w="28575">
            <a:solidFill>
              <a:srgbClr val="5BD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A5544C4B-66BA-2686-7EE7-78D646F3C705}"/>
              </a:ext>
            </a:extLst>
          </p:cNvPr>
          <p:cNvSpPr txBox="1"/>
          <p:nvPr/>
        </p:nvSpPr>
        <p:spPr>
          <a:xfrm>
            <a:off x="4234543" y="2040961"/>
            <a:ext cx="5066768" cy="461665"/>
          </a:xfrm>
          <a:prstGeom prst="rect">
            <a:avLst/>
          </a:prstGeom>
          <a:noFill/>
        </p:spPr>
        <p:txBody>
          <a:bodyPr wrap="square" rtlCol="0">
            <a:spAutoFit/>
          </a:bodyPr>
          <a:lstStyle/>
          <a:p>
            <a:pPr algn="ctr"/>
            <a:r>
              <a:rPr lang="en-GB" sz="1200" dirty="0">
                <a:solidFill>
                  <a:srgbClr val="807E80"/>
                </a:solidFill>
                <a:latin typeface="Arial Rounded MT Bold" panose="020F0704030504030204" pitchFamily="34" charset="0"/>
              </a:rPr>
              <a:t>2. Next, you need to make sure you know what you’re looking for! Match the pictures with the correct description. </a:t>
            </a:r>
          </a:p>
        </p:txBody>
      </p:sp>
      <p:sp>
        <p:nvSpPr>
          <p:cNvPr id="15" name="TextBox 14">
            <a:extLst>
              <a:ext uri="{FF2B5EF4-FFF2-40B4-BE49-F238E27FC236}">
                <a16:creationId xmlns:a16="http://schemas.microsoft.com/office/drawing/2014/main" id="{F3D19222-BD7A-0075-9AC5-A4C524F0D889}"/>
              </a:ext>
            </a:extLst>
          </p:cNvPr>
          <p:cNvSpPr txBox="1"/>
          <p:nvPr/>
        </p:nvSpPr>
        <p:spPr>
          <a:xfrm>
            <a:off x="6133568" y="4538747"/>
            <a:ext cx="4086872" cy="461665"/>
          </a:xfrm>
          <a:prstGeom prst="rect">
            <a:avLst/>
          </a:prstGeom>
          <a:noFill/>
        </p:spPr>
        <p:txBody>
          <a:bodyPr wrap="square">
            <a:spAutoFit/>
          </a:bodyPr>
          <a:lstStyle/>
          <a:p>
            <a:r>
              <a:rPr lang="en-GB" sz="1200" b="0" i="0" dirty="0">
                <a:solidFill>
                  <a:srgbClr val="807E80"/>
                </a:solidFill>
                <a:effectLst/>
                <a:latin typeface="Arial Rounded MT Bold" panose="020F0704030504030204" pitchFamily="34" charset="0"/>
              </a:rPr>
              <a:t>A sea creature which looks like a transparent umbrella or a floating blob with long tentacles.</a:t>
            </a:r>
            <a:endParaRPr lang="en-GB" sz="1200" dirty="0">
              <a:solidFill>
                <a:srgbClr val="807E80"/>
              </a:solidFill>
              <a:latin typeface="Arial Rounded MT Bold" panose="020F0704030504030204" pitchFamily="34" charset="0"/>
            </a:endParaRPr>
          </a:p>
        </p:txBody>
      </p:sp>
      <p:pic>
        <p:nvPicPr>
          <p:cNvPr id="19" name="Picture 18" descr="A group of jellyfish swimming in water&#10;&#10;Description automatically generated with low confidence">
            <a:extLst>
              <a:ext uri="{FF2B5EF4-FFF2-40B4-BE49-F238E27FC236}">
                <a16:creationId xmlns:a16="http://schemas.microsoft.com/office/drawing/2014/main" id="{54CCBDF5-E19F-6D46-1F46-9E70F9C49669}"/>
              </a:ext>
            </a:extLst>
          </p:cNvPr>
          <p:cNvPicPr>
            <a:picLocks noChangeAspect="1"/>
          </p:cNvPicPr>
          <p:nvPr/>
        </p:nvPicPr>
        <p:blipFill rotWithShape="1">
          <a:blip r:embed="rId5"/>
          <a:srcRect l="32857" t="22475" r="19012" b="31881"/>
          <a:stretch/>
        </p:blipFill>
        <p:spPr>
          <a:xfrm>
            <a:off x="4083776" y="2595435"/>
            <a:ext cx="1249118" cy="789706"/>
          </a:xfrm>
          <a:prstGeom prst="roundRect">
            <a:avLst>
              <a:gd name="adj" fmla="val 8594"/>
            </a:avLst>
          </a:prstGeom>
          <a:solidFill>
            <a:srgbClr val="FFFFFF">
              <a:shade val="85000"/>
            </a:srgbClr>
          </a:solidFill>
          <a:ln>
            <a:noFill/>
          </a:ln>
          <a:effectLst/>
        </p:spPr>
      </p:pic>
      <p:sp>
        <p:nvSpPr>
          <p:cNvPr id="21" name="TextBox 20">
            <a:extLst>
              <a:ext uri="{FF2B5EF4-FFF2-40B4-BE49-F238E27FC236}">
                <a16:creationId xmlns:a16="http://schemas.microsoft.com/office/drawing/2014/main" id="{31EDCDD8-15CE-2BDF-669B-8FD5DCF50951}"/>
              </a:ext>
            </a:extLst>
          </p:cNvPr>
          <p:cNvSpPr txBox="1"/>
          <p:nvPr/>
        </p:nvSpPr>
        <p:spPr>
          <a:xfrm>
            <a:off x="6094033" y="2590539"/>
            <a:ext cx="3722914" cy="646331"/>
          </a:xfrm>
          <a:prstGeom prst="rect">
            <a:avLst/>
          </a:prstGeom>
          <a:noFill/>
        </p:spPr>
        <p:txBody>
          <a:bodyPr wrap="square">
            <a:spAutoFit/>
          </a:bodyPr>
          <a:lstStyle/>
          <a:p>
            <a:r>
              <a:rPr lang="en-GB" sz="1200" dirty="0">
                <a:solidFill>
                  <a:srgbClr val="807E80"/>
                </a:solidFill>
                <a:latin typeface="Arial Rounded MT Bold" panose="020F0704030504030204" pitchFamily="34" charset="0"/>
              </a:rPr>
              <a:t>A</a:t>
            </a:r>
            <a:r>
              <a:rPr lang="en-GB" sz="1200" b="0" i="0" dirty="0">
                <a:solidFill>
                  <a:srgbClr val="807E80"/>
                </a:solidFill>
                <a:effectLst/>
                <a:latin typeface="Arial Rounded MT Bold" panose="020F0704030504030204" pitchFamily="34" charset="0"/>
              </a:rPr>
              <a:t> sea animal with a hard shell on its body, eight legs, and two big pincers. It likes to walk sideways and lives near the ocean or beaches.</a:t>
            </a:r>
            <a:endParaRPr lang="en-GB" sz="1200" dirty="0">
              <a:solidFill>
                <a:srgbClr val="807E80"/>
              </a:solidFill>
              <a:latin typeface="Arial Rounded MT Bold" panose="020F0704030504030204" pitchFamily="34" charset="0"/>
            </a:endParaRPr>
          </a:p>
        </p:txBody>
      </p:sp>
      <p:pic>
        <p:nvPicPr>
          <p:cNvPr id="23" name="Picture 22" descr="A picture containing invertebrate, crab, seafood, crustacean&#10;&#10;Description automatically generated">
            <a:extLst>
              <a:ext uri="{FF2B5EF4-FFF2-40B4-BE49-F238E27FC236}">
                <a16:creationId xmlns:a16="http://schemas.microsoft.com/office/drawing/2014/main" id="{C8EF64E7-2F22-9DF4-9382-02C0C8311D9A}"/>
              </a:ext>
            </a:extLst>
          </p:cNvPr>
          <p:cNvPicPr>
            <a:picLocks noChangeAspect="1"/>
          </p:cNvPicPr>
          <p:nvPr/>
        </p:nvPicPr>
        <p:blipFill>
          <a:blip r:embed="rId6"/>
          <a:stretch>
            <a:fillRect/>
          </a:stretch>
        </p:blipFill>
        <p:spPr>
          <a:xfrm>
            <a:off x="4083776" y="3483125"/>
            <a:ext cx="1249118" cy="832746"/>
          </a:xfrm>
          <a:prstGeom prst="roundRect">
            <a:avLst>
              <a:gd name="adj" fmla="val 8594"/>
            </a:avLst>
          </a:prstGeom>
          <a:solidFill>
            <a:srgbClr val="FFFFFF">
              <a:shade val="85000"/>
            </a:srgbClr>
          </a:solidFill>
          <a:ln>
            <a:noFill/>
          </a:ln>
          <a:effectLst/>
        </p:spPr>
      </p:pic>
      <p:pic>
        <p:nvPicPr>
          <p:cNvPr id="25" name="Picture 24" descr="A clown fish swimming in the water&#10;&#10;Description automatically generated with low confidence">
            <a:extLst>
              <a:ext uri="{FF2B5EF4-FFF2-40B4-BE49-F238E27FC236}">
                <a16:creationId xmlns:a16="http://schemas.microsoft.com/office/drawing/2014/main" id="{3A22BE14-4C23-C98C-4867-A039F159E18E}"/>
              </a:ext>
            </a:extLst>
          </p:cNvPr>
          <p:cNvPicPr>
            <a:picLocks noChangeAspect="1"/>
          </p:cNvPicPr>
          <p:nvPr/>
        </p:nvPicPr>
        <p:blipFill rotWithShape="1">
          <a:blip r:embed="rId7"/>
          <a:srcRect l="15287" t="21318" r="25713" b="19835"/>
          <a:stretch/>
        </p:blipFill>
        <p:spPr>
          <a:xfrm>
            <a:off x="4077081" y="4398894"/>
            <a:ext cx="1249118" cy="830586"/>
          </a:xfrm>
          <a:prstGeom prst="roundRect">
            <a:avLst>
              <a:gd name="adj" fmla="val 8594"/>
            </a:avLst>
          </a:prstGeom>
          <a:solidFill>
            <a:srgbClr val="FFFFFF">
              <a:shade val="85000"/>
            </a:srgbClr>
          </a:solidFill>
          <a:ln>
            <a:noFill/>
          </a:ln>
          <a:effectLst/>
        </p:spPr>
      </p:pic>
      <p:sp>
        <p:nvSpPr>
          <p:cNvPr id="27" name="TextBox 26">
            <a:extLst>
              <a:ext uri="{FF2B5EF4-FFF2-40B4-BE49-F238E27FC236}">
                <a16:creationId xmlns:a16="http://schemas.microsoft.com/office/drawing/2014/main" id="{8CAB27D7-8DC7-BF95-2AE5-C95B7E2B0D88}"/>
              </a:ext>
            </a:extLst>
          </p:cNvPr>
          <p:cNvSpPr txBox="1"/>
          <p:nvPr/>
        </p:nvSpPr>
        <p:spPr>
          <a:xfrm>
            <a:off x="6133568" y="5310092"/>
            <a:ext cx="3643844" cy="830997"/>
          </a:xfrm>
          <a:prstGeom prst="rect">
            <a:avLst/>
          </a:prstGeom>
          <a:noFill/>
        </p:spPr>
        <p:txBody>
          <a:bodyPr wrap="square">
            <a:spAutoFit/>
          </a:bodyPr>
          <a:lstStyle/>
          <a:p>
            <a:r>
              <a:rPr lang="en-GB" sz="1200" dirty="0">
                <a:solidFill>
                  <a:srgbClr val="807E80"/>
                </a:solidFill>
                <a:latin typeface="Arial Rounded MT Bold" panose="020F0704030504030204" pitchFamily="34" charset="0"/>
              </a:rPr>
              <a:t>A</a:t>
            </a:r>
            <a:r>
              <a:rPr lang="en-GB" sz="1200" b="0" i="0" dirty="0">
                <a:solidFill>
                  <a:srgbClr val="807E80"/>
                </a:solidFill>
                <a:effectLst/>
                <a:latin typeface="Arial Rounded MT Bold" panose="020F0704030504030204" pitchFamily="34" charset="0"/>
              </a:rPr>
              <a:t> small, colourful fish that lives in the ocean. It has bright orange and white stripes on its body, which make it look like it's wearing a clown costume.</a:t>
            </a:r>
            <a:endParaRPr lang="en-GB" sz="1200" dirty="0">
              <a:solidFill>
                <a:srgbClr val="807E80"/>
              </a:solidFill>
              <a:latin typeface="Arial Rounded MT Bold" panose="020F0704030504030204" pitchFamily="34" charset="0"/>
            </a:endParaRPr>
          </a:p>
        </p:txBody>
      </p:sp>
      <p:pic>
        <p:nvPicPr>
          <p:cNvPr id="29" name="Picture 28" descr="A dolphin in the water&#10;&#10;Description automatically generated with medium confidence">
            <a:extLst>
              <a:ext uri="{FF2B5EF4-FFF2-40B4-BE49-F238E27FC236}">
                <a16:creationId xmlns:a16="http://schemas.microsoft.com/office/drawing/2014/main" id="{BD0D21ED-88E6-17C5-377D-EFDE7DEADABA}"/>
              </a:ext>
            </a:extLst>
          </p:cNvPr>
          <p:cNvPicPr>
            <a:picLocks noChangeAspect="1"/>
          </p:cNvPicPr>
          <p:nvPr/>
        </p:nvPicPr>
        <p:blipFill>
          <a:blip r:embed="rId8"/>
          <a:stretch>
            <a:fillRect/>
          </a:stretch>
        </p:blipFill>
        <p:spPr>
          <a:xfrm>
            <a:off x="4083776" y="5329624"/>
            <a:ext cx="1235729" cy="823819"/>
          </a:xfrm>
          <a:prstGeom prst="roundRect">
            <a:avLst>
              <a:gd name="adj" fmla="val 8594"/>
            </a:avLst>
          </a:prstGeom>
          <a:solidFill>
            <a:srgbClr val="FFFFFF">
              <a:shade val="85000"/>
            </a:srgbClr>
          </a:solidFill>
          <a:ln>
            <a:noFill/>
          </a:ln>
          <a:effectLst/>
        </p:spPr>
      </p:pic>
      <p:sp>
        <p:nvSpPr>
          <p:cNvPr id="31" name="TextBox 30">
            <a:extLst>
              <a:ext uri="{FF2B5EF4-FFF2-40B4-BE49-F238E27FC236}">
                <a16:creationId xmlns:a16="http://schemas.microsoft.com/office/drawing/2014/main" id="{10D911A8-BA8D-713B-FEC8-9B5A51CA782D}"/>
              </a:ext>
            </a:extLst>
          </p:cNvPr>
          <p:cNvSpPr txBox="1"/>
          <p:nvPr/>
        </p:nvSpPr>
        <p:spPr>
          <a:xfrm>
            <a:off x="6133568" y="3576332"/>
            <a:ext cx="3391432" cy="646331"/>
          </a:xfrm>
          <a:prstGeom prst="rect">
            <a:avLst/>
          </a:prstGeom>
          <a:noFill/>
        </p:spPr>
        <p:txBody>
          <a:bodyPr wrap="square">
            <a:spAutoFit/>
          </a:bodyPr>
          <a:lstStyle/>
          <a:p>
            <a:r>
              <a:rPr lang="en-GB" sz="1200" dirty="0">
                <a:solidFill>
                  <a:srgbClr val="807E80"/>
                </a:solidFill>
                <a:latin typeface="Arial Rounded MT Bold" panose="020F0704030504030204" pitchFamily="34" charset="0"/>
              </a:rPr>
              <a:t>A </a:t>
            </a:r>
            <a:r>
              <a:rPr lang="en-GB" sz="1200" b="0" i="0" dirty="0">
                <a:solidFill>
                  <a:srgbClr val="807E80"/>
                </a:solidFill>
                <a:effectLst/>
                <a:latin typeface="Arial Rounded MT Bold" panose="020F0704030504030204" pitchFamily="34" charset="0"/>
              </a:rPr>
              <a:t>smart and playful marine animal that lives in the ocean. It has a sleek body, fins</a:t>
            </a:r>
            <a:r>
              <a:rPr lang="en-GB" sz="1200" dirty="0">
                <a:solidFill>
                  <a:srgbClr val="807E80"/>
                </a:solidFill>
                <a:latin typeface="Arial Rounded MT Bold" panose="020F0704030504030204" pitchFamily="34" charset="0"/>
              </a:rPr>
              <a:t> </a:t>
            </a:r>
            <a:r>
              <a:rPr lang="en-GB" sz="1200" b="0" i="0" dirty="0">
                <a:solidFill>
                  <a:srgbClr val="807E80"/>
                </a:solidFill>
                <a:effectLst/>
                <a:latin typeface="Arial Rounded MT Bold" panose="020F0704030504030204" pitchFamily="34" charset="0"/>
              </a:rPr>
              <a:t>and a dorsal fin on its back.</a:t>
            </a:r>
            <a:endParaRPr lang="en-GB" sz="1200" dirty="0">
              <a:solidFill>
                <a:srgbClr val="807E80"/>
              </a:solidFill>
              <a:latin typeface="Arial Rounded MT Bold" panose="020F0704030504030204" pitchFamily="34" charset="0"/>
            </a:endParaRPr>
          </a:p>
        </p:txBody>
      </p:sp>
    </p:spTree>
    <p:extLst>
      <p:ext uri="{BB962C8B-B14F-4D97-AF65-F5344CB8AC3E}">
        <p14:creationId xmlns:p14="http://schemas.microsoft.com/office/powerpoint/2010/main" val="819197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2DF5F4-859C-6FE2-3006-60559D6834F5}"/>
              </a:ext>
            </a:extLst>
          </p:cNvPr>
          <p:cNvPicPr>
            <a:picLocks noChangeAspect="1"/>
          </p:cNvPicPr>
          <p:nvPr/>
        </p:nvPicPr>
        <p:blipFill>
          <a:blip r:embed="rId3"/>
          <a:stretch>
            <a:fillRect/>
          </a:stretch>
        </p:blipFill>
        <p:spPr>
          <a:xfrm>
            <a:off x="0" y="0"/>
            <a:ext cx="9906000" cy="1078826"/>
          </a:xfrm>
          <a:prstGeom prst="rect">
            <a:avLst/>
          </a:prstGeom>
        </p:spPr>
      </p:pic>
      <p:pic>
        <p:nvPicPr>
          <p:cNvPr id="3" name="Picture 2">
            <a:extLst>
              <a:ext uri="{FF2B5EF4-FFF2-40B4-BE49-F238E27FC236}">
                <a16:creationId xmlns:a16="http://schemas.microsoft.com/office/drawing/2014/main" id="{FFEFD031-FDBB-8EC5-E5E5-74BB61CF2537}"/>
              </a:ext>
            </a:extLst>
          </p:cNvPr>
          <p:cNvPicPr>
            <a:picLocks noChangeAspect="1"/>
          </p:cNvPicPr>
          <p:nvPr/>
        </p:nvPicPr>
        <p:blipFill>
          <a:blip r:embed="rId4"/>
          <a:stretch>
            <a:fillRect/>
          </a:stretch>
        </p:blipFill>
        <p:spPr>
          <a:xfrm>
            <a:off x="0" y="6565437"/>
            <a:ext cx="9906000" cy="292563"/>
          </a:xfrm>
          <a:prstGeom prst="rect">
            <a:avLst/>
          </a:prstGeom>
        </p:spPr>
      </p:pic>
      <p:sp>
        <p:nvSpPr>
          <p:cNvPr id="4" name="Rectangle: Rounded Corners 3">
            <a:extLst>
              <a:ext uri="{FF2B5EF4-FFF2-40B4-BE49-F238E27FC236}">
                <a16:creationId xmlns:a16="http://schemas.microsoft.com/office/drawing/2014/main" id="{A8A171A4-09FE-5919-39EE-7ECFDA34F40E}"/>
              </a:ext>
            </a:extLst>
          </p:cNvPr>
          <p:cNvSpPr/>
          <p:nvPr/>
        </p:nvSpPr>
        <p:spPr>
          <a:xfrm>
            <a:off x="844173" y="175430"/>
            <a:ext cx="4297680" cy="175090"/>
          </a:xfrm>
          <a:prstGeom prst="roundRect">
            <a:avLst/>
          </a:prstGeom>
          <a:solidFill>
            <a:srgbClr val="38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AD21ABB8-46ED-5A43-4A61-47F646E2FD26}"/>
              </a:ext>
            </a:extLst>
          </p:cNvPr>
          <p:cNvSpPr/>
          <p:nvPr/>
        </p:nvSpPr>
        <p:spPr>
          <a:xfrm>
            <a:off x="1514287" y="197702"/>
            <a:ext cx="447040" cy="175090"/>
          </a:xfrm>
          <a:prstGeom prst="roundRect">
            <a:avLst/>
          </a:prstGeom>
          <a:solidFill>
            <a:srgbClr val="38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50E71C01-0A09-FDDD-EFAD-06FCF63F2E0F}"/>
              </a:ext>
            </a:extLst>
          </p:cNvPr>
          <p:cNvSpPr txBox="1"/>
          <p:nvPr/>
        </p:nvSpPr>
        <p:spPr>
          <a:xfrm>
            <a:off x="4458564" y="204124"/>
            <a:ext cx="4511040" cy="369332"/>
          </a:xfrm>
          <a:prstGeom prst="rect">
            <a:avLst/>
          </a:prstGeom>
          <a:solidFill>
            <a:srgbClr val="38D4D6"/>
          </a:solidFill>
        </p:spPr>
        <p:txBody>
          <a:bodyPr wrap="square" rtlCol="0">
            <a:spAutoFit/>
          </a:bodyPr>
          <a:lstStyle/>
          <a:p>
            <a:r>
              <a:rPr lang="en-GB" sz="1800" dirty="0">
                <a:solidFill>
                  <a:schemeClr val="bg1"/>
                </a:solidFill>
                <a:latin typeface="Arial Rounded MT Bold" panose="020F0704030504030204" pitchFamily="34" charset="0"/>
              </a:rPr>
              <a:t>World Ocean Day: 8</a:t>
            </a:r>
            <a:r>
              <a:rPr lang="en-GB" sz="1800" baseline="30000" dirty="0">
                <a:solidFill>
                  <a:schemeClr val="bg1"/>
                </a:solidFill>
                <a:latin typeface="Arial Rounded MT Bold" panose="020F0704030504030204" pitchFamily="34" charset="0"/>
              </a:rPr>
              <a:t>th</a:t>
            </a:r>
            <a:r>
              <a:rPr lang="en-GB" sz="1800" dirty="0">
                <a:solidFill>
                  <a:schemeClr val="bg1"/>
                </a:solidFill>
                <a:latin typeface="Arial Rounded MT Bold" panose="020F0704030504030204" pitchFamily="34" charset="0"/>
              </a:rPr>
              <a:t> June 2023 </a:t>
            </a:r>
          </a:p>
        </p:txBody>
      </p:sp>
      <p:sp>
        <p:nvSpPr>
          <p:cNvPr id="7" name="TextBox 6">
            <a:extLst>
              <a:ext uri="{FF2B5EF4-FFF2-40B4-BE49-F238E27FC236}">
                <a16:creationId xmlns:a16="http://schemas.microsoft.com/office/drawing/2014/main" id="{3DA971BF-1ADF-77BA-5ABE-3D67F84745C0}"/>
              </a:ext>
            </a:extLst>
          </p:cNvPr>
          <p:cNvSpPr txBox="1"/>
          <p:nvPr/>
        </p:nvSpPr>
        <p:spPr>
          <a:xfrm>
            <a:off x="128586" y="1197172"/>
            <a:ext cx="9648825" cy="340519"/>
          </a:xfrm>
          <a:prstGeom prst="roundRect">
            <a:avLst/>
          </a:prstGeom>
          <a:noFill/>
          <a:ln w="28575">
            <a:solidFill>
              <a:srgbClr val="5BD5D7"/>
            </a:solidFill>
          </a:ln>
        </p:spPr>
        <p:txBody>
          <a:bodyPr wrap="square" rtlCol="0">
            <a:spAutoFit/>
          </a:bodyPr>
          <a:lstStyle/>
          <a:p>
            <a:pPr algn="ctr"/>
            <a:r>
              <a:rPr lang="en-GB" sz="1400" dirty="0">
                <a:solidFill>
                  <a:srgbClr val="807E80"/>
                </a:solidFill>
                <a:latin typeface="Arial Rounded MT Bold" panose="020F0704030504030204" pitchFamily="34" charset="0"/>
              </a:rPr>
              <a:t>Next, make sure you know how to complete your mission safely. Read the text below to be prepared. </a:t>
            </a:r>
          </a:p>
        </p:txBody>
      </p:sp>
      <p:sp>
        <p:nvSpPr>
          <p:cNvPr id="9" name="TextBox 8">
            <a:extLst>
              <a:ext uri="{FF2B5EF4-FFF2-40B4-BE49-F238E27FC236}">
                <a16:creationId xmlns:a16="http://schemas.microsoft.com/office/drawing/2014/main" id="{412F8621-01EF-E6F4-6164-D7E97AB361FB}"/>
              </a:ext>
            </a:extLst>
          </p:cNvPr>
          <p:cNvSpPr txBox="1"/>
          <p:nvPr/>
        </p:nvSpPr>
        <p:spPr>
          <a:xfrm>
            <a:off x="128586" y="1513787"/>
            <a:ext cx="9648824" cy="5042727"/>
          </a:xfrm>
          <a:prstGeom prst="rect">
            <a:avLst/>
          </a:prstGeom>
          <a:noFill/>
        </p:spPr>
        <p:txBody>
          <a:bodyPr wrap="square">
            <a:spAutoFit/>
          </a:bodyPr>
          <a:lstStyle/>
          <a:p>
            <a:pPr algn="l">
              <a:lnSpc>
                <a:spcPct val="150000"/>
              </a:lnSpc>
            </a:pPr>
            <a:r>
              <a:rPr lang="en-GB" sz="1200" b="0" i="0" dirty="0">
                <a:solidFill>
                  <a:srgbClr val="807E80"/>
                </a:solidFill>
                <a:effectLst/>
                <a:latin typeface="Arial Rounded MT Bold" panose="020F0704030504030204" pitchFamily="34" charset="0"/>
              </a:rPr>
              <a:t>The ocean, covering more than 70% of our planet, is a mysterious and fascinating realm filled with awe-inspiring creatures and breath-taking depths. Let's dive into the depths of knowledge about the wonders of the sea! As you descend deeper, the pressure increases </a:t>
            </a:r>
            <a:r>
              <a:rPr lang="en-GB" sz="1200" dirty="0">
                <a:solidFill>
                  <a:srgbClr val="807E80"/>
                </a:solidFill>
                <a:latin typeface="Arial Rounded MT Bold" panose="020F0704030504030204" pitchFamily="34" charset="0"/>
              </a:rPr>
              <a:t>quickly</a:t>
            </a:r>
            <a:r>
              <a:rPr lang="en-GB" sz="1200" b="0" i="0" dirty="0">
                <a:solidFill>
                  <a:srgbClr val="807E80"/>
                </a:solidFill>
                <a:effectLst/>
                <a:latin typeface="Arial Rounded MT Bold" panose="020F0704030504030204" pitchFamily="34" charset="0"/>
              </a:rPr>
              <a:t>. At 100 meters below the surface, the pressure is equivalent to having an elephant standing on your thumb! The Mariana Trench, the deepest part of the ocean, plunges a staggering 11 kilometres below sea level, reaching pressures over 1,000 times greater than at the surface. While the ocean provides habitats for a diverse range of marine life, it also faces various threats. Pollution poses a significant challenge, with plastics and chemicals endangering the health of marine species. Every year, an estimated 8 million tons of plastic waste enter the ocean, harming countless creatures. Additionally, oil spills and chemical runoff from land contribute to water pollution, disrupting delicate marine ecosystems. Invasive species are another concern for our oceans. These are species that enter new environments and outcompete native species, upsetting the natural balance. One example is the lionfish, originally from the Indo-Pacific region but now an invader in the Atlantic. Lionfish reproduce rapidly, consuming native fish and damaging coral reefs. To address this issue, experts encourage responsible fishing practices and the development of early detection systems to prevent further harm.</a:t>
            </a:r>
          </a:p>
          <a:p>
            <a:pPr algn="l">
              <a:lnSpc>
                <a:spcPct val="150000"/>
              </a:lnSpc>
            </a:pPr>
            <a:r>
              <a:rPr lang="en-GB" sz="1200" b="0" i="0" dirty="0">
                <a:solidFill>
                  <a:srgbClr val="807E80"/>
                </a:solidFill>
                <a:effectLst/>
                <a:latin typeface="Arial Rounded MT Bold" panose="020F0704030504030204" pitchFamily="34" charset="0"/>
              </a:rPr>
              <a:t>Did you know that the blue whale, the largest animal on Earth, can reach lengths of up to 30 meters and weigh as much as 200 tons? It has a heart the size of a car and its tongue alone weighs as much as an elephant! Another astonishing creature is the humpback whale, famous for its beautiful songs that can travel hundreds of kilometres through the water. Speaking of impressive statistics, coral reefs are among the most biodiverse ecosystems on the planet, providing a home for an estimated 25% of marine species. Sadly, these invaluable habitats are under threat due to rising ocean temperatures, leading to coral bleaching events. Efforts to reduce carbon emissions and protect coral reefs are vital to preserving this fragile ecosystem.</a:t>
            </a:r>
          </a:p>
        </p:txBody>
      </p:sp>
    </p:spTree>
    <p:extLst>
      <p:ext uri="{BB962C8B-B14F-4D97-AF65-F5344CB8AC3E}">
        <p14:creationId xmlns:p14="http://schemas.microsoft.com/office/powerpoint/2010/main" val="2499237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FB23F2-03D2-0030-574E-91E4FDE9F07A}"/>
              </a:ext>
            </a:extLst>
          </p:cNvPr>
          <p:cNvPicPr>
            <a:picLocks noChangeAspect="1"/>
          </p:cNvPicPr>
          <p:nvPr/>
        </p:nvPicPr>
        <p:blipFill>
          <a:blip r:embed="rId2"/>
          <a:stretch>
            <a:fillRect/>
          </a:stretch>
        </p:blipFill>
        <p:spPr>
          <a:xfrm>
            <a:off x="0" y="0"/>
            <a:ext cx="9906000" cy="1078826"/>
          </a:xfrm>
          <a:prstGeom prst="rect">
            <a:avLst/>
          </a:prstGeom>
        </p:spPr>
      </p:pic>
      <p:pic>
        <p:nvPicPr>
          <p:cNvPr id="3" name="Picture 2">
            <a:extLst>
              <a:ext uri="{FF2B5EF4-FFF2-40B4-BE49-F238E27FC236}">
                <a16:creationId xmlns:a16="http://schemas.microsoft.com/office/drawing/2014/main" id="{F22F5D6A-02F8-6C4E-5FD1-4B4D1B21733E}"/>
              </a:ext>
            </a:extLst>
          </p:cNvPr>
          <p:cNvPicPr>
            <a:picLocks noChangeAspect="1"/>
          </p:cNvPicPr>
          <p:nvPr/>
        </p:nvPicPr>
        <p:blipFill>
          <a:blip r:embed="rId3"/>
          <a:stretch>
            <a:fillRect/>
          </a:stretch>
        </p:blipFill>
        <p:spPr>
          <a:xfrm>
            <a:off x="0" y="6565437"/>
            <a:ext cx="9906000" cy="292563"/>
          </a:xfrm>
          <a:prstGeom prst="rect">
            <a:avLst/>
          </a:prstGeom>
        </p:spPr>
      </p:pic>
      <p:sp>
        <p:nvSpPr>
          <p:cNvPr id="4" name="Rectangle: Rounded Corners 3">
            <a:extLst>
              <a:ext uri="{FF2B5EF4-FFF2-40B4-BE49-F238E27FC236}">
                <a16:creationId xmlns:a16="http://schemas.microsoft.com/office/drawing/2014/main" id="{0BE9A849-5230-0D4D-6C81-B8BD5B40269C}"/>
              </a:ext>
            </a:extLst>
          </p:cNvPr>
          <p:cNvSpPr/>
          <p:nvPr/>
        </p:nvSpPr>
        <p:spPr>
          <a:xfrm>
            <a:off x="844173" y="175430"/>
            <a:ext cx="4297680" cy="175090"/>
          </a:xfrm>
          <a:prstGeom prst="roundRect">
            <a:avLst/>
          </a:prstGeom>
          <a:solidFill>
            <a:srgbClr val="38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4624FB30-3AE6-6AF0-F8AE-C3F0993E6918}"/>
              </a:ext>
            </a:extLst>
          </p:cNvPr>
          <p:cNvSpPr/>
          <p:nvPr/>
        </p:nvSpPr>
        <p:spPr>
          <a:xfrm>
            <a:off x="1514287" y="197702"/>
            <a:ext cx="447040" cy="175090"/>
          </a:xfrm>
          <a:prstGeom prst="roundRect">
            <a:avLst/>
          </a:prstGeom>
          <a:solidFill>
            <a:srgbClr val="38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88DEAE1A-8685-C626-24C5-3FF53D5894D3}"/>
              </a:ext>
            </a:extLst>
          </p:cNvPr>
          <p:cNvSpPr txBox="1"/>
          <p:nvPr/>
        </p:nvSpPr>
        <p:spPr>
          <a:xfrm>
            <a:off x="4458564" y="204124"/>
            <a:ext cx="4511040" cy="369332"/>
          </a:xfrm>
          <a:prstGeom prst="rect">
            <a:avLst/>
          </a:prstGeom>
          <a:solidFill>
            <a:srgbClr val="38D4D6"/>
          </a:solidFill>
        </p:spPr>
        <p:txBody>
          <a:bodyPr wrap="square" rtlCol="0">
            <a:spAutoFit/>
          </a:bodyPr>
          <a:lstStyle/>
          <a:p>
            <a:r>
              <a:rPr lang="en-GB" sz="1800" dirty="0">
                <a:solidFill>
                  <a:schemeClr val="bg1"/>
                </a:solidFill>
                <a:latin typeface="Arial Rounded MT Bold" panose="020F0704030504030204" pitchFamily="34" charset="0"/>
              </a:rPr>
              <a:t>World Ocean Day: 8</a:t>
            </a:r>
            <a:r>
              <a:rPr lang="en-GB" sz="1800" baseline="30000" dirty="0">
                <a:solidFill>
                  <a:schemeClr val="bg1"/>
                </a:solidFill>
                <a:latin typeface="Arial Rounded MT Bold" panose="020F0704030504030204" pitchFamily="34" charset="0"/>
              </a:rPr>
              <a:t>th</a:t>
            </a:r>
            <a:r>
              <a:rPr lang="en-GB" sz="1800" dirty="0">
                <a:solidFill>
                  <a:schemeClr val="bg1"/>
                </a:solidFill>
                <a:latin typeface="Arial Rounded MT Bold" panose="020F0704030504030204" pitchFamily="34" charset="0"/>
              </a:rPr>
              <a:t> June 2023 </a:t>
            </a:r>
          </a:p>
        </p:txBody>
      </p:sp>
      <p:sp>
        <p:nvSpPr>
          <p:cNvPr id="7" name="TextBox 6">
            <a:extLst>
              <a:ext uri="{FF2B5EF4-FFF2-40B4-BE49-F238E27FC236}">
                <a16:creationId xmlns:a16="http://schemas.microsoft.com/office/drawing/2014/main" id="{5B762D94-813A-C397-F056-A318044C4DD3}"/>
              </a:ext>
            </a:extLst>
          </p:cNvPr>
          <p:cNvSpPr txBox="1"/>
          <p:nvPr/>
        </p:nvSpPr>
        <p:spPr>
          <a:xfrm>
            <a:off x="128588" y="1161251"/>
            <a:ext cx="9648825" cy="340519"/>
          </a:xfrm>
          <a:prstGeom prst="roundRect">
            <a:avLst/>
          </a:prstGeom>
          <a:noFill/>
          <a:ln w="28575">
            <a:solidFill>
              <a:srgbClr val="5BD5D7"/>
            </a:solidFill>
          </a:ln>
        </p:spPr>
        <p:txBody>
          <a:bodyPr wrap="square" rtlCol="0">
            <a:spAutoFit/>
          </a:bodyPr>
          <a:lstStyle/>
          <a:p>
            <a:pPr algn="ctr"/>
            <a:r>
              <a:rPr lang="en-GB" sz="1400" dirty="0">
                <a:solidFill>
                  <a:srgbClr val="807E80"/>
                </a:solidFill>
                <a:latin typeface="Arial Rounded MT Bold" panose="020F0704030504030204" pitchFamily="34" charset="0"/>
              </a:rPr>
              <a:t>Now, you’re ready to dive! Answer the questions below to guide yourself through your mission. </a:t>
            </a:r>
          </a:p>
        </p:txBody>
      </p:sp>
      <p:sp>
        <p:nvSpPr>
          <p:cNvPr id="9" name="TextBox 8">
            <a:extLst>
              <a:ext uri="{FF2B5EF4-FFF2-40B4-BE49-F238E27FC236}">
                <a16:creationId xmlns:a16="http://schemas.microsoft.com/office/drawing/2014/main" id="{4AD2E20D-A23E-6026-A3BD-DD3992BFB555}"/>
              </a:ext>
            </a:extLst>
          </p:cNvPr>
          <p:cNvSpPr txBox="1"/>
          <p:nvPr/>
        </p:nvSpPr>
        <p:spPr>
          <a:xfrm>
            <a:off x="145520" y="1537691"/>
            <a:ext cx="3478214" cy="5078313"/>
          </a:xfrm>
          <a:prstGeom prst="rect">
            <a:avLst/>
          </a:prstGeom>
          <a:noFill/>
        </p:spPr>
        <p:txBody>
          <a:bodyPr wrap="square" rtlCol="0">
            <a:spAutoFit/>
          </a:bodyPr>
          <a:lstStyle/>
          <a:p>
            <a:pPr marL="228600" indent="-228600">
              <a:buAutoNum type="arabicPeriod"/>
            </a:pPr>
            <a:r>
              <a:rPr lang="en-GB" sz="1200" dirty="0">
                <a:solidFill>
                  <a:srgbClr val="807E80"/>
                </a:solidFill>
                <a:latin typeface="Arial Rounded MT Bold" panose="020F0704030504030204" pitchFamily="34" charset="0"/>
              </a:rPr>
              <a:t>You descend downwards slowly. What increases as you dive deeper? </a:t>
            </a:r>
          </a:p>
          <a:p>
            <a:pPr marL="228600" indent="-228600">
              <a:buAutoNum type="arabicPeriod"/>
            </a:pPr>
            <a:endParaRPr lang="en-GB" sz="1200" dirty="0">
              <a:solidFill>
                <a:srgbClr val="807E80"/>
              </a:solidFill>
              <a:latin typeface="Arial Rounded MT Bold" panose="020F0704030504030204" pitchFamily="34" charset="0"/>
            </a:endParaRPr>
          </a:p>
          <a:p>
            <a:pPr marL="228600" indent="-228600">
              <a:buAutoNum type="alphaLcParenR"/>
            </a:pPr>
            <a:r>
              <a:rPr lang="en-GB" sz="1200" dirty="0">
                <a:solidFill>
                  <a:srgbClr val="807E80"/>
                </a:solidFill>
                <a:latin typeface="Arial Rounded MT Bold" panose="020F0704030504030204" pitchFamily="34" charset="0"/>
              </a:rPr>
              <a:t>The saltiness of the water. </a:t>
            </a:r>
          </a:p>
          <a:p>
            <a:pPr marL="228600" indent="-228600">
              <a:buAutoNum type="alphaLcParenR"/>
            </a:pPr>
            <a:r>
              <a:rPr lang="en-GB" sz="1200" dirty="0">
                <a:solidFill>
                  <a:srgbClr val="807E80"/>
                </a:solidFill>
                <a:latin typeface="Arial Rounded MT Bold" panose="020F0704030504030204" pitchFamily="34" charset="0"/>
              </a:rPr>
              <a:t>The pressure of the water. </a:t>
            </a:r>
          </a:p>
          <a:p>
            <a:pPr marL="228600" indent="-228600">
              <a:buAutoNum type="alphaLcParenR"/>
            </a:pPr>
            <a:r>
              <a:rPr lang="en-GB" sz="1200" dirty="0">
                <a:solidFill>
                  <a:srgbClr val="807E80"/>
                </a:solidFill>
                <a:latin typeface="Arial Rounded MT Bold" panose="020F0704030504030204" pitchFamily="34" charset="0"/>
              </a:rPr>
              <a:t>The number of sea creatures. </a:t>
            </a:r>
          </a:p>
          <a:p>
            <a:pPr marL="228600" indent="-228600">
              <a:buAutoNum type="alphaLcParenR"/>
            </a:pPr>
            <a:r>
              <a:rPr lang="en-GB" sz="1200" dirty="0">
                <a:solidFill>
                  <a:srgbClr val="807E80"/>
                </a:solidFill>
                <a:latin typeface="Arial Rounded MT Bold" panose="020F0704030504030204" pitchFamily="34" charset="0"/>
              </a:rPr>
              <a:t>The temperature of the water. </a:t>
            </a:r>
          </a:p>
          <a:p>
            <a:endParaRPr lang="en-GB" sz="1200" dirty="0">
              <a:solidFill>
                <a:srgbClr val="807E80"/>
              </a:solidFill>
              <a:latin typeface="Arial Rounded MT Bold" panose="020F0704030504030204" pitchFamily="34" charset="0"/>
            </a:endParaRPr>
          </a:p>
          <a:p>
            <a:pPr marL="228600" indent="-228600">
              <a:buAutoNum type="alphaLcParenR"/>
            </a:pPr>
            <a:endParaRPr lang="en-GB" sz="1200" dirty="0">
              <a:solidFill>
                <a:srgbClr val="807E80"/>
              </a:solidFill>
              <a:latin typeface="Arial Rounded MT Bold" panose="020F0704030504030204" pitchFamily="34" charset="0"/>
            </a:endParaRPr>
          </a:p>
          <a:p>
            <a:r>
              <a:rPr lang="en-GB" sz="1200" dirty="0">
                <a:solidFill>
                  <a:srgbClr val="807E80"/>
                </a:solidFill>
                <a:latin typeface="Arial Rounded MT Bold" panose="020F0704030504030204" pitchFamily="34" charset="0"/>
              </a:rPr>
              <a:t>2. You can see a small trench in front of you. You know the ocean contains lots of trenches. What is the name of the deepest one? </a:t>
            </a:r>
          </a:p>
          <a:p>
            <a:endParaRPr lang="en-GB" sz="1200" dirty="0">
              <a:solidFill>
                <a:srgbClr val="807E80"/>
              </a:solidFill>
              <a:latin typeface="Arial Rounded MT Bold" panose="020F0704030504030204" pitchFamily="34" charset="0"/>
            </a:endParaRPr>
          </a:p>
          <a:p>
            <a:pPr marL="228600" indent="-228600">
              <a:buAutoNum type="alphaLcParenR"/>
            </a:pPr>
            <a:r>
              <a:rPr lang="en-GB" sz="1200" dirty="0">
                <a:solidFill>
                  <a:srgbClr val="807E80"/>
                </a:solidFill>
                <a:latin typeface="Arial Rounded MT Bold" panose="020F0704030504030204" pitchFamily="34" charset="0"/>
              </a:rPr>
              <a:t>The Tonga trench. </a:t>
            </a:r>
          </a:p>
          <a:p>
            <a:pPr marL="228600" indent="-228600">
              <a:buAutoNum type="alphaLcParenR"/>
            </a:pPr>
            <a:r>
              <a:rPr lang="en-GB" sz="1200" dirty="0">
                <a:solidFill>
                  <a:srgbClr val="807E80"/>
                </a:solidFill>
                <a:latin typeface="Arial Rounded MT Bold" panose="020F0704030504030204" pitchFamily="34" charset="0"/>
              </a:rPr>
              <a:t>The Java trench. </a:t>
            </a:r>
          </a:p>
          <a:p>
            <a:pPr marL="228600" indent="-228600">
              <a:buAutoNum type="alphaLcParenR"/>
            </a:pPr>
            <a:r>
              <a:rPr lang="en-GB" sz="1200" dirty="0">
                <a:solidFill>
                  <a:srgbClr val="807E80"/>
                </a:solidFill>
                <a:latin typeface="Arial Rounded MT Bold" panose="020F0704030504030204" pitchFamily="34" charset="0"/>
              </a:rPr>
              <a:t>The Mariana trench. </a:t>
            </a:r>
          </a:p>
          <a:p>
            <a:pPr marL="228600" indent="-228600">
              <a:buAutoNum type="alphaLcParenR"/>
            </a:pPr>
            <a:r>
              <a:rPr lang="en-GB" sz="1200" dirty="0">
                <a:solidFill>
                  <a:srgbClr val="807E80"/>
                </a:solidFill>
                <a:latin typeface="Arial Rounded MT Bold" panose="020F0704030504030204" pitchFamily="34" charset="0"/>
              </a:rPr>
              <a:t>The American trench. </a:t>
            </a:r>
          </a:p>
          <a:p>
            <a:pPr marL="228600" indent="-228600">
              <a:buAutoNum type="alphaLcParenR"/>
            </a:pPr>
            <a:endParaRPr lang="en-GB" sz="1200" dirty="0">
              <a:solidFill>
                <a:srgbClr val="807E80"/>
              </a:solidFill>
              <a:latin typeface="Arial Rounded MT Bold" panose="020F0704030504030204" pitchFamily="34" charset="0"/>
            </a:endParaRPr>
          </a:p>
          <a:p>
            <a:endParaRPr lang="en-GB" sz="1200" dirty="0">
              <a:solidFill>
                <a:srgbClr val="807E80"/>
              </a:solidFill>
              <a:latin typeface="Arial Rounded MT Bold" panose="020F0704030504030204" pitchFamily="34" charset="0"/>
            </a:endParaRPr>
          </a:p>
          <a:p>
            <a:r>
              <a:rPr lang="en-GB" sz="1200" dirty="0">
                <a:solidFill>
                  <a:srgbClr val="807E80"/>
                </a:solidFill>
                <a:latin typeface="Arial Rounded MT Bold" panose="020F0704030504030204" pitchFamily="34" charset="0"/>
              </a:rPr>
              <a:t>3. You spot some plastic floating in the water. How much plastic waste enters the ocean each year?  </a:t>
            </a:r>
          </a:p>
          <a:p>
            <a:endParaRPr lang="en-GB" sz="1200" dirty="0">
              <a:solidFill>
                <a:srgbClr val="807E80"/>
              </a:solidFill>
              <a:latin typeface="Arial Rounded MT Bold" panose="020F0704030504030204" pitchFamily="34" charset="0"/>
            </a:endParaRPr>
          </a:p>
          <a:p>
            <a:pPr marL="228600" indent="-228600">
              <a:buAutoNum type="alphaLcParenR"/>
            </a:pPr>
            <a:r>
              <a:rPr lang="en-GB" sz="1200" dirty="0">
                <a:solidFill>
                  <a:srgbClr val="807E80"/>
                </a:solidFill>
                <a:latin typeface="Arial Rounded MT Bold" panose="020F0704030504030204" pitchFamily="34" charset="0"/>
              </a:rPr>
              <a:t>4 million tons. </a:t>
            </a:r>
          </a:p>
          <a:p>
            <a:pPr marL="228600" indent="-228600">
              <a:buAutoNum type="alphaLcParenR"/>
            </a:pPr>
            <a:r>
              <a:rPr lang="en-GB" sz="1200" dirty="0">
                <a:solidFill>
                  <a:srgbClr val="807E80"/>
                </a:solidFill>
                <a:latin typeface="Arial Rounded MT Bold" panose="020F0704030504030204" pitchFamily="34" charset="0"/>
              </a:rPr>
              <a:t>6 million tons. </a:t>
            </a:r>
          </a:p>
          <a:p>
            <a:pPr marL="228600" indent="-228600">
              <a:buAutoNum type="alphaLcParenR"/>
            </a:pPr>
            <a:r>
              <a:rPr lang="en-GB" sz="1200" dirty="0">
                <a:solidFill>
                  <a:srgbClr val="807E80"/>
                </a:solidFill>
                <a:latin typeface="Arial Rounded MT Bold" panose="020F0704030504030204" pitchFamily="34" charset="0"/>
              </a:rPr>
              <a:t>8 million tons. </a:t>
            </a:r>
          </a:p>
        </p:txBody>
      </p:sp>
      <p:sp>
        <p:nvSpPr>
          <p:cNvPr id="10" name="TextBox 9">
            <a:extLst>
              <a:ext uri="{FF2B5EF4-FFF2-40B4-BE49-F238E27FC236}">
                <a16:creationId xmlns:a16="http://schemas.microsoft.com/office/drawing/2014/main" id="{99EF380E-D3FE-9A97-DF7D-F584355B3F1F}"/>
              </a:ext>
            </a:extLst>
          </p:cNvPr>
          <p:cNvSpPr txBox="1"/>
          <p:nvPr/>
        </p:nvSpPr>
        <p:spPr>
          <a:xfrm>
            <a:off x="3572935" y="1501770"/>
            <a:ext cx="3478214" cy="5078313"/>
          </a:xfrm>
          <a:prstGeom prst="rect">
            <a:avLst/>
          </a:prstGeom>
          <a:noFill/>
        </p:spPr>
        <p:txBody>
          <a:bodyPr wrap="square" rtlCol="0">
            <a:spAutoFit/>
          </a:bodyPr>
          <a:lstStyle/>
          <a:p>
            <a:r>
              <a:rPr lang="en-GB" sz="1200" dirty="0">
                <a:solidFill>
                  <a:srgbClr val="807E80"/>
                </a:solidFill>
                <a:latin typeface="Arial Rounded MT Bold" panose="020F0704030504030204" pitchFamily="34" charset="0"/>
              </a:rPr>
              <a:t>4. As you dive deeper, you notice a striped fish with long, flowing fins. You know that this is a lionfish. Since you are diving in the Atlantic, it doesn’t belong here. What is the name given to this kind of species? </a:t>
            </a:r>
          </a:p>
          <a:p>
            <a:endParaRPr lang="en-GB" sz="1200" dirty="0">
              <a:solidFill>
                <a:srgbClr val="807E80"/>
              </a:solidFill>
              <a:latin typeface="Arial Rounded MT Bold" panose="020F0704030504030204" pitchFamily="34" charset="0"/>
            </a:endParaRPr>
          </a:p>
          <a:p>
            <a:pPr marL="228600" indent="-228600">
              <a:buAutoNum type="alphaLcParenR"/>
            </a:pPr>
            <a:r>
              <a:rPr lang="en-GB" sz="1200" dirty="0">
                <a:solidFill>
                  <a:srgbClr val="807E80"/>
                </a:solidFill>
                <a:latin typeface="Arial Rounded MT Bold" panose="020F0704030504030204" pitchFamily="34" charset="0"/>
              </a:rPr>
              <a:t>Intrepid species. </a:t>
            </a:r>
          </a:p>
          <a:p>
            <a:pPr marL="228600" indent="-228600">
              <a:buAutoNum type="alphaLcParenR"/>
            </a:pPr>
            <a:r>
              <a:rPr lang="en-GB" sz="1200" dirty="0">
                <a:solidFill>
                  <a:srgbClr val="807E80"/>
                </a:solidFill>
                <a:latin typeface="Arial Rounded MT Bold" panose="020F0704030504030204" pitchFamily="34" charset="0"/>
              </a:rPr>
              <a:t>Invasive species. </a:t>
            </a:r>
          </a:p>
          <a:p>
            <a:pPr marL="228600" indent="-228600">
              <a:buAutoNum type="alphaLcParenR"/>
            </a:pPr>
            <a:r>
              <a:rPr lang="en-GB" sz="1200" dirty="0">
                <a:solidFill>
                  <a:srgbClr val="807E80"/>
                </a:solidFill>
                <a:latin typeface="Arial Rounded MT Bold" panose="020F0704030504030204" pitchFamily="34" charset="0"/>
              </a:rPr>
              <a:t>Irritable species. </a:t>
            </a:r>
          </a:p>
          <a:p>
            <a:pPr marL="228600" indent="-228600">
              <a:buAutoNum type="alphaLcParenR"/>
            </a:pPr>
            <a:endParaRPr lang="en-GB" sz="1200" dirty="0">
              <a:solidFill>
                <a:srgbClr val="807E80"/>
              </a:solidFill>
              <a:latin typeface="Arial Rounded MT Bold" panose="020F0704030504030204" pitchFamily="34" charset="0"/>
            </a:endParaRPr>
          </a:p>
          <a:p>
            <a:pPr marL="228600" indent="-228600">
              <a:buAutoNum type="alphaLcParenR"/>
            </a:pPr>
            <a:endParaRPr lang="en-GB" sz="1200" dirty="0">
              <a:solidFill>
                <a:srgbClr val="807E80"/>
              </a:solidFill>
              <a:latin typeface="Arial Rounded MT Bold" panose="020F0704030504030204" pitchFamily="34" charset="0"/>
            </a:endParaRPr>
          </a:p>
          <a:p>
            <a:r>
              <a:rPr lang="en-GB" sz="1200" dirty="0">
                <a:solidFill>
                  <a:srgbClr val="807E80"/>
                </a:solidFill>
                <a:latin typeface="Arial Rounded MT Bold" panose="020F0704030504030204" pitchFamily="34" charset="0"/>
              </a:rPr>
              <a:t>5. What do you do next? </a:t>
            </a:r>
          </a:p>
          <a:p>
            <a:endParaRPr lang="en-GB" sz="1200" dirty="0">
              <a:solidFill>
                <a:srgbClr val="807E80"/>
              </a:solidFill>
              <a:latin typeface="Arial Rounded MT Bold" panose="020F0704030504030204" pitchFamily="34" charset="0"/>
            </a:endParaRPr>
          </a:p>
          <a:p>
            <a:pPr marL="228600" indent="-228600">
              <a:buAutoNum type="alphaLcParenR"/>
            </a:pPr>
            <a:r>
              <a:rPr lang="en-GB" sz="1200" dirty="0">
                <a:solidFill>
                  <a:srgbClr val="807E80"/>
                </a:solidFill>
                <a:latin typeface="Arial Rounded MT Bold" panose="020F0704030504030204" pitchFamily="34" charset="0"/>
              </a:rPr>
              <a:t>Remember to let your teacher know so that they can record the sighting of the lionfish. </a:t>
            </a:r>
          </a:p>
          <a:p>
            <a:pPr marL="228600" indent="-228600">
              <a:buAutoNum type="alphaLcParenR"/>
            </a:pPr>
            <a:r>
              <a:rPr lang="en-GB" sz="1200" dirty="0">
                <a:solidFill>
                  <a:srgbClr val="807E80"/>
                </a:solidFill>
                <a:latin typeface="Arial Rounded MT Bold" panose="020F0704030504030204" pitchFamily="34" charset="0"/>
              </a:rPr>
              <a:t>Ignore it – it’ll swim away eventually. </a:t>
            </a:r>
          </a:p>
          <a:p>
            <a:pPr marL="228600" indent="-228600">
              <a:buAutoNum type="alphaLcParenR"/>
            </a:pPr>
            <a:endParaRPr lang="en-GB" sz="1200" dirty="0">
              <a:solidFill>
                <a:srgbClr val="807E80"/>
              </a:solidFill>
              <a:latin typeface="Arial Rounded MT Bold" panose="020F0704030504030204" pitchFamily="34" charset="0"/>
            </a:endParaRPr>
          </a:p>
          <a:p>
            <a:endParaRPr lang="en-GB" sz="1200" dirty="0">
              <a:solidFill>
                <a:srgbClr val="807E80"/>
              </a:solidFill>
              <a:latin typeface="Arial Rounded MT Bold" panose="020F0704030504030204" pitchFamily="34" charset="0"/>
            </a:endParaRPr>
          </a:p>
          <a:p>
            <a:r>
              <a:rPr lang="en-GB" sz="1200" dirty="0">
                <a:solidFill>
                  <a:srgbClr val="807E80"/>
                </a:solidFill>
                <a:latin typeface="Arial Rounded MT Bold" panose="020F0704030504030204" pitchFamily="34" charset="0"/>
              </a:rPr>
              <a:t>6. As you swim along, you notice lots of different fish and sea life. What is the biggest animal on Earth? </a:t>
            </a:r>
          </a:p>
          <a:p>
            <a:endParaRPr lang="en-GB" sz="1200" dirty="0">
              <a:solidFill>
                <a:srgbClr val="807E80"/>
              </a:solidFill>
              <a:latin typeface="Arial Rounded MT Bold" panose="020F0704030504030204" pitchFamily="34" charset="0"/>
            </a:endParaRPr>
          </a:p>
          <a:p>
            <a:pPr marL="228600" indent="-228600">
              <a:buAutoNum type="alphaLcParenR"/>
            </a:pPr>
            <a:r>
              <a:rPr lang="en-GB" sz="1200" dirty="0">
                <a:solidFill>
                  <a:srgbClr val="807E80"/>
                </a:solidFill>
                <a:latin typeface="Arial Rounded MT Bold" panose="020F0704030504030204" pitchFamily="34" charset="0"/>
              </a:rPr>
              <a:t>The saltwater crocodile. </a:t>
            </a:r>
          </a:p>
          <a:p>
            <a:pPr marL="228600" indent="-228600">
              <a:buAutoNum type="alphaLcParenR"/>
            </a:pPr>
            <a:r>
              <a:rPr lang="en-GB" sz="1200" dirty="0">
                <a:solidFill>
                  <a:srgbClr val="807E80"/>
                </a:solidFill>
                <a:latin typeface="Arial Rounded MT Bold" panose="020F0704030504030204" pitchFamily="34" charset="0"/>
              </a:rPr>
              <a:t>The whale shark. </a:t>
            </a:r>
          </a:p>
          <a:p>
            <a:pPr marL="228600" indent="-228600">
              <a:buAutoNum type="alphaLcParenR"/>
            </a:pPr>
            <a:r>
              <a:rPr lang="en-GB" sz="1200" dirty="0">
                <a:solidFill>
                  <a:srgbClr val="807E80"/>
                </a:solidFill>
                <a:latin typeface="Arial Rounded MT Bold" panose="020F0704030504030204" pitchFamily="34" charset="0"/>
              </a:rPr>
              <a:t>The southern elephant seal. </a:t>
            </a:r>
          </a:p>
          <a:p>
            <a:pPr marL="228600" indent="-228600">
              <a:buAutoNum type="alphaLcParenR"/>
            </a:pPr>
            <a:r>
              <a:rPr lang="en-GB" sz="1200" dirty="0">
                <a:solidFill>
                  <a:srgbClr val="807E80"/>
                </a:solidFill>
                <a:latin typeface="Arial Rounded MT Bold" panose="020F0704030504030204" pitchFamily="34" charset="0"/>
              </a:rPr>
              <a:t>The blue whale. </a:t>
            </a:r>
          </a:p>
        </p:txBody>
      </p:sp>
      <p:sp>
        <p:nvSpPr>
          <p:cNvPr id="11" name="TextBox 10">
            <a:extLst>
              <a:ext uri="{FF2B5EF4-FFF2-40B4-BE49-F238E27FC236}">
                <a16:creationId xmlns:a16="http://schemas.microsoft.com/office/drawing/2014/main" id="{881C72B4-AB26-96B0-6C8E-CD8AFD493A5F}"/>
              </a:ext>
            </a:extLst>
          </p:cNvPr>
          <p:cNvSpPr txBox="1"/>
          <p:nvPr/>
        </p:nvSpPr>
        <p:spPr>
          <a:xfrm>
            <a:off x="7000349" y="1537691"/>
            <a:ext cx="2778651" cy="3231654"/>
          </a:xfrm>
          <a:prstGeom prst="rect">
            <a:avLst/>
          </a:prstGeom>
          <a:noFill/>
        </p:spPr>
        <p:txBody>
          <a:bodyPr wrap="square" rtlCol="0">
            <a:spAutoFit/>
          </a:bodyPr>
          <a:lstStyle/>
          <a:p>
            <a:r>
              <a:rPr lang="en-GB" sz="1200" dirty="0">
                <a:solidFill>
                  <a:srgbClr val="807E80"/>
                </a:solidFill>
                <a:latin typeface="Arial Rounded MT Bold" panose="020F0704030504030204" pitchFamily="34" charset="0"/>
              </a:rPr>
              <a:t>7. You swim by a beautiful coral reef. What percentage of marine species live in coral reefs? </a:t>
            </a:r>
          </a:p>
          <a:p>
            <a:endParaRPr lang="en-GB" sz="1200" dirty="0">
              <a:solidFill>
                <a:srgbClr val="807E80"/>
              </a:solidFill>
              <a:latin typeface="Arial Rounded MT Bold" panose="020F0704030504030204" pitchFamily="34" charset="0"/>
            </a:endParaRPr>
          </a:p>
          <a:p>
            <a:pPr marL="228600" indent="-228600">
              <a:buAutoNum type="alphaLcParenR"/>
            </a:pPr>
            <a:r>
              <a:rPr lang="en-GB" sz="1200" dirty="0">
                <a:solidFill>
                  <a:srgbClr val="807E80"/>
                </a:solidFill>
                <a:latin typeface="Arial Rounded MT Bold" panose="020F0704030504030204" pitchFamily="34" charset="0"/>
              </a:rPr>
              <a:t>10%. </a:t>
            </a:r>
          </a:p>
          <a:p>
            <a:pPr marL="228600" indent="-228600">
              <a:buAutoNum type="alphaLcParenR"/>
            </a:pPr>
            <a:r>
              <a:rPr lang="en-GB" sz="1200" dirty="0">
                <a:solidFill>
                  <a:srgbClr val="807E80"/>
                </a:solidFill>
                <a:latin typeface="Arial Rounded MT Bold" panose="020F0704030504030204" pitchFamily="34" charset="0"/>
              </a:rPr>
              <a:t>22%. </a:t>
            </a:r>
          </a:p>
          <a:p>
            <a:pPr marL="228600" indent="-228600">
              <a:buAutoNum type="alphaLcParenR"/>
            </a:pPr>
            <a:r>
              <a:rPr lang="en-GB" sz="1200" dirty="0">
                <a:solidFill>
                  <a:srgbClr val="807E80"/>
                </a:solidFill>
                <a:latin typeface="Arial Rounded MT Bold" panose="020F0704030504030204" pitchFamily="34" charset="0"/>
              </a:rPr>
              <a:t>25% . </a:t>
            </a:r>
          </a:p>
          <a:p>
            <a:pPr marL="228600" indent="-228600">
              <a:buAutoNum type="alphaLcParenR"/>
            </a:pPr>
            <a:r>
              <a:rPr lang="en-GB" sz="1200" dirty="0">
                <a:solidFill>
                  <a:srgbClr val="807E80"/>
                </a:solidFill>
                <a:latin typeface="Arial Rounded MT Bold" panose="020F0704030504030204" pitchFamily="34" charset="0"/>
              </a:rPr>
              <a:t>30%. </a:t>
            </a:r>
          </a:p>
          <a:p>
            <a:endParaRPr lang="en-GB" sz="1200" dirty="0">
              <a:solidFill>
                <a:srgbClr val="807E80"/>
              </a:solidFill>
              <a:latin typeface="Arial Rounded MT Bold" panose="020F0704030504030204" pitchFamily="34" charset="0"/>
            </a:endParaRPr>
          </a:p>
          <a:p>
            <a:endParaRPr lang="en-GB" sz="1200" dirty="0">
              <a:solidFill>
                <a:srgbClr val="807E80"/>
              </a:solidFill>
              <a:latin typeface="Arial Rounded MT Bold" panose="020F0704030504030204" pitchFamily="34" charset="0"/>
            </a:endParaRPr>
          </a:p>
          <a:p>
            <a:r>
              <a:rPr lang="en-GB" sz="1200" dirty="0">
                <a:solidFill>
                  <a:srgbClr val="807E80"/>
                </a:solidFill>
                <a:latin typeface="Arial Rounded MT Bold" panose="020F0704030504030204" pitchFamily="34" charset="0"/>
              </a:rPr>
              <a:t>8. Why are coral reefs under threat?</a:t>
            </a:r>
          </a:p>
          <a:p>
            <a:endParaRPr lang="en-GB" sz="1200" dirty="0">
              <a:solidFill>
                <a:srgbClr val="807E80"/>
              </a:solidFill>
              <a:latin typeface="Arial Rounded MT Bold" panose="020F0704030504030204" pitchFamily="34" charset="0"/>
            </a:endParaRPr>
          </a:p>
          <a:p>
            <a:pPr marL="228600" indent="-228600">
              <a:buAutoNum type="alphaLcParenR"/>
            </a:pPr>
            <a:r>
              <a:rPr lang="en-GB" sz="1200" dirty="0">
                <a:solidFill>
                  <a:srgbClr val="807E80"/>
                </a:solidFill>
                <a:latin typeface="Arial Rounded MT Bold" panose="020F0704030504030204" pitchFamily="34" charset="0"/>
              </a:rPr>
              <a:t>Rising ocean temperatures. </a:t>
            </a:r>
          </a:p>
          <a:p>
            <a:pPr marL="228600" indent="-228600">
              <a:buAutoNum type="alphaLcParenR"/>
            </a:pPr>
            <a:r>
              <a:rPr lang="en-GB" sz="1200" dirty="0">
                <a:solidFill>
                  <a:srgbClr val="807E80"/>
                </a:solidFill>
                <a:latin typeface="Arial Rounded MT Bold" panose="020F0704030504030204" pitchFamily="34" charset="0"/>
              </a:rPr>
              <a:t>Growing populations of clownfish. </a:t>
            </a:r>
          </a:p>
          <a:p>
            <a:pPr marL="228600" indent="-228600">
              <a:buAutoNum type="alphaLcParenR"/>
            </a:pPr>
            <a:r>
              <a:rPr lang="en-GB" sz="1200" dirty="0">
                <a:solidFill>
                  <a:srgbClr val="807E80"/>
                </a:solidFill>
                <a:latin typeface="Arial Rounded MT Bold" panose="020F0704030504030204" pitchFamily="34" charset="0"/>
              </a:rPr>
              <a:t>Falling ocean temperatures. </a:t>
            </a:r>
          </a:p>
        </p:txBody>
      </p:sp>
      <p:sp>
        <p:nvSpPr>
          <p:cNvPr id="12" name="TextBox 11">
            <a:extLst>
              <a:ext uri="{FF2B5EF4-FFF2-40B4-BE49-F238E27FC236}">
                <a16:creationId xmlns:a16="http://schemas.microsoft.com/office/drawing/2014/main" id="{336716B5-8BF6-5C5F-4840-C5F299F99D44}"/>
              </a:ext>
            </a:extLst>
          </p:cNvPr>
          <p:cNvSpPr txBox="1"/>
          <p:nvPr/>
        </p:nvSpPr>
        <p:spPr>
          <a:xfrm rot="10800000">
            <a:off x="7024956" y="5044752"/>
            <a:ext cx="2778651" cy="400110"/>
          </a:xfrm>
          <a:prstGeom prst="rect">
            <a:avLst/>
          </a:prstGeom>
          <a:noFill/>
        </p:spPr>
        <p:txBody>
          <a:bodyPr wrap="square" rtlCol="0">
            <a:spAutoFit/>
          </a:bodyPr>
          <a:lstStyle/>
          <a:p>
            <a:r>
              <a:rPr lang="en-GB" sz="1000" dirty="0">
                <a:solidFill>
                  <a:srgbClr val="807E80"/>
                </a:solidFill>
              </a:rPr>
              <a:t>1 – b, 2 – c, 3 – c, 4 – b, 5 – a, 6 – d, 7 – c, 8 - a. Give 2 points for each correct answer.  </a:t>
            </a:r>
          </a:p>
        </p:txBody>
      </p:sp>
      <p:sp>
        <p:nvSpPr>
          <p:cNvPr id="13" name="TextBox 12">
            <a:extLst>
              <a:ext uri="{FF2B5EF4-FFF2-40B4-BE49-F238E27FC236}">
                <a16:creationId xmlns:a16="http://schemas.microsoft.com/office/drawing/2014/main" id="{D5EA1CC8-5169-63D7-46AD-EB7EC9AC9E7C}"/>
              </a:ext>
            </a:extLst>
          </p:cNvPr>
          <p:cNvSpPr txBox="1"/>
          <p:nvPr/>
        </p:nvSpPr>
        <p:spPr>
          <a:xfrm>
            <a:off x="7051149" y="4805266"/>
            <a:ext cx="1127553" cy="276999"/>
          </a:xfrm>
          <a:prstGeom prst="rect">
            <a:avLst/>
          </a:prstGeom>
          <a:noFill/>
        </p:spPr>
        <p:txBody>
          <a:bodyPr wrap="none" rtlCol="0">
            <a:spAutoFit/>
          </a:bodyPr>
          <a:lstStyle/>
          <a:p>
            <a:r>
              <a:rPr lang="en-GB" sz="1200" dirty="0">
                <a:solidFill>
                  <a:srgbClr val="807E80"/>
                </a:solidFill>
                <a:latin typeface="Arial Rounded MT Bold" panose="020F0704030504030204" pitchFamily="34" charset="0"/>
              </a:rPr>
              <a:t>Answer key: </a:t>
            </a:r>
          </a:p>
        </p:txBody>
      </p:sp>
      <p:sp>
        <p:nvSpPr>
          <p:cNvPr id="14" name="TextBox 13">
            <a:extLst>
              <a:ext uri="{FF2B5EF4-FFF2-40B4-BE49-F238E27FC236}">
                <a16:creationId xmlns:a16="http://schemas.microsoft.com/office/drawing/2014/main" id="{9E58FD34-3EEE-DF1F-2CFE-6BD89DEEAA29}"/>
              </a:ext>
            </a:extLst>
          </p:cNvPr>
          <p:cNvSpPr txBox="1"/>
          <p:nvPr/>
        </p:nvSpPr>
        <p:spPr>
          <a:xfrm>
            <a:off x="7120484" y="5477239"/>
            <a:ext cx="2658516" cy="1015663"/>
          </a:xfrm>
          <a:prstGeom prst="rect">
            <a:avLst/>
          </a:prstGeom>
          <a:noFill/>
        </p:spPr>
        <p:txBody>
          <a:bodyPr wrap="square" rtlCol="0">
            <a:spAutoFit/>
          </a:bodyPr>
          <a:lstStyle/>
          <a:p>
            <a:r>
              <a:rPr lang="en-GB" sz="1200" dirty="0">
                <a:solidFill>
                  <a:srgbClr val="807E80"/>
                </a:solidFill>
                <a:latin typeface="Arial Rounded MT Bold" panose="020F0704030504030204" pitchFamily="34" charset="0"/>
              </a:rPr>
              <a:t>0-6 points: Keep practicing your diving! </a:t>
            </a:r>
          </a:p>
          <a:p>
            <a:r>
              <a:rPr lang="en-GB" sz="1200" dirty="0">
                <a:solidFill>
                  <a:srgbClr val="807E80"/>
                </a:solidFill>
                <a:latin typeface="Arial Rounded MT Bold" panose="020F0704030504030204" pitchFamily="34" charset="0"/>
              </a:rPr>
              <a:t>7-11 points: You’re doing well! </a:t>
            </a:r>
          </a:p>
          <a:p>
            <a:r>
              <a:rPr lang="en-GB" sz="1200" dirty="0">
                <a:solidFill>
                  <a:srgbClr val="807E80"/>
                </a:solidFill>
                <a:latin typeface="Arial Rounded MT Bold" panose="020F0704030504030204" pitchFamily="34" charset="0"/>
              </a:rPr>
              <a:t>12-16 points: You’re a diving enthusiast! </a:t>
            </a:r>
          </a:p>
        </p:txBody>
      </p:sp>
      <p:sp>
        <p:nvSpPr>
          <p:cNvPr id="15" name="Rectangle: Rounded Corners 14">
            <a:extLst>
              <a:ext uri="{FF2B5EF4-FFF2-40B4-BE49-F238E27FC236}">
                <a16:creationId xmlns:a16="http://schemas.microsoft.com/office/drawing/2014/main" id="{5A52A923-20B4-0A23-FA9D-EA902F51F8B9}"/>
              </a:ext>
            </a:extLst>
          </p:cNvPr>
          <p:cNvSpPr/>
          <p:nvPr/>
        </p:nvSpPr>
        <p:spPr>
          <a:xfrm>
            <a:off x="7108836" y="5474788"/>
            <a:ext cx="2658516" cy="1015663"/>
          </a:xfrm>
          <a:prstGeom prst="roundRect">
            <a:avLst/>
          </a:prstGeom>
          <a:noFill/>
          <a:ln w="28575">
            <a:solidFill>
              <a:srgbClr val="5BD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9074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F489CB-6DB4-C352-3352-AA05336CF280}"/>
              </a:ext>
            </a:extLst>
          </p:cNvPr>
          <p:cNvPicPr>
            <a:picLocks noChangeAspect="1"/>
          </p:cNvPicPr>
          <p:nvPr/>
        </p:nvPicPr>
        <p:blipFill>
          <a:blip r:embed="rId2"/>
          <a:stretch>
            <a:fillRect/>
          </a:stretch>
        </p:blipFill>
        <p:spPr>
          <a:xfrm>
            <a:off x="0" y="0"/>
            <a:ext cx="9906000" cy="1078826"/>
          </a:xfrm>
          <a:prstGeom prst="rect">
            <a:avLst/>
          </a:prstGeom>
        </p:spPr>
      </p:pic>
      <p:pic>
        <p:nvPicPr>
          <p:cNvPr id="3" name="Picture 2">
            <a:extLst>
              <a:ext uri="{FF2B5EF4-FFF2-40B4-BE49-F238E27FC236}">
                <a16:creationId xmlns:a16="http://schemas.microsoft.com/office/drawing/2014/main" id="{F16958E2-CB57-D763-5966-64C569695EC0}"/>
              </a:ext>
            </a:extLst>
          </p:cNvPr>
          <p:cNvPicPr>
            <a:picLocks noChangeAspect="1"/>
          </p:cNvPicPr>
          <p:nvPr/>
        </p:nvPicPr>
        <p:blipFill>
          <a:blip r:embed="rId3"/>
          <a:stretch>
            <a:fillRect/>
          </a:stretch>
        </p:blipFill>
        <p:spPr>
          <a:xfrm>
            <a:off x="0" y="6565437"/>
            <a:ext cx="9906000" cy="292563"/>
          </a:xfrm>
          <a:prstGeom prst="rect">
            <a:avLst/>
          </a:prstGeom>
        </p:spPr>
      </p:pic>
      <p:sp>
        <p:nvSpPr>
          <p:cNvPr id="4" name="Rectangle: Rounded Corners 3">
            <a:extLst>
              <a:ext uri="{FF2B5EF4-FFF2-40B4-BE49-F238E27FC236}">
                <a16:creationId xmlns:a16="http://schemas.microsoft.com/office/drawing/2014/main" id="{62D3F4E5-0D39-5123-A733-43FCDD4C95D5}"/>
              </a:ext>
            </a:extLst>
          </p:cNvPr>
          <p:cNvSpPr/>
          <p:nvPr/>
        </p:nvSpPr>
        <p:spPr>
          <a:xfrm>
            <a:off x="844173" y="175430"/>
            <a:ext cx="4297680" cy="175090"/>
          </a:xfrm>
          <a:prstGeom prst="roundRect">
            <a:avLst/>
          </a:prstGeom>
          <a:solidFill>
            <a:srgbClr val="38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2EBBDEA7-8D2F-D943-B24F-123346FC74B3}"/>
              </a:ext>
            </a:extLst>
          </p:cNvPr>
          <p:cNvSpPr/>
          <p:nvPr/>
        </p:nvSpPr>
        <p:spPr>
          <a:xfrm>
            <a:off x="1514287" y="197702"/>
            <a:ext cx="447040" cy="175090"/>
          </a:xfrm>
          <a:prstGeom prst="roundRect">
            <a:avLst/>
          </a:prstGeom>
          <a:solidFill>
            <a:srgbClr val="38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B0FED839-487C-CE84-F0C5-4437F817F5E7}"/>
              </a:ext>
            </a:extLst>
          </p:cNvPr>
          <p:cNvSpPr txBox="1"/>
          <p:nvPr/>
        </p:nvSpPr>
        <p:spPr>
          <a:xfrm>
            <a:off x="4458564" y="204124"/>
            <a:ext cx="4511040" cy="369332"/>
          </a:xfrm>
          <a:prstGeom prst="rect">
            <a:avLst/>
          </a:prstGeom>
          <a:solidFill>
            <a:srgbClr val="38D4D6"/>
          </a:solidFill>
        </p:spPr>
        <p:txBody>
          <a:bodyPr wrap="square" rtlCol="0">
            <a:spAutoFit/>
          </a:bodyPr>
          <a:lstStyle/>
          <a:p>
            <a:r>
              <a:rPr lang="en-GB" sz="1800" dirty="0">
                <a:solidFill>
                  <a:schemeClr val="bg1"/>
                </a:solidFill>
                <a:latin typeface="Arial Rounded MT Bold" panose="020F0704030504030204" pitchFamily="34" charset="0"/>
              </a:rPr>
              <a:t>World Ocean Day: 8</a:t>
            </a:r>
            <a:r>
              <a:rPr lang="en-GB" sz="1800" baseline="30000" dirty="0">
                <a:solidFill>
                  <a:schemeClr val="bg1"/>
                </a:solidFill>
                <a:latin typeface="Arial Rounded MT Bold" panose="020F0704030504030204" pitchFamily="34" charset="0"/>
              </a:rPr>
              <a:t>th</a:t>
            </a:r>
            <a:r>
              <a:rPr lang="en-GB" sz="1800" dirty="0">
                <a:solidFill>
                  <a:schemeClr val="bg1"/>
                </a:solidFill>
                <a:latin typeface="Arial Rounded MT Bold" panose="020F0704030504030204" pitchFamily="34" charset="0"/>
              </a:rPr>
              <a:t> June 2023 </a:t>
            </a:r>
          </a:p>
        </p:txBody>
      </p:sp>
      <p:sp>
        <p:nvSpPr>
          <p:cNvPr id="7" name="TextBox 6">
            <a:extLst>
              <a:ext uri="{FF2B5EF4-FFF2-40B4-BE49-F238E27FC236}">
                <a16:creationId xmlns:a16="http://schemas.microsoft.com/office/drawing/2014/main" id="{AC198D5F-6E8A-CBCE-515C-B4300EFBF2C3}"/>
              </a:ext>
            </a:extLst>
          </p:cNvPr>
          <p:cNvSpPr txBox="1"/>
          <p:nvPr/>
        </p:nvSpPr>
        <p:spPr>
          <a:xfrm>
            <a:off x="128587" y="1254256"/>
            <a:ext cx="9648825" cy="374571"/>
          </a:xfrm>
          <a:prstGeom prst="roundRect">
            <a:avLst/>
          </a:prstGeom>
          <a:noFill/>
          <a:ln w="28575">
            <a:solidFill>
              <a:srgbClr val="5BD5D7"/>
            </a:solidFill>
          </a:ln>
        </p:spPr>
        <p:txBody>
          <a:bodyPr wrap="square" rtlCol="0">
            <a:spAutoFit/>
          </a:bodyPr>
          <a:lstStyle/>
          <a:p>
            <a:pPr algn="ctr"/>
            <a:r>
              <a:rPr lang="en-GB" sz="1600" b="0" i="0" u="none" strike="noStrike" dirty="0">
                <a:solidFill>
                  <a:srgbClr val="807E80"/>
                </a:solidFill>
                <a:effectLst/>
                <a:latin typeface="Arial Rounded MT Bold" panose="020F0704030504030204" pitchFamily="34" charset="0"/>
              </a:rPr>
              <a:t>Create an ocean habitat in a shoe box</a:t>
            </a:r>
            <a:endParaRPr lang="en-GB" sz="1600" dirty="0">
              <a:solidFill>
                <a:srgbClr val="807E80"/>
              </a:solidFill>
              <a:latin typeface="Arial Rounded MT Bold" panose="020F0704030504030204" pitchFamily="34" charset="0"/>
            </a:endParaRPr>
          </a:p>
        </p:txBody>
      </p:sp>
      <p:sp>
        <p:nvSpPr>
          <p:cNvPr id="8" name="TextBox 7">
            <a:extLst>
              <a:ext uri="{FF2B5EF4-FFF2-40B4-BE49-F238E27FC236}">
                <a16:creationId xmlns:a16="http://schemas.microsoft.com/office/drawing/2014/main" id="{CA76C5A6-A0D3-2549-9FED-52FCFC7B5432}"/>
              </a:ext>
            </a:extLst>
          </p:cNvPr>
          <p:cNvSpPr txBox="1"/>
          <p:nvPr/>
        </p:nvSpPr>
        <p:spPr>
          <a:xfrm>
            <a:off x="128587" y="1819672"/>
            <a:ext cx="5945641" cy="4597003"/>
          </a:xfrm>
          <a:prstGeom prst="roundRect">
            <a:avLst/>
          </a:prstGeom>
          <a:noFill/>
          <a:ln w="28575">
            <a:solidFill>
              <a:srgbClr val="5BD5D7"/>
            </a:solidFill>
          </a:ln>
        </p:spPr>
        <p:txBody>
          <a:bodyPr wrap="square" rtlCol="0">
            <a:spAutoFit/>
          </a:bodyPr>
          <a:lstStyle/>
          <a:p>
            <a:pPr algn="ctr"/>
            <a:r>
              <a:rPr lang="en-GB" sz="1200" dirty="0">
                <a:solidFill>
                  <a:srgbClr val="807E80"/>
                </a:solidFill>
                <a:latin typeface="Arial Rounded MT Bold" panose="020F0704030504030204" pitchFamily="34" charset="0"/>
              </a:rPr>
              <a:t>Plan your habitat here. What animals and plants do you need to include?</a:t>
            </a:r>
          </a:p>
          <a:p>
            <a:endParaRPr lang="en-GB" sz="1200" dirty="0">
              <a:solidFill>
                <a:srgbClr val="807E80"/>
              </a:solidFill>
              <a:latin typeface="Arial Rounded MT Bold" panose="020F0704030504030204" pitchFamily="34" charset="0"/>
            </a:endParaRPr>
          </a:p>
          <a:p>
            <a:endParaRPr lang="en-GB" sz="1200" dirty="0">
              <a:solidFill>
                <a:srgbClr val="807E80"/>
              </a:solidFill>
              <a:latin typeface="Arial Rounded MT Bold" panose="020F0704030504030204" pitchFamily="34" charset="0"/>
            </a:endParaRPr>
          </a:p>
          <a:p>
            <a:endParaRPr lang="en-GB" sz="1200" dirty="0">
              <a:solidFill>
                <a:srgbClr val="807E80"/>
              </a:solidFill>
              <a:latin typeface="Arial Rounded MT Bold" panose="020F0704030504030204" pitchFamily="34" charset="0"/>
            </a:endParaRPr>
          </a:p>
          <a:p>
            <a:endParaRPr lang="en-GB" sz="1200" dirty="0">
              <a:solidFill>
                <a:srgbClr val="807E80"/>
              </a:solidFill>
              <a:latin typeface="Arial Rounded MT Bold" panose="020F0704030504030204" pitchFamily="34" charset="0"/>
            </a:endParaRPr>
          </a:p>
          <a:p>
            <a:endParaRPr lang="en-GB" sz="1200" dirty="0">
              <a:solidFill>
                <a:srgbClr val="807E80"/>
              </a:solidFill>
              <a:latin typeface="Arial Rounded MT Bold" panose="020F0704030504030204" pitchFamily="34" charset="0"/>
            </a:endParaRPr>
          </a:p>
          <a:p>
            <a:endParaRPr lang="en-GB" sz="1200" dirty="0">
              <a:solidFill>
                <a:srgbClr val="807E80"/>
              </a:solidFill>
              <a:latin typeface="Arial Rounded MT Bold" panose="020F0704030504030204" pitchFamily="34" charset="0"/>
            </a:endParaRPr>
          </a:p>
          <a:p>
            <a:endParaRPr lang="en-GB" sz="1200" dirty="0">
              <a:solidFill>
                <a:srgbClr val="807E80"/>
              </a:solidFill>
              <a:latin typeface="Arial Rounded MT Bold" panose="020F0704030504030204" pitchFamily="34" charset="0"/>
            </a:endParaRPr>
          </a:p>
          <a:p>
            <a:endParaRPr lang="en-GB" sz="1200" dirty="0">
              <a:solidFill>
                <a:srgbClr val="807E80"/>
              </a:solidFill>
              <a:latin typeface="Arial Rounded MT Bold" panose="020F0704030504030204" pitchFamily="34" charset="0"/>
            </a:endParaRPr>
          </a:p>
          <a:p>
            <a:endParaRPr lang="en-GB" sz="1200" dirty="0">
              <a:solidFill>
                <a:srgbClr val="807E80"/>
              </a:solidFill>
              <a:latin typeface="Arial Rounded MT Bold" panose="020F0704030504030204" pitchFamily="34" charset="0"/>
            </a:endParaRPr>
          </a:p>
          <a:p>
            <a:endParaRPr lang="en-GB" sz="1200" dirty="0">
              <a:solidFill>
                <a:srgbClr val="807E80"/>
              </a:solidFill>
              <a:latin typeface="Arial Rounded MT Bold" panose="020F0704030504030204" pitchFamily="34" charset="0"/>
            </a:endParaRPr>
          </a:p>
          <a:p>
            <a:endParaRPr lang="en-GB" sz="1200" dirty="0">
              <a:solidFill>
                <a:srgbClr val="807E80"/>
              </a:solidFill>
              <a:latin typeface="Arial Rounded MT Bold" panose="020F0704030504030204" pitchFamily="34" charset="0"/>
            </a:endParaRPr>
          </a:p>
          <a:p>
            <a:endParaRPr lang="en-GB" sz="1200" dirty="0">
              <a:solidFill>
                <a:srgbClr val="807E80"/>
              </a:solidFill>
              <a:latin typeface="Arial Rounded MT Bold" panose="020F0704030504030204" pitchFamily="34" charset="0"/>
            </a:endParaRPr>
          </a:p>
          <a:p>
            <a:endParaRPr lang="en-GB" sz="1200" dirty="0">
              <a:solidFill>
                <a:srgbClr val="807E80"/>
              </a:solidFill>
              <a:latin typeface="Arial Rounded MT Bold" panose="020F0704030504030204" pitchFamily="34" charset="0"/>
            </a:endParaRPr>
          </a:p>
          <a:p>
            <a:endParaRPr lang="en-GB" sz="1200" dirty="0">
              <a:solidFill>
                <a:srgbClr val="807E80"/>
              </a:solidFill>
              <a:latin typeface="Arial Rounded MT Bold" panose="020F0704030504030204" pitchFamily="34" charset="0"/>
            </a:endParaRPr>
          </a:p>
          <a:p>
            <a:endParaRPr lang="en-GB" sz="1200" dirty="0">
              <a:solidFill>
                <a:srgbClr val="807E80"/>
              </a:solidFill>
              <a:latin typeface="Arial Rounded MT Bold" panose="020F0704030504030204" pitchFamily="34" charset="0"/>
            </a:endParaRPr>
          </a:p>
          <a:p>
            <a:endParaRPr lang="en-GB" sz="1200" dirty="0">
              <a:solidFill>
                <a:srgbClr val="807E80"/>
              </a:solidFill>
              <a:latin typeface="Arial Rounded MT Bold" panose="020F0704030504030204" pitchFamily="34" charset="0"/>
            </a:endParaRPr>
          </a:p>
          <a:p>
            <a:endParaRPr lang="en-GB" sz="1200" dirty="0">
              <a:solidFill>
                <a:srgbClr val="807E80"/>
              </a:solidFill>
              <a:latin typeface="Arial Rounded MT Bold" panose="020F0704030504030204" pitchFamily="34" charset="0"/>
            </a:endParaRPr>
          </a:p>
          <a:p>
            <a:endParaRPr lang="en-GB" sz="1200" dirty="0">
              <a:solidFill>
                <a:srgbClr val="807E80"/>
              </a:solidFill>
              <a:latin typeface="Arial Rounded MT Bold" panose="020F0704030504030204" pitchFamily="34" charset="0"/>
            </a:endParaRPr>
          </a:p>
          <a:p>
            <a:endParaRPr lang="en-GB" sz="1200" dirty="0">
              <a:solidFill>
                <a:srgbClr val="807E80"/>
              </a:solidFill>
              <a:latin typeface="Arial Rounded MT Bold" panose="020F0704030504030204" pitchFamily="34" charset="0"/>
            </a:endParaRPr>
          </a:p>
          <a:p>
            <a:endParaRPr lang="en-GB" sz="1200" dirty="0">
              <a:solidFill>
                <a:srgbClr val="807E80"/>
              </a:solidFill>
              <a:latin typeface="Arial Rounded MT Bold" panose="020F0704030504030204" pitchFamily="34" charset="0"/>
            </a:endParaRPr>
          </a:p>
          <a:p>
            <a:r>
              <a:rPr lang="en-GB" sz="1200" dirty="0">
                <a:solidFill>
                  <a:srgbClr val="807E80"/>
                </a:solidFill>
                <a:latin typeface="Arial Rounded MT Bold" panose="020F0704030504030204" pitchFamily="34" charset="0"/>
              </a:rPr>
              <a:t> </a:t>
            </a:r>
          </a:p>
        </p:txBody>
      </p:sp>
      <p:pic>
        <p:nvPicPr>
          <p:cNvPr id="15" name="Picture 14" descr="A picture containing child art, indoor, craft&#10;&#10;Description automatically generated">
            <a:extLst>
              <a:ext uri="{FF2B5EF4-FFF2-40B4-BE49-F238E27FC236}">
                <a16:creationId xmlns:a16="http://schemas.microsoft.com/office/drawing/2014/main" id="{03DC0C94-BE0A-A2C2-C093-94EA1A7903F6}"/>
              </a:ext>
            </a:extLst>
          </p:cNvPr>
          <p:cNvPicPr>
            <a:picLocks noChangeAspect="1"/>
          </p:cNvPicPr>
          <p:nvPr/>
        </p:nvPicPr>
        <p:blipFill>
          <a:blip r:embed="rId4"/>
          <a:stretch>
            <a:fillRect/>
          </a:stretch>
        </p:blipFill>
        <p:spPr>
          <a:xfrm rot="5400000">
            <a:off x="5755032" y="2394297"/>
            <a:ext cx="4597004" cy="3447753"/>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622075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088962-FE2A-AC15-B8C8-5FE5546AB05D}"/>
              </a:ext>
            </a:extLst>
          </p:cNvPr>
          <p:cNvPicPr>
            <a:picLocks noChangeAspect="1"/>
          </p:cNvPicPr>
          <p:nvPr/>
        </p:nvPicPr>
        <p:blipFill>
          <a:blip r:embed="rId2"/>
          <a:stretch>
            <a:fillRect/>
          </a:stretch>
        </p:blipFill>
        <p:spPr>
          <a:xfrm>
            <a:off x="0" y="0"/>
            <a:ext cx="9906000" cy="1078826"/>
          </a:xfrm>
          <a:prstGeom prst="rect">
            <a:avLst/>
          </a:prstGeom>
        </p:spPr>
      </p:pic>
      <p:pic>
        <p:nvPicPr>
          <p:cNvPr id="3" name="Picture 2">
            <a:extLst>
              <a:ext uri="{FF2B5EF4-FFF2-40B4-BE49-F238E27FC236}">
                <a16:creationId xmlns:a16="http://schemas.microsoft.com/office/drawing/2014/main" id="{4ECE62B7-D8FA-B6F1-E321-6AD5FB5E6D5F}"/>
              </a:ext>
            </a:extLst>
          </p:cNvPr>
          <p:cNvPicPr>
            <a:picLocks noChangeAspect="1"/>
          </p:cNvPicPr>
          <p:nvPr/>
        </p:nvPicPr>
        <p:blipFill>
          <a:blip r:embed="rId3"/>
          <a:stretch>
            <a:fillRect/>
          </a:stretch>
        </p:blipFill>
        <p:spPr>
          <a:xfrm>
            <a:off x="0" y="6565437"/>
            <a:ext cx="9906000" cy="292563"/>
          </a:xfrm>
          <a:prstGeom prst="rect">
            <a:avLst/>
          </a:prstGeom>
        </p:spPr>
      </p:pic>
      <p:sp>
        <p:nvSpPr>
          <p:cNvPr id="4" name="Rectangle: Rounded Corners 3">
            <a:extLst>
              <a:ext uri="{FF2B5EF4-FFF2-40B4-BE49-F238E27FC236}">
                <a16:creationId xmlns:a16="http://schemas.microsoft.com/office/drawing/2014/main" id="{9C1B1D26-1B3E-4127-4F41-D81634686221}"/>
              </a:ext>
            </a:extLst>
          </p:cNvPr>
          <p:cNvSpPr/>
          <p:nvPr/>
        </p:nvSpPr>
        <p:spPr>
          <a:xfrm>
            <a:off x="844173" y="175430"/>
            <a:ext cx="4297680" cy="175090"/>
          </a:xfrm>
          <a:prstGeom prst="roundRect">
            <a:avLst/>
          </a:prstGeom>
          <a:solidFill>
            <a:srgbClr val="38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433A94F7-0E6F-CFE8-E668-60925B52C62A}"/>
              </a:ext>
            </a:extLst>
          </p:cNvPr>
          <p:cNvSpPr/>
          <p:nvPr/>
        </p:nvSpPr>
        <p:spPr>
          <a:xfrm>
            <a:off x="1514287" y="197702"/>
            <a:ext cx="447040" cy="175090"/>
          </a:xfrm>
          <a:prstGeom prst="roundRect">
            <a:avLst/>
          </a:prstGeom>
          <a:solidFill>
            <a:srgbClr val="38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170F33F-B9C5-8D5D-B488-0BD78EC1EC6E}"/>
              </a:ext>
            </a:extLst>
          </p:cNvPr>
          <p:cNvSpPr txBox="1"/>
          <p:nvPr/>
        </p:nvSpPr>
        <p:spPr>
          <a:xfrm>
            <a:off x="4458564" y="204124"/>
            <a:ext cx="4511040" cy="369332"/>
          </a:xfrm>
          <a:prstGeom prst="rect">
            <a:avLst/>
          </a:prstGeom>
          <a:solidFill>
            <a:srgbClr val="38D4D6"/>
          </a:solidFill>
        </p:spPr>
        <p:txBody>
          <a:bodyPr wrap="square" rtlCol="0">
            <a:spAutoFit/>
          </a:bodyPr>
          <a:lstStyle/>
          <a:p>
            <a:r>
              <a:rPr lang="en-GB" sz="1800" dirty="0">
                <a:solidFill>
                  <a:schemeClr val="bg1"/>
                </a:solidFill>
                <a:latin typeface="Arial Rounded MT Bold" panose="020F0704030504030204" pitchFamily="34" charset="0"/>
              </a:rPr>
              <a:t>World Ocean Day: 8</a:t>
            </a:r>
            <a:r>
              <a:rPr lang="en-GB" sz="1800" baseline="30000" dirty="0">
                <a:solidFill>
                  <a:schemeClr val="bg1"/>
                </a:solidFill>
                <a:latin typeface="Arial Rounded MT Bold" panose="020F0704030504030204" pitchFamily="34" charset="0"/>
              </a:rPr>
              <a:t>th</a:t>
            </a:r>
            <a:r>
              <a:rPr lang="en-GB" sz="1800" dirty="0">
                <a:solidFill>
                  <a:schemeClr val="bg1"/>
                </a:solidFill>
                <a:latin typeface="Arial Rounded MT Bold" panose="020F0704030504030204" pitchFamily="34" charset="0"/>
              </a:rPr>
              <a:t> June 2023 </a:t>
            </a:r>
          </a:p>
        </p:txBody>
      </p:sp>
      <p:sp>
        <p:nvSpPr>
          <p:cNvPr id="7" name="TextBox 6">
            <a:extLst>
              <a:ext uri="{FF2B5EF4-FFF2-40B4-BE49-F238E27FC236}">
                <a16:creationId xmlns:a16="http://schemas.microsoft.com/office/drawing/2014/main" id="{1BAA4B7A-CC5B-A7EA-6121-494F4E77B1CA}"/>
              </a:ext>
            </a:extLst>
          </p:cNvPr>
          <p:cNvSpPr txBox="1"/>
          <p:nvPr/>
        </p:nvSpPr>
        <p:spPr>
          <a:xfrm>
            <a:off x="128587" y="1254256"/>
            <a:ext cx="9648825" cy="374571"/>
          </a:xfrm>
          <a:prstGeom prst="roundRect">
            <a:avLst/>
          </a:prstGeom>
          <a:noFill/>
          <a:ln w="28575">
            <a:solidFill>
              <a:srgbClr val="5BD5D7"/>
            </a:solidFill>
          </a:ln>
        </p:spPr>
        <p:txBody>
          <a:bodyPr wrap="square" rtlCol="0">
            <a:spAutoFit/>
          </a:bodyPr>
          <a:lstStyle/>
          <a:p>
            <a:pPr algn="ctr"/>
            <a:r>
              <a:rPr lang="en-GB" sz="1600" dirty="0">
                <a:solidFill>
                  <a:srgbClr val="807E80"/>
                </a:solidFill>
                <a:latin typeface="Arial Rounded MT Bold" panose="020F0704030504030204" pitchFamily="34" charset="0"/>
              </a:rPr>
              <a:t>Create a fact file about your favourite ocean animal </a:t>
            </a:r>
          </a:p>
        </p:txBody>
      </p:sp>
      <p:sp>
        <p:nvSpPr>
          <p:cNvPr id="8" name="TextBox 7">
            <a:extLst>
              <a:ext uri="{FF2B5EF4-FFF2-40B4-BE49-F238E27FC236}">
                <a16:creationId xmlns:a16="http://schemas.microsoft.com/office/drawing/2014/main" id="{5407AC23-8437-C537-C2FE-60654763DFF6}"/>
              </a:ext>
            </a:extLst>
          </p:cNvPr>
          <p:cNvSpPr txBox="1"/>
          <p:nvPr/>
        </p:nvSpPr>
        <p:spPr>
          <a:xfrm>
            <a:off x="128588" y="1902385"/>
            <a:ext cx="3113315" cy="1532334"/>
          </a:xfrm>
          <a:prstGeom prst="roundRect">
            <a:avLst/>
          </a:prstGeom>
          <a:noFill/>
          <a:ln w="28575">
            <a:solidFill>
              <a:srgbClr val="5BD5D7"/>
            </a:solidFill>
          </a:ln>
        </p:spPr>
        <p:txBody>
          <a:bodyPr wrap="square" rtlCol="0">
            <a:spAutoFit/>
          </a:bodyPr>
          <a:lstStyle/>
          <a:p>
            <a:r>
              <a:rPr lang="en-GB" sz="1200" dirty="0">
                <a:solidFill>
                  <a:srgbClr val="807E80"/>
                </a:solidFill>
                <a:latin typeface="Arial Rounded MT Bold" panose="020F0704030504030204" pitchFamily="34" charset="0"/>
              </a:rPr>
              <a:t>My animal is a ______________________</a:t>
            </a:r>
          </a:p>
          <a:p>
            <a:endParaRPr lang="en-GB" sz="1200" dirty="0">
              <a:solidFill>
                <a:srgbClr val="807E80"/>
              </a:solidFill>
              <a:latin typeface="Arial Rounded MT Bold" panose="020F0704030504030204" pitchFamily="34" charset="0"/>
            </a:endParaRPr>
          </a:p>
          <a:p>
            <a:r>
              <a:rPr lang="en-GB" sz="1200" dirty="0">
                <a:solidFill>
                  <a:srgbClr val="807E80"/>
                </a:solidFill>
                <a:latin typeface="Arial Rounded MT Bold" panose="020F0704030504030204" pitchFamily="34" charset="0"/>
              </a:rPr>
              <a:t>It likes to eat ____________________________________________________________________________________________________________</a:t>
            </a:r>
          </a:p>
          <a:p>
            <a:endParaRPr lang="en-GB" sz="1200" dirty="0">
              <a:solidFill>
                <a:srgbClr val="807E80"/>
              </a:solidFill>
              <a:latin typeface="Arial Rounded MT Bold" panose="020F0704030504030204" pitchFamily="34" charset="0"/>
            </a:endParaRPr>
          </a:p>
        </p:txBody>
      </p:sp>
      <p:sp>
        <p:nvSpPr>
          <p:cNvPr id="9" name="TextBox 8">
            <a:extLst>
              <a:ext uri="{FF2B5EF4-FFF2-40B4-BE49-F238E27FC236}">
                <a16:creationId xmlns:a16="http://schemas.microsoft.com/office/drawing/2014/main" id="{52ED4160-30C9-C51B-7E74-2CC7D87455E0}"/>
              </a:ext>
            </a:extLst>
          </p:cNvPr>
          <p:cNvSpPr txBox="1"/>
          <p:nvPr/>
        </p:nvSpPr>
        <p:spPr>
          <a:xfrm>
            <a:off x="128588" y="3654105"/>
            <a:ext cx="3113315" cy="2758202"/>
          </a:xfrm>
          <a:prstGeom prst="roundRect">
            <a:avLst/>
          </a:prstGeom>
          <a:noFill/>
          <a:ln w="28575">
            <a:solidFill>
              <a:srgbClr val="5BD5D7"/>
            </a:solidFill>
          </a:ln>
        </p:spPr>
        <p:txBody>
          <a:bodyPr wrap="square" rtlCol="0">
            <a:spAutoFit/>
          </a:bodyPr>
          <a:lstStyle/>
          <a:p>
            <a:r>
              <a:rPr lang="en-GB" sz="1200" dirty="0">
                <a:solidFill>
                  <a:srgbClr val="807E80"/>
                </a:solidFill>
                <a:latin typeface="Arial Rounded MT Bold" panose="020F0704030504030204" pitchFamily="34" charset="0"/>
              </a:rPr>
              <a:t>How deep in the ocean does your animal live? Does it live in one specific area? Does it migrate?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15" name="Picture 14" descr="A cartoon of a fish&#10;&#10;Description automatically generated with low confidence">
            <a:extLst>
              <a:ext uri="{FF2B5EF4-FFF2-40B4-BE49-F238E27FC236}">
                <a16:creationId xmlns:a16="http://schemas.microsoft.com/office/drawing/2014/main" id="{B245D6B7-DC38-70FA-E84A-D25E2206FBCD}"/>
              </a:ext>
            </a:extLst>
          </p:cNvPr>
          <p:cNvPicPr>
            <a:picLocks noChangeAspect="1"/>
          </p:cNvPicPr>
          <p:nvPr/>
        </p:nvPicPr>
        <p:blipFill>
          <a:blip r:embed="rId4"/>
          <a:stretch>
            <a:fillRect/>
          </a:stretch>
        </p:blipFill>
        <p:spPr>
          <a:xfrm>
            <a:off x="57909" y="6030897"/>
            <a:ext cx="1572528" cy="786264"/>
          </a:xfrm>
          <a:prstGeom prst="rect">
            <a:avLst/>
          </a:prstGeom>
        </p:spPr>
      </p:pic>
      <p:sp>
        <p:nvSpPr>
          <p:cNvPr id="16" name="TextBox 15">
            <a:extLst>
              <a:ext uri="{FF2B5EF4-FFF2-40B4-BE49-F238E27FC236}">
                <a16:creationId xmlns:a16="http://schemas.microsoft.com/office/drawing/2014/main" id="{0392BAE6-1958-EFAE-7BB6-5D7D43D860FF}"/>
              </a:ext>
            </a:extLst>
          </p:cNvPr>
          <p:cNvSpPr txBox="1"/>
          <p:nvPr/>
        </p:nvSpPr>
        <p:spPr>
          <a:xfrm>
            <a:off x="3396342" y="1902385"/>
            <a:ext cx="3733801" cy="3166824"/>
          </a:xfrm>
          <a:prstGeom prst="roundRect">
            <a:avLst/>
          </a:prstGeom>
          <a:noFill/>
          <a:ln w="28575">
            <a:solidFill>
              <a:srgbClr val="5BD5D7"/>
            </a:solidFill>
          </a:ln>
        </p:spPr>
        <p:txBody>
          <a:bodyPr wrap="square" rtlCol="0">
            <a:spAutoFit/>
          </a:bodyPr>
          <a:lstStyle/>
          <a:p>
            <a:r>
              <a:rPr lang="en-GB" sz="1200" dirty="0">
                <a:solidFill>
                  <a:srgbClr val="807E80"/>
                </a:solidFill>
                <a:latin typeface="Arial Rounded MT Bold" panose="020F0704030504030204" pitchFamily="34" charset="0"/>
              </a:rPr>
              <a:t>Is your animal endangered? If yes, what do we need to do to help?  </a:t>
            </a:r>
          </a:p>
          <a:p>
            <a:endParaRPr lang="en-GB" sz="1200" dirty="0">
              <a:solidFill>
                <a:srgbClr val="807E80"/>
              </a:solidFill>
              <a:latin typeface="Arial Rounded MT Bold" panose="020F0704030504030204" pitchFamily="34" charset="0"/>
            </a:endParaRPr>
          </a:p>
          <a:p>
            <a:r>
              <a:rPr lang="en-GB" sz="1200" dirty="0">
                <a:solidFill>
                  <a:srgbClr val="807E80"/>
                </a:solidFill>
                <a:latin typeface="Arial Rounded MT Bold" panose="020F0704030504030204" pitchFamily="34" charset="0"/>
              </a:rPr>
              <a:t>Endangered: Yes / No</a:t>
            </a:r>
          </a:p>
          <a:p>
            <a:endParaRPr lang="en-GB" sz="1200" dirty="0">
              <a:solidFill>
                <a:srgbClr val="807E80"/>
              </a:solidFill>
              <a:latin typeface="Arial Rounded MT Bold" panose="020F0704030504030204" pitchFamily="34" charset="0"/>
            </a:endParaRPr>
          </a:p>
          <a:p>
            <a:r>
              <a:rPr lang="en-GB" sz="1200" dirty="0">
                <a:solidFill>
                  <a:srgbClr val="807E80"/>
                </a:solidFill>
                <a:latin typeface="Arial Rounded MT Bold" panose="020F0704030504030204" pitchFamily="34" charset="0"/>
              </a:rPr>
              <a:t>What can we do?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8" name="Rectangle: Rounded Corners 17">
            <a:extLst>
              <a:ext uri="{FF2B5EF4-FFF2-40B4-BE49-F238E27FC236}">
                <a16:creationId xmlns:a16="http://schemas.microsoft.com/office/drawing/2014/main" id="{9AD9FA49-FA0A-8F18-282F-0F47B65E5F0A}"/>
              </a:ext>
            </a:extLst>
          </p:cNvPr>
          <p:cNvSpPr/>
          <p:nvPr/>
        </p:nvSpPr>
        <p:spPr>
          <a:xfrm>
            <a:off x="7284582" y="1902385"/>
            <a:ext cx="2492830" cy="4514289"/>
          </a:xfrm>
          <a:prstGeom prst="roundRect">
            <a:avLst/>
          </a:prstGeom>
          <a:noFill/>
          <a:ln w="28575">
            <a:solidFill>
              <a:srgbClr val="5BD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37184EA0-CC8B-958C-7C51-0DFEEDC9C828}"/>
              </a:ext>
            </a:extLst>
          </p:cNvPr>
          <p:cNvSpPr txBox="1"/>
          <p:nvPr/>
        </p:nvSpPr>
        <p:spPr>
          <a:xfrm>
            <a:off x="7409457" y="2049311"/>
            <a:ext cx="2367955" cy="461665"/>
          </a:xfrm>
          <a:prstGeom prst="rect">
            <a:avLst/>
          </a:prstGeom>
          <a:noFill/>
        </p:spPr>
        <p:txBody>
          <a:bodyPr wrap="square" rtlCol="0">
            <a:spAutoFit/>
          </a:bodyPr>
          <a:lstStyle/>
          <a:p>
            <a:pPr algn="ctr"/>
            <a:r>
              <a:rPr lang="en-GB" sz="1200" dirty="0">
                <a:solidFill>
                  <a:srgbClr val="807E80"/>
                </a:solidFill>
                <a:latin typeface="Arial Rounded MT Bold" panose="020F0704030504030204" pitchFamily="34" charset="0"/>
              </a:rPr>
              <a:t>Draw your animal in the space below. </a:t>
            </a:r>
          </a:p>
        </p:txBody>
      </p:sp>
      <p:sp>
        <p:nvSpPr>
          <p:cNvPr id="20" name="TextBox 19">
            <a:extLst>
              <a:ext uri="{FF2B5EF4-FFF2-40B4-BE49-F238E27FC236}">
                <a16:creationId xmlns:a16="http://schemas.microsoft.com/office/drawing/2014/main" id="{9F197DC9-D8CE-1975-5DB8-B2BC6611CF60}"/>
              </a:ext>
            </a:extLst>
          </p:cNvPr>
          <p:cNvSpPr txBox="1"/>
          <p:nvPr/>
        </p:nvSpPr>
        <p:spPr>
          <a:xfrm>
            <a:off x="3396342" y="5292962"/>
            <a:ext cx="3733801" cy="1123712"/>
          </a:xfrm>
          <a:prstGeom prst="roundRect">
            <a:avLst/>
          </a:prstGeom>
          <a:noFill/>
          <a:ln w="28575">
            <a:solidFill>
              <a:srgbClr val="5BD5D7"/>
            </a:solidFill>
          </a:ln>
        </p:spPr>
        <p:txBody>
          <a:bodyPr wrap="square" rtlCol="0">
            <a:spAutoFit/>
          </a:bodyPr>
          <a:lstStyle/>
          <a:p>
            <a:r>
              <a:rPr lang="en-GB" sz="1200" dirty="0">
                <a:solidFill>
                  <a:srgbClr val="807E80"/>
                </a:solidFill>
                <a:latin typeface="Arial Rounded MT Bold" panose="020F0704030504030204" pitchFamily="34" charset="0"/>
              </a:rPr>
              <a:t>Any other interesting facts: ____________________________________________________________________________________________________________________________________________________________________________________</a:t>
            </a:r>
          </a:p>
        </p:txBody>
      </p:sp>
      <p:pic>
        <p:nvPicPr>
          <p:cNvPr id="11" name="Picture 10" descr="A grey walrus with long tusks&#10;&#10;Description automatically generated with low confidence">
            <a:extLst>
              <a:ext uri="{FF2B5EF4-FFF2-40B4-BE49-F238E27FC236}">
                <a16:creationId xmlns:a16="http://schemas.microsoft.com/office/drawing/2014/main" id="{D1EF0F6B-2CB1-0BDD-6D82-C28FF2532FA5}"/>
              </a:ext>
            </a:extLst>
          </p:cNvPr>
          <p:cNvPicPr>
            <a:picLocks noChangeAspect="1"/>
          </p:cNvPicPr>
          <p:nvPr/>
        </p:nvPicPr>
        <p:blipFill>
          <a:blip r:embed="rId5"/>
          <a:stretch>
            <a:fillRect/>
          </a:stretch>
        </p:blipFill>
        <p:spPr>
          <a:xfrm rot="21013434">
            <a:off x="6840087" y="5871821"/>
            <a:ext cx="738630" cy="761229"/>
          </a:xfrm>
          <a:prstGeom prst="rect">
            <a:avLst/>
          </a:prstGeom>
        </p:spPr>
      </p:pic>
      <p:pic>
        <p:nvPicPr>
          <p:cNvPr id="13" name="Picture 12" descr="A red lobster with a black background&#10;&#10;Description automatically generated with low confidence">
            <a:extLst>
              <a:ext uri="{FF2B5EF4-FFF2-40B4-BE49-F238E27FC236}">
                <a16:creationId xmlns:a16="http://schemas.microsoft.com/office/drawing/2014/main" id="{7C0CD97F-B4C1-EC14-B97D-165F9ADA7FE8}"/>
              </a:ext>
            </a:extLst>
          </p:cNvPr>
          <p:cNvPicPr>
            <a:picLocks noChangeAspect="1"/>
          </p:cNvPicPr>
          <p:nvPr/>
        </p:nvPicPr>
        <p:blipFill>
          <a:blip r:embed="rId6"/>
          <a:stretch>
            <a:fillRect/>
          </a:stretch>
        </p:blipFill>
        <p:spPr>
          <a:xfrm>
            <a:off x="6714084" y="1685114"/>
            <a:ext cx="800118" cy="681351"/>
          </a:xfrm>
          <a:prstGeom prst="rect">
            <a:avLst/>
          </a:prstGeom>
        </p:spPr>
      </p:pic>
      <p:pic>
        <p:nvPicPr>
          <p:cNvPr id="22" name="Picture 21" descr="A cartoon fish with a black background&#10;&#10;Description automatically generated with low confidence">
            <a:extLst>
              <a:ext uri="{FF2B5EF4-FFF2-40B4-BE49-F238E27FC236}">
                <a16:creationId xmlns:a16="http://schemas.microsoft.com/office/drawing/2014/main" id="{CC2F39B5-40A7-ED34-DA17-D0FE36AD0085}"/>
              </a:ext>
            </a:extLst>
          </p:cNvPr>
          <p:cNvPicPr>
            <a:picLocks noChangeAspect="1"/>
          </p:cNvPicPr>
          <p:nvPr/>
        </p:nvPicPr>
        <p:blipFill>
          <a:blip r:embed="rId7"/>
          <a:stretch>
            <a:fillRect/>
          </a:stretch>
        </p:blipFill>
        <p:spPr>
          <a:xfrm>
            <a:off x="3120120" y="4946647"/>
            <a:ext cx="825806" cy="412903"/>
          </a:xfrm>
          <a:prstGeom prst="rect">
            <a:avLst/>
          </a:prstGeom>
        </p:spPr>
      </p:pic>
      <p:pic>
        <p:nvPicPr>
          <p:cNvPr id="24" name="Picture 23" descr="A picture containing marine invertebrates, cartoon&#10;&#10;Description automatically generated">
            <a:extLst>
              <a:ext uri="{FF2B5EF4-FFF2-40B4-BE49-F238E27FC236}">
                <a16:creationId xmlns:a16="http://schemas.microsoft.com/office/drawing/2014/main" id="{D60456A3-64CC-0460-762A-B5D2ABD64DC1}"/>
              </a:ext>
            </a:extLst>
          </p:cNvPr>
          <p:cNvPicPr>
            <a:picLocks noChangeAspect="1"/>
          </p:cNvPicPr>
          <p:nvPr/>
        </p:nvPicPr>
        <p:blipFill>
          <a:blip r:embed="rId8"/>
          <a:stretch>
            <a:fillRect/>
          </a:stretch>
        </p:blipFill>
        <p:spPr>
          <a:xfrm>
            <a:off x="128588" y="1578344"/>
            <a:ext cx="389846" cy="428697"/>
          </a:xfrm>
          <a:prstGeom prst="rect">
            <a:avLst/>
          </a:prstGeom>
        </p:spPr>
      </p:pic>
      <p:pic>
        <p:nvPicPr>
          <p:cNvPr id="26" name="Picture 25" descr="A picture containing drawing, illustration, clipart, art&#10;&#10;Description automatically generated">
            <a:extLst>
              <a:ext uri="{FF2B5EF4-FFF2-40B4-BE49-F238E27FC236}">
                <a16:creationId xmlns:a16="http://schemas.microsoft.com/office/drawing/2014/main" id="{D43193D3-4402-845A-B504-8D97FB593F79}"/>
              </a:ext>
            </a:extLst>
          </p:cNvPr>
          <p:cNvPicPr>
            <a:picLocks noChangeAspect="1"/>
          </p:cNvPicPr>
          <p:nvPr/>
        </p:nvPicPr>
        <p:blipFill>
          <a:blip r:embed="rId9"/>
          <a:stretch>
            <a:fillRect/>
          </a:stretch>
        </p:blipFill>
        <p:spPr>
          <a:xfrm>
            <a:off x="6781703" y="4783851"/>
            <a:ext cx="526690" cy="498709"/>
          </a:xfrm>
          <a:prstGeom prst="rect">
            <a:avLst/>
          </a:prstGeom>
        </p:spPr>
      </p:pic>
    </p:spTree>
    <p:extLst>
      <p:ext uri="{BB962C8B-B14F-4D97-AF65-F5344CB8AC3E}">
        <p14:creationId xmlns:p14="http://schemas.microsoft.com/office/powerpoint/2010/main" val="2083792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19FA0A-3501-923F-933F-F338766A1EF9}"/>
              </a:ext>
            </a:extLst>
          </p:cNvPr>
          <p:cNvPicPr>
            <a:picLocks noChangeAspect="1"/>
          </p:cNvPicPr>
          <p:nvPr/>
        </p:nvPicPr>
        <p:blipFill>
          <a:blip r:embed="rId2"/>
          <a:stretch>
            <a:fillRect/>
          </a:stretch>
        </p:blipFill>
        <p:spPr>
          <a:xfrm>
            <a:off x="0" y="0"/>
            <a:ext cx="9906000" cy="1078826"/>
          </a:xfrm>
          <a:prstGeom prst="rect">
            <a:avLst/>
          </a:prstGeom>
        </p:spPr>
      </p:pic>
      <p:pic>
        <p:nvPicPr>
          <p:cNvPr id="3" name="Picture 2">
            <a:extLst>
              <a:ext uri="{FF2B5EF4-FFF2-40B4-BE49-F238E27FC236}">
                <a16:creationId xmlns:a16="http://schemas.microsoft.com/office/drawing/2014/main" id="{35997FD2-160A-A709-1DFD-64443D7282F9}"/>
              </a:ext>
            </a:extLst>
          </p:cNvPr>
          <p:cNvPicPr>
            <a:picLocks noChangeAspect="1"/>
          </p:cNvPicPr>
          <p:nvPr/>
        </p:nvPicPr>
        <p:blipFill>
          <a:blip r:embed="rId3"/>
          <a:stretch>
            <a:fillRect/>
          </a:stretch>
        </p:blipFill>
        <p:spPr>
          <a:xfrm>
            <a:off x="0" y="6565437"/>
            <a:ext cx="9906000" cy="292563"/>
          </a:xfrm>
          <a:prstGeom prst="rect">
            <a:avLst/>
          </a:prstGeom>
        </p:spPr>
      </p:pic>
      <p:sp>
        <p:nvSpPr>
          <p:cNvPr id="4" name="Rectangle: Rounded Corners 3">
            <a:extLst>
              <a:ext uri="{FF2B5EF4-FFF2-40B4-BE49-F238E27FC236}">
                <a16:creationId xmlns:a16="http://schemas.microsoft.com/office/drawing/2014/main" id="{46407991-70C9-2768-1E1B-4E3F23ADFBC0}"/>
              </a:ext>
            </a:extLst>
          </p:cNvPr>
          <p:cNvSpPr/>
          <p:nvPr/>
        </p:nvSpPr>
        <p:spPr>
          <a:xfrm>
            <a:off x="844173" y="175430"/>
            <a:ext cx="4297680" cy="175090"/>
          </a:xfrm>
          <a:prstGeom prst="roundRect">
            <a:avLst/>
          </a:prstGeom>
          <a:solidFill>
            <a:srgbClr val="38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D4C4C531-BABA-0A72-F0AF-6321B5069857}"/>
              </a:ext>
            </a:extLst>
          </p:cNvPr>
          <p:cNvSpPr/>
          <p:nvPr/>
        </p:nvSpPr>
        <p:spPr>
          <a:xfrm>
            <a:off x="1514287" y="197702"/>
            <a:ext cx="447040" cy="175090"/>
          </a:xfrm>
          <a:prstGeom prst="roundRect">
            <a:avLst/>
          </a:prstGeom>
          <a:solidFill>
            <a:srgbClr val="38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8FB0FE3-C829-57B7-2AAE-041EAEB70ED4}"/>
              </a:ext>
            </a:extLst>
          </p:cNvPr>
          <p:cNvSpPr txBox="1"/>
          <p:nvPr/>
        </p:nvSpPr>
        <p:spPr>
          <a:xfrm>
            <a:off x="4458564" y="204124"/>
            <a:ext cx="4511040" cy="369332"/>
          </a:xfrm>
          <a:prstGeom prst="rect">
            <a:avLst/>
          </a:prstGeom>
          <a:solidFill>
            <a:srgbClr val="38D4D6"/>
          </a:solidFill>
        </p:spPr>
        <p:txBody>
          <a:bodyPr wrap="square" rtlCol="0">
            <a:spAutoFit/>
          </a:bodyPr>
          <a:lstStyle/>
          <a:p>
            <a:r>
              <a:rPr lang="en-GB" sz="1800" dirty="0">
                <a:solidFill>
                  <a:schemeClr val="bg1"/>
                </a:solidFill>
                <a:latin typeface="Arial Rounded MT Bold" panose="020F0704030504030204" pitchFamily="34" charset="0"/>
              </a:rPr>
              <a:t>World Ocean Day: 8</a:t>
            </a:r>
            <a:r>
              <a:rPr lang="en-GB" sz="1800" baseline="30000" dirty="0">
                <a:solidFill>
                  <a:schemeClr val="bg1"/>
                </a:solidFill>
                <a:latin typeface="Arial Rounded MT Bold" panose="020F0704030504030204" pitchFamily="34" charset="0"/>
              </a:rPr>
              <a:t>th</a:t>
            </a:r>
            <a:r>
              <a:rPr lang="en-GB" sz="1800" dirty="0">
                <a:solidFill>
                  <a:schemeClr val="bg1"/>
                </a:solidFill>
                <a:latin typeface="Arial Rounded MT Bold" panose="020F0704030504030204" pitchFamily="34" charset="0"/>
              </a:rPr>
              <a:t> June 2023 </a:t>
            </a:r>
          </a:p>
        </p:txBody>
      </p:sp>
      <p:sp>
        <p:nvSpPr>
          <p:cNvPr id="8" name="TextBox 7">
            <a:extLst>
              <a:ext uri="{FF2B5EF4-FFF2-40B4-BE49-F238E27FC236}">
                <a16:creationId xmlns:a16="http://schemas.microsoft.com/office/drawing/2014/main" id="{8DF10EA9-5870-5803-C020-5C3AD7D534A9}"/>
              </a:ext>
            </a:extLst>
          </p:cNvPr>
          <p:cNvSpPr txBox="1"/>
          <p:nvPr/>
        </p:nvSpPr>
        <p:spPr>
          <a:xfrm>
            <a:off x="128587" y="1254256"/>
            <a:ext cx="9648825" cy="374571"/>
          </a:xfrm>
          <a:prstGeom prst="roundRect">
            <a:avLst/>
          </a:prstGeom>
          <a:noFill/>
          <a:ln w="28575">
            <a:solidFill>
              <a:srgbClr val="5BD5D7"/>
            </a:solidFill>
          </a:ln>
        </p:spPr>
        <p:txBody>
          <a:bodyPr wrap="square" rtlCol="0">
            <a:spAutoFit/>
          </a:bodyPr>
          <a:lstStyle/>
          <a:p>
            <a:pPr algn="ctr"/>
            <a:r>
              <a:rPr lang="en-GB" sz="1600" dirty="0">
                <a:solidFill>
                  <a:srgbClr val="807E80"/>
                </a:solidFill>
                <a:latin typeface="Arial Rounded MT Bold" panose="020F0704030504030204" pitchFamily="34" charset="0"/>
              </a:rPr>
              <a:t>Research tasks </a:t>
            </a:r>
          </a:p>
        </p:txBody>
      </p:sp>
      <p:sp>
        <p:nvSpPr>
          <p:cNvPr id="9" name="TextBox 8">
            <a:extLst>
              <a:ext uri="{FF2B5EF4-FFF2-40B4-BE49-F238E27FC236}">
                <a16:creationId xmlns:a16="http://schemas.microsoft.com/office/drawing/2014/main" id="{F4818448-0060-0D3F-7E46-1EEA15C36A4D}"/>
              </a:ext>
            </a:extLst>
          </p:cNvPr>
          <p:cNvSpPr txBox="1"/>
          <p:nvPr/>
        </p:nvSpPr>
        <p:spPr>
          <a:xfrm>
            <a:off x="128587" y="1778455"/>
            <a:ext cx="4682900" cy="4528899"/>
          </a:xfrm>
          <a:prstGeom prst="roundRect">
            <a:avLst/>
          </a:prstGeom>
          <a:noFill/>
          <a:ln w="28575">
            <a:solidFill>
              <a:srgbClr val="5BD5D7"/>
            </a:solidFill>
          </a:ln>
        </p:spPr>
        <p:txBody>
          <a:bodyPr wrap="square" rtlCol="0">
            <a:spAutoFit/>
          </a:bodyPr>
          <a:lstStyle/>
          <a:p>
            <a:pPr rtl="0" fontAlgn="base">
              <a:spcBef>
                <a:spcPts val="1200"/>
              </a:spcBef>
              <a:spcAft>
                <a:spcPts val="1200"/>
              </a:spcAft>
            </a:pPr>
            <a:r>
              <a:rPr lang="en-GB" sz="1200" b="0" i="0" u="none" strike="noStrike" dirty="0">
                <a:solidFill>
                  <a:srgbClr val="807E80"/>
                </a:solidFill>
                <a:effectLst/>
                <a:latin typeface="Arial Rounded MT Bold" panose="020F0704030504030204" pitchFamily="34" charset="0"/>
              </a:rPr>
              <a:t>Research an endangered ocean species. Outline the threats to its survival.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rtl="0" fontAlgn="base">
              <a:spcBef>
                <a:spcPts val="1200"/>
              </a:spcBef>
              <a:spcAft>
                <a:spcPts val="1200"/>
              </a:spcAft>
            </a:pPr>
            <a:r>
              <a:rPr lang="en-GB" sz="1200" dirty="0">
                <a:solidFill>
                  <a:srgbClr val="807E80"/>
                </a:solidFill>
                <a:latin typeface="Arial Rounded MT Bold" panose="020F0704030504030204" pitchFamily="34" charset="0"/>
              </a:rPr>
              <a:t>How can we preserve it?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1" name="TextBox 10">
            <a:extLst>
              <a:ext uri="{FF2B5EF4-FFF2-40B4-BE49-F238E27FC236}">
                <a16:creationId xmlns:a16="http://schemas.microsoft.com/office/drawing/2014/main" id="{89216C76-EAA6-8DC9-33A4-35E60B10D1DE}"/>
              </a:ext>
            </a:extLst>
          </p:cNvPr>
          <p:cNvSpPr txBox="1"/>
          <p:nvPr/>
        </p:nvSpPr>
        <p:spPr>
          <a:xfrm>
            <a:off x="5094512" y="1778454"/>
            <a:ext cx="4682900" cy="4528899"/>
          </a:xfrm>
          <a:prstGeom prst="roundRect">
            <a:avLst/>
          </a:prstGeom>
          <a:noFill/>
          <a:ln w="28575">
            <a:solidFill>
              <a:srgbClr val="5BD5D7"/>
            </a:solidFill>
          </a:ln>
        </p:spPr>
        <p:txBody>
          <a:bodyPr wrap="square" rtlCol="0">
            <a:spAutoFit/>
          </a:bodyPr>
          <a:lstStyle/>
          <a:p>
            <a:pPr rtl="0" fontAlgn="base">
              <a:spcBef>
                <a:spcPts val="1200"/>
              </a:spcBef>
              <a:spcAft>
                <a:spcPts val="1200"/>
              </a:spcAft>
            </a:pPr>
            <a:r>
              <a:rPr lang="en-GB" sz="1200" b="0" i="0" u="none" strike="noStrike" dirty="0">
                <a:solidFill>
                  <a:srgbClr val="807E80"/>
                </a:solidFill>
                <a:effectLst/>
                <a:latin typeface="Arial Rounded MT Bold" panose="020F0704030504030204" pitchFamily="34" charset="0"/>
              </a:rPr>
              <a:t>Research interesting areas of the ocean, such as the Great Blue Hole in Belize or the Seal Lion Caves in Oregon. What is the habitat like? </a:t>
            </a:r>
            <a:r>
              <a:rPr lang="en-GB" sz="1200" dirty="0">
                <a:solidFill>
                  <a:srgbClr val="807E80"/>
                </a:solidFill>
                <a:latin typeface="Arial Rounded MT Bold" panose="020F070403050403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rtl="0" fontAlgn="base">
              <a:spcBef>
                <a:spcPts val="1200"/>
              </a:spcBef>
              <a:spcAft>
                <a:spcPts val="1200"/>
              </a:spcAft>
            </a:pPr>
            <a:r>
              <a:rPr lang="en-GB" sz="1200" dirty="0">
                <a:solidFill>
                  <a:srgbClr val="807E80"/>
                </a:solidFill>
                <a:latin typeface="Arial Rounded MT Bold" panose="020F0704030504030204" pitchFamily="34" charset="0"/>
              </a:rPr>
              <a:t>What sea creatures live there? 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154385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C8ECF3-5065-AAE6-5F8E-AB518AB63519}"/>
              </a:ext>
            </a:extLst>
          </p:cNvPr>
          <p:cNvPicPr>
            <a:picLocks noChangeAspect="1"/>
          </p:cNvPicPr>
          <p:nvPr/>
        </p:nvPicPr>
        <p:blipFill>
          <a:blip r:embed="rId2"/>
          <a:stretch>
            <a:fillRect/>
          </a:stretch>
        </p:blipFill>
        <p:spPr>
          <a:xfrm>
            <a:off x="0" y="0"/>
            <a:ext cx="9906000" cy="1078826"/>
          </a:xfrm>
          <a:prstGeom prst="rect">
            <a:avLst/>
          </a:prstGeom>
        </p:spPr>
      </p:pic>
      <p:pic>
        <p:nvPicPr>
          <p:cNvPr id="3" name="Picture 2">
            <a:extLst>
              <a:ext uri="{FF2B5EF4-FFF2-40B4-BE49-F238E27FC236}">
                <a16:creationId xmlns:a16="http://schemas.microsoft.com/office/drawing/2014/main" id="{50B722EB-D23B-9AB0-4D6E-9BE0CF1D1C01}"/>
              </a:ext>
            </a:extLst>
          </p:cNvPr>
          <p:cNvPicPr>
            <a:picLocks noChangeAspect="1"/>
          </p:cNvPicPr>
          <p:nvPr/>
        </p:nvPicPr>
        <p:blipFill>
          <a:blip r:embed="rId3"/>
          <a:stretch>
            <a:fillRect/>
          </a:stretch>
        </p:blipFill>
        <p:spPr>
          <a:xfrm>
            <a:off x="0" y="6565437"/>
            <a:ext cx="9906000" cy="292563"/>
          </a:xfrm>
          <a:prstGeom prst="rect">
            <a:avLst/>
          </a:prstGeom>
        </p:spPr>
      </p:pic>
      <p:sp>
        <p:nvSpPr>
          <p:cNvPr id="4" name="Rectangle: Rounded Corners 3">
            <a:extLst>
              <a:ext uri="{FF2B5EF4-FFF2-40B4-BE49-F238E27FC236}">
                <a16:creationId xmlns:a16="http://schemas.microsoft.com/office/drawing/2014/main" id="{DF909B49-38DD-2423-5A0A-0D839ADC5DCE}"/>
              </a:ext>
            </a:extLst>
          </p:cNvPr>
          <p:cNvSpPr/>
          <p:nvPr/>
        </p:nvSpPr>
        <p:spPr>
          <a:xfrm>
            <a:off x="844173" y="175430"/>
            <a:ext cx="4297680" cy="175090"/>
          </a:xfrm>
          <a:prstGeom prst="roundRect">
            <a:avLst/>
          </a:prstGeom>
          <a:solidFill>
            <a:srgbClr val="38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FFB7E16B-C308-A33B-D5B3-9EB1C135E3F5}"/>
              </a:ext>
            </a:extLst>
          </p:cNvPr>
          <p:cNvSpPr/>
          <p:nvPr/>
        </p:nvSpPr>
        <p:spPr>
          <a:xfrm>
            <a:off x="1514287" y="197702"/>
            <a:ext cx="447040" cy="175090"/>
          </a:xfrm>
          <a:prstGeom prst="roundRect">
            <a:avLst/>
          </a:prstGeom>
          <a:solidFill>
            <a:srgbClr val="38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DA15F345-2FC2-4D68-DE9D-F9BD31CB12D5}"/>
              </a:ext>
            </a:extLst>
          </p:cNvPr>
          <p:cNvSpPr txBox="1"/>
          <p:nvPr/>
        </p:nvSpPr>
        <p:spPr>
          <a:xfrm>
            <a:off x="4458564" y="204124"/>
            <a:ext cx="4511040" cy="369332"/>
          </a:xfrm>
          <a:prstGeom prst="rect">
            <a:avLst/>
          </a:prstGeom>
          <a:solidFill>
            <a:srgbClr val="38D4D6"/>
          </a:solidFill>
        </p:spPr>
        <p:txBody>
          <a:bodyPr wrap="square" rtlCol="0">
            <a:spAutoFit/>
          </a:bodyPr>
          <a:lstStyle/>
          <a:p>
            <a:r>
              <a:rPr lang="en-GB" sz="1800" dirty="0">
                <a:solidFill>
                  <a:schemeClr val="bg1"/>
                </a:solidFill>
                <a:latin typeface="Arial Rounded MT Bold" panose="020F0704030504030204" pitchFamily="34" charset="0"/>
              </a:rPr>
              <a:t>World Ocean Day: 8</a:t>
            </a:r>
            <a:r>
              <a:rPr lang="en-GB" sz="1800" baseline="30000" dirty="0">
                <a:solidFill>
                  <a:schemeClr val="bg1"/>
                </a:solidFill>
                <a:latin typeface="Arial Rounded MT Bold" panose="020F0704030504030204" pitchFamily="34" charset="0"/>
              </a:rPr>
              <a:t>th</a:t>
            </a:r>
            <a:r>
              <a:rPr lang="en-GB" sz="1800" dirty="0">
                <a:solidFill>
                  <a:schemeClr val="bg1"/>
                </a:solidFill>
                <a:latin typeface="Arial Rounded MT Bold" panose="020F0704030504030204" pitchFamily="34" charset="0"/>
              </a:rPr>
              <a:t> June 2023 </a:t>
            </a:r>
          </a:p>
        </p:txBody>
      </p:sp>
      <p:sp>
        <p:nvSpPr>
          <p:cNvPr id="7" name="TextBox 6">
            <a:extLst>
              <a:ext uri="{FF2B5EF4-FFF2-40B4-BE49-F238E27FC236}">
                <a16:creationId xmlns:a16="http://schemas.microsoft.com/office/drawing/2014/main" id="{0B4AE1C7-8ABA-6152-43F4-F4D89CD0122A}"/>
              </a:ext>
            </a:extLst>
          </p:cNvPr>
          <p:cNvSpPr txBox="1"/>
          <p:nvPr/>
        </p:nvSpPr>
        <p:spPr>
          <a:xfrm>
            <a:off x="128587" y="1254256"/>
            <a:ext cx="9648825" cy="374571"/>
          </a:xfrm>
          <a:prstGeom prst="roundRect">
            <a:avLst/>
          </a:prstGeom>
          <a:noFill/>
          <a:ln w="28575">
            <a:solidFill>
              <a:srgbClr val="5BD5D7"/>
            </a:solidFill>
          </a:ln>
        </p:spPr>
        <p:txBody>
          <a:bodyPr wrap="square" rtlCol="0">
            <a:spAutoFit/>
          </a:bodyPr>
          <a:lstStyle/>
          <a:p>
            <a:pPr algn="ctr"/>
            <a:r>
              <a:rPr lang="en-GB" sz="1600" dirty="0">
                <a:solidFill>
                  <a:srgbClr val="807E80"/>
                </a:solidFill>
                <a:latin typeface="Arial Rounded MT Bold" panose="020F0704030504030204" pitchFamily="34" charset="0"/>
              </a:rPr>
              <a:t>Research tasks </a:t>
            </a:r>
          </a:p>
        </p:txBody>
      </p:sp>
      <p:sp>
        <p:nvSpPr>
          <p:cNvPr id="8" name="TextBox 7">
            <a:extLst>
              <a:ext uri="{FF2B5EF4-FFF2-40B4-BE49-F238E27FC236}">
                <a16:creationId xmlns:a16="http://schemas.microsoft.com/office/drawing/2014/main" id="{E4AEFA27-D9B2-A293-D468-E9D7AF4DC6CD}"/>
              </a:ext>
            </a:extLst>
          </p:cNvPr>
          <p:cNvSpPr txBox="1"/>
          <p:nvPr/>
        </p:nvSpPr>
        <p:spPr>
          <a:xfrm>
            <a:off x="128587" y="1798630"/>
            <a:ext cx="4682900" cy="4597003"/>
          </a:xfrm>
          <a:prstGeom prst="roundRect">
            <a:avLst/>
          </a:prstGeom>
          <a:noFill/>
          <a:ln w="28575">
            <a:solidFill>
              <a:srgbClr val="5BD5D7"/>
            </a:solidFill>
          </a:ln>
        </p:spPr>
        <p:txBody>
          <a:bodyPr wrap="square" rtlCol="0">
            <a:spAutoFit/>
          </a:bodyPr>
          <a:lstStyle/>
          <a:p>
            <a:pPr rtl="0" fontAlgn="base">
              <a:spcBef>
                <a:spcPts val="1200"/>
              </a:spcBef>
              <a:spcAft>
                <a:spcPts val="1200"/>
              </a:spcAft>
            </a:pPr>
            <a:r>
              <a:rPr lang="en-GB" sz="1200" b="0" i="0" u="none" strike="noStrike" dirty="0">
                <a:solidFill>
                  <a:srgbClr val="807E80"/>
                </a:solidFill>
                <a:effectLst/>
                <a:latin typeface="Arial Rounded MT Bold" panose="020F0704030504030204" pitchFamily="34" charset="0"/>
              </a:rPr>
              <a:t>Research the different oceans on our planet. How are they different? What are the different species that live there?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200" dirty="0">
              <a:solidFill>
                <a:srgbClr val="807E80"/>
              </a:solidFill>
              <a:latin typeface="Arial Rounded MT Bold" panose="020F0704030504030204" pitchFamily="34" charset="0"/>
            </a:endParaRPr>
          </a:p>
        </p:txBody>
      </p:sp>
      <p:sp>
        <p:nvSpPr>
          <p:cNvPr id="9" name="TextBox 8">
            <a:extLst>
              <a:ext uri="{FF2B5EF4-FFF2-40B4-BE49-F238E27FC236}">
                <a16:creationId xmlns:a16="http://schemas.microsoft.com/office/drawing/2014/main" id="{DF8395B0-2C2F-4FF7-DA16-373093C2769B}"/>
              </a:ext>
            </a:extLst>
          </p:cNvPr>
          <p:cNvSpPr txBox="1"/>
          <p:nvPr/>
        </p:nvSpPr>
        <p:spPr>
          <a:xfrm>
            <a:off x="5094512" y="1801117"/>
            <a:ext cx="4682900" cy="4597003"/>
          </a:xfrm>
          <a:prstGeom prst="roundRect">
            <a:avLst/>
          </a:prstGeom>
          <a:noFill/>
          <a:ln w="28575">
            <a:solidFill>
              <a:srgbClr val="5BD5D7"/>
            </a:solidFill>
          </a:ln>
        </p:spPr>
        <p:txBody>
          <a:bodyPr wrap="square" rtlCol="0">
            <a:spAutoFit/>
          </a:bodyPr>
          <a:lstStyle/>
          <a:p>
            <a:pPr rtl="0" fontAlgn="base">
              <a:spcBef>
                <a:spcPts val="1200"/>
              </a:spcBef>
              <a:spcAft>
                <a:spcPts val="1200"/>
              </a:spcAft>
            </a:pPr>
            <a:r>
              <a:rPr lang="en-GB" sz="1200" b="0" i="0" u="none" strike="noStrike" dirty="0">
                <a:solidFill>
                  <a:srgbClr val="807E80"/>
                </a:solidFill>
                <a:effectLst/>
                <a:latin typeface="Arial Rounded MT Bold" panose="020F0704030504030204" pitchFamily="34" charset="0"/>
              </a:rPr>
              <a:t>Why are coral reefs so important for our ecosystem? Research which countries you can find coral reefs, their importance to the environment and which species thrive there.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200" dirty="0">
              <a:solidFill>
                <a:srgbClr val="807E80"/>
              </a:solidFill>
              <a:latin typeface="Arial Rounded MT Bold" panose="020F0704030504030204" pitchFamily="34" charset="0"/>
            </a:endParaRPr>
          </a:p>
        </p:txBody>
      </p:sp>
    </p:spTree>
    <p:extLst>
      <p:ext uri="{BB962C8B-B14F-4D97-AF65-F5344CB8AC3E}">
        <p14:creationId xmlns:p14="http://schemas.microsoft.com/office/powerpoint/2010/main" val="1048166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560788-EA8C-1408-4574-F03535C3B097}"/>
              </a:ext>
            </a:extLst>
          </p:cNvPr>
          <p:cNvPicPr>
            <a:picLocks noChangeAspect="1"/>
          </p:cNvPicPr>
          <p:nvPr/>
        </p:nvPicPr>
        <p:blipFill>
          <a:blip r:embed="rId2"/>
          <a:stretch>
            <a:fillRect/>
          </a:stretch>
        </p:blipFill>
        <p:spPr>
          <a:xfrm>
            <a:off x="0" y="0"/>
            <a:ext cx="9906000" cy="1078826"/>
          </a:xfrm>
          <a:prstGeom prst="rect">
            <a:avLst/>
          </a:prstGeom>
        </p:spPr>
      </p:pic>
      <p:pic>
        <p:nvPicPr>
          <p:cNvPr id="3" name="Picture 2">
            <a:extLst>
              <a:ext uri="{FF2B5EF4-FFF2-40B4-BE49-F238E27FC236}">
                <a16:creationId xmlns:a16="http://schemas.microsoft.com/office/drawing/2014/main" id="{033F4FA7-F0C9-3404-F335-036E373DD440}"/>
              </a:ext>
            </a:extLst>
          </p:cNvPr>
          <p:cNvPicPr>
            <a:picLocks noChangeAspect="1"/>
          </p:cNvPicPr>
          <p:nvPr/>
        </p:nvPicPr>
        <p:blipFill>
          <a:blip r:embed="rId3"/>
          <a:stretch>
            <a:fillRect/>
          </a:stretch>
        </p:blipFill>
        <p:spPr>
          <a:xfrm>
            <a:off x="0" y="6565437"/>
            <a:ext cx="9906000" cy="292563"/>
          </a:xfrm>
          <a:prstGeom prst="rect">
            <a:avLst/>
          </a:prstGeom>
        </p:spPr>
      </p:pic>
      <p:sp>
        <p:nvSpPr>
          <p:cNvPr id="4" name="Rectangle: Rounded Corners 3">
            <a:extLst>
              <a:ext uri="{FF2B5EF4-FFF2-40B4-BE49-F238E27FC236}">
                <a16:creationId xmlns:a16="http://schemas.microsoft.com/office/drawing/2014/main" id="{842F2545-DCD0-BAF3-89E1-E11BDB6035DE}"/>
              </a:ext>
            </a:extLst>
          </p:cNvPr>
          <p:cNvSpPr/>
          <p:nvPr/>
        </p:nvSpPr>
        <p:spPr>
          <a:xfrm>
            <a:off x="844173" y="175430"/>
            <a:ext cx="4297680" cy="175090"/>
          </a:xfrm>
          <a:prstGeom prst="roundRect">
            <a:avLst/>
          </a:prstGeom>
          <a:solidFill>
            <a:srgbClr val="38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10D66F43-BA5C-A976-D380-3062CEF09FA0}"/>
              </a:ext>
            </a:extLst>
          </p:cNvPr>
          <p:cNvSpPr/>
          <p:nvPr/>
        </p:nvSpPr>
        <p:spPr>
          <a:xfrm>
            <a:off x="1514287" y="197702"/>
            <a:ext cx="447040" cy="175090"/>
          </a:xfrm>
          <a:prstGeom prst="roundRect">
            <a:avLst/>
          </a:prstGeom>
          <a:solidFill>
            <a:srgbClr val="38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FEEF4288-B09F-787D-1747-DA64DC53E677}"/>
              </a:ext>
            </a:extLst>
          </p:cNvPr>
          <p:cNvSpPr txBox="1"/>
          <p:nvPr/>
        </p:nvSpPr>
        <p:spPr>
          <a:xfrm>
            <a:off x="4458564" y="204124"/>
            <a:ext cx="4511040" cy="369332"/>
          </a:xfrm>
          <a:prstGeom prst="rect">
            <a:avLst/>
          </a:prstGeom>
          <a:solidFill>
            <a:srgbClr val="38D4D6"/>
          </a:solidFill>
        </p:spPr>
        <p:txBody>
          <a:bodyPr wrap="square" rtlCol="0">
            <a:spAutoFit/>
          </a:bodyPr>
          <a:lstStyle/>
          <a:p>
            <a:r>
              <a:rPr lang="en-GB" sz="1800" dirty="0">
                <a:solidFill>
                  <a:schemeClr val="bg1"/>
                </a:solidFill>
                <a:latin typeface="Arial Rounded MT Bold" panose="020F0704030504030204" pitchFamily="34" charset="0"/>
              </a:rPr>
              <a:t>World Ocean Day: 8</a:t>
            </a:r>
            <a:r>
              <a:rPr lang="en-GB" sz="1800" baseline="30000" dirty="0">
                <a:solidFill>
                  <a:schemeClr val="bg1"/>
                </a:solidFill>
                <a:latin typeface="Arial Rounded MT Bold" panose="020F0704030504030204" pitchFamily="34" charset="0"/>
              </a:rPr>
              <a:t>th</a:t>
            </a:r>
            <a:r>
              <a:rPr lang="en-GB" sz="1800" dirty="0">
                <a:solidFill>
                  <a:schemeClr val="bg1"/>
                </a:solidFill>
                <a:latin typeface="Arial Rounded MT Bold" panose="020F0704030504030204" pitchFamily="34" charset="0"/>
              </a:rPr>
              <a:t> June 2023 </a:t>
            </a:r>
          </a:p>
        </p:txBody>
      </p:sp>
      <p:sp>
        <p:nvSpPr>
          <p:cNvPr id="7" name="TextBox 6">
            <a:extLst>
              <a:ext uri="{FF2B5EF4-FFF2-40B4-BE49-F238E27FC236}">
                <a16:creationId xmlns:a16="http://schemas.microsoft.com/office/drawing/2014/main" id="{232F2CB8-1834-5C07-E000-A4162FF9BF04}"/>
              </a:ext>
            </a:extLst>
          </p:cNvPr>
          <p:cNvSpPr txBox="1"/>
          <p:nvPr/>
        </p:nvSpPr>
        <p:spPr>
          <a:xfrm>
            <a:off x="128587" y="1254256"/>
            <a:ext cx="9648825" cy="374571"/>
          </a:xfrm>
          <a:prstGeom prst="roundRect">
            <a:avLst/>
          </a:prstGeom>
          <a:noFill/>
          <a:ln w="28575">
            <a:solidFill>
              <a:srgbClr val="5BD5D7"/>
            </a:solidFill>
          </a:ln>
        </p:spPr>
        <p:txBody>
          <a:bodyPr wrap="square" rtlCol="0">
            <a:spAutoFit/>
          </a:bodyPr>
          <a:lstStyle/>
          <a:p>
            <a:pPr algn="ctr"/>
            <a:r>
              <a:rPr lang="en-GB" sz="1600" dirty="0">
                <a:solidFill>
                  <a:srgbClr val="807E80"/>
                </a:solidFill>
                <a:latin typeface="Arial Rounded MT Bold" panose="020F0704030504030204" pitchFamily="34" charset="0"/>
              </a:rPr>
              <a:t>Research ocean craters</a:t>
            </a:r>
          </a:p>
        </p:txBody>
      </p:sp>
      <p:sp>
        <p:nvSpPr>
          <p:cNvPr id="9" name="TextBox 8">
            <a:extLst>
              <a:ext uri="{FF2B5EF4-FFF2-40B4-BE49-F238E27FC236}">
                <a16:creationId xmlns:a16="http://schemas.microsoft.com/office/drawing/2014/main" id="{675C64E6-6410-13A4-E8A9-5DFF4421D488}"/>
              </a:ext>
            </a:extLst>
          </p:cNvPr>
          <p:cNvSpPr txBox="1"/>
          <p:nvPr/>
        </p:nvSpPr>
        <p:spPr>
          <a:xfrm>
            <a:off x="128588" y="1829699"/>
            <a:ext cx="4672012" cy="4597003"/>
          </a:xfrm>
          <a:prstGeom prst="roundRect">
            <a:avLst/>
          </a:prstGeom>
          <a:noFill/>
          <a:ln w="28575">
            <a:solidFill>
              <a:srgbClr val="5BD5D7"/>
            </a:solidFill>
          </a:ln>
        </p:spPr>
        <p:txBody>
          <a:bodyPr wrap="square">
            <a:spAutoFit/>
          </a:bodyPr>
          <a:lstStyle/>
          <a:p>
            <a:r>
              <a:rPr lang="en-GB" sz="1200" b="0" i="0" u="none" strike="noStrike" dirty="0">
                <a:solidFill>
                  <a:srgbClr val="807E80"/>
                </a:solidFill>
                <a:effectLst/>
                <a:latin typeface="Arial Rounded MT Bold" panose="020F0704030504030204" pitchFamily="34" charset="0"/>
              </a:rPr>
              <a:t>Research the impact craters that have been created on the ocean floor. Find out what lives in these craters.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200" dirty="0">
              <a:solidFill>
                <a:srgbClr val="807E80"/>
              </a:solidFill>
              <a:latin typeface="Arial Rounded MT Bold" panose="020F0704030504030204" pitchFamily="34" charset="0"/>
            </a:endParaRPr>
          </a:p>
        </p:txBody>
      </p:sp>
      <p:sp>
        <p:nvSpPr>
          <p:cNvPr id="10" name="Rectangle: Rounded Corners 9">
            <a:extLst>
              <a:ext uri="{FF2B5EF4-FFF2-40B4-BE49-F238E27FC236}">
                <a16:creationId xmlns:a16="http://schemas.microsoft.com/office/drawing/2014/main" id="{AA2F4A72-309B-0BF1-C616-5DA8A307EC43}"/>
              </a:ext>
            </a:extLst>
          </p:cNvPr>
          <p:cNvSpPr/>
          <p:nvPr/>
        </p:nvSpPr>
        <p:spPr>
          <a:xfrm>
            <a:off x="5141853" y="1829699"/>
            <a:ext cx="4635559" cy="4586976"/>
          </a:xfrm>
          <a:prstGeom prst="roundRect">
            <a:avLst/>
          </a:prstGeom>
          <a:noFill/>
          <a:ln w="28575">
            <a:solidFill>
              <a:srgbClr val="5BD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a:extLst>
              <a:ext uri="{FF2B5EF4-FFF2-40B4-BE49-F238E27FC236}">
                <a16:creationId xmlns:a16="http://schemas.microsoft.com/office/drawing/2014/main" id="{75F6CDFD-CACB-6146-9E9D-58E119B3F771}"/>
              </a:ext>
            </a:extLst>
          </p:cNvPr>
          <p:cNvCxnSpPr/>
          <p:nvPr/>
        </p:nvCxnSpPr>
        <p:spPr>
          <a:xfrm>
            <a:off x="5682343" y="2601686"/>
            <a:ext cx="0" cy="3156857"/>
          </a:xfrm>
          <a:prstGeom prst="line">
            <a:avLst/>
          </a:prstGeom>
          <a:ln w="28575">
            <a:solidFill>
              <a:srgbClr val="807E8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03546B5-71C3-D80C-D5B8-A187C154ADB0}"/>
              </a:ext>
            </a:extLst>
          </p:cNvPr>
          <p:cNvCxnSpPr>
            <a:cxnSpLocks/>
          </p:cNvCxnSpPr>
          <p:nvPr/>
        </p:nvCxnSpPr>
        <p:spPr>
          <a:xfrm flipH="1">
            <a:off x="5682343" y="5758543"/>
            <a:ext cx="3581400" cy="0"/>
          </a:xfrm>
          <a:prstGeom prst="line">
            <a:avLst/>
          </a:prstGeom>
          <a:ln w="28575">
            <a:solidFill>
              <a:srgbClr val="807E8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DE63511-7E71-6B5D-85AF-E94737AC6B36}"/>
              </a:ext>
            </a:extLst>
          </p:cNvPr>
          <p:cNvSpPr txBox="1"/>
          <p:nvPr/>
        </p:nvSpPr>
        <p:spPr>
          <a:xfrm>
            <a:off x="5831535" y="2074242"/>
            <a:ext cx="3283015" cy="276999"/>
          </a:xfrm>
          <a:prstGeom prst="rect">
            <a:avLst/>
          </a:prstGeom>
          <a:noFill/>
        </p:spPr>
        <p:txBody>
          <a:bodyPr wrap="none" rtlCol="0">
            <a:spAutoFit/>
          </a:bodyPr>
          <a:lstStyle/>
          <a:p>
            <a:r>
              <a:rPr lang="en-GB" sz="1200" dirty="0">
                <a:solidFill>
                  <a:srgbClr val="807E80"/>
                </a:solidFill>
                <a:latin typeface="Arial Rounded MT Bold" panose="020F0704030504030204" pitchFamily="34" charset="0"/>
              </a:rPr>
              <a:t>Plot a graph to show the different depths. </a:t>
            </a:r>
          </a:p>
        </p:txBody>
      </p:sp>
    </p:spTree>
    <p:extLst>
      <p:ext uri="{BB962C8B-B14F-4D97-AF65-F5344CB8AC3E}">
        <p14:creationId xmlns:p14="http://schemas.microsoft.com/office/powerpoint/2010/main" val="1442547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539130-6B76-9485-0CFD-1072632D082F}"/>
              </a:ext>
            </a:extLst>
          </p:cNvPr>
          <p:cNvPicPr>
            <a:picLocks noChangeAspect="1"/>
          </p:cNvPicPr>
          <p:nvPr/>
        </p:nvPicPr>
        <p:blipFill>
          <a:blip r:embed="rId2"/>
          <a:stretch>
            <a:fillRect/>
          </a:stretch>
        </p:blipFill>
        <p:spPr>
          <a:xfrm>
            <a:off x="0" y="0"/>
            <a:ext cx="9906000" cy="1078826"/>
          </a:xfrm>
          <a:prstGeom prst="rect">
            <a:avLst/>
          </a:prstGeom>
        </p:spPr>
      </p:pic>
      <p:pic>
        <p:nvPicPr>
          <p:cNvPr id="3" name="Picture 2">
            <a:extLst>
              <a:ext uri="{FF2B5EF4-FFF2-40B4-BE49-F238E27FC236}">
                <a16:creationId xmlns:a16="http://schemas.microsoft.com/office/drawing/2014/main" id="{BF51AFDE-58B1-3A91-DF46-67939CED9341}"/>
              </a:ext>
            </a:extLst>
          </p:cNvPr>
          <p:cNvPicPr>
            <a:picLocks noChangeAspect="1"/>
          </p:cNvPicPr>
          <p:nvPr/>
        </p:nvPicPr>
        <p:blipFill>
          <a:blip r:embed="rId3"/>
          <a:stretch>
            <a:fillRect/>
          </a:stretch>
        </p:blipFill>
        <p:spPr>
          <a:xfrm>
            <a:off x="0" y="6565437"/>
            <a:ext cx="9906000" cy="292563"/>
          </a:xfrm>
          <a:prstGeom prst="rect">
            <a:avLst/>
          </a:prstGeom>
        </p:spPr>
      </p:pic>
      <p:sp>
        <p:nvSpPr>
          <p:cNvPr id="4" name="Rectangle: Rounded Corners 3">
            <a:extLst>
              <a:ext uri="{FF2B5EF4-FFF2-40B4-BE49-F238E27FC236}">
                <a16:creationId xmlns:a16="http://schemas.microsoft.com/office/drawing/2014/main" id="{97369BAF-1E13-676E-25DD-CCC970437A06}"/>
              </a:ext>
            </a:extLst>
          </p:cNvPr>
          <p:cNvSpPr/>
          <p:nvPr/>
        </p:nvSpPr>
        <p:spPr>
          <a:xfrm>
            <a:off x="844173" y="175430"/>
            <a:ext cx="4297680" cy="175090"/>
          </a:xfrm>
          <a:prstGeom prst="roundRect">
            <a:avLst/>
          </a:prstGeom>
          <a:solidFill>
            <a:srgbClr val="38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62AD01CE-88B3-48CC-E10B-895E6A959A59}"/>
              </a:ext>
            </a:extLst>
          </p:cNvPr>
          <p:cNvSpPr/>
          <p:nvPr/>
        </p:nvSpPr>
        <p:spPr>
          <a:xfrm>
            <a:off x="1514287" y="197702"/>
            <a:ext cx="447040" cy="175090"/>
          </a:xfrm>
          <a:prstGeom prst="roundRect">
            <a:avLst/>
          </a:prstGeom>
          <a:solidFill>
            <a:srgbClr val="38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B00873F-2696-043B-C70F-7229E2809203}"/>
              </a:ext>
            </a:extLst>
          </p:cNvPr>
          <p:cNvSpPr txBox="1"/>
          <p:nvPr/>
        </p:nvSpPr>
        <p:spPr>
          <a:xfrm>
            <a:off x="4458564" y="204124"/>
            <a:ext cx="4511040" cy="369332"/>
          </a:xfrm>
          <a:prstGeom prst="rect">
            <a:avLst/>
          </a:prstGeom>
          <a:solidFill>
            <a:srgbClr val="38D4D6"/>
          </a:solidFill>
        </p:spPr>
        <p:txBody>
          <a:bodyPr wrap="square" rtlCol="0">
            <a:spAutoFit/>
          </a:bodyPr>
          <a:lstStyle/>
          <a:p>
            <a:r>
              <a:rPr lang="en-GB" sz="1800" dirty="0">
                <a:solidFill>
                  <a:schemeClr val="bg1"/>
                </a:solidFill>
                <a:latin typeface="Arial Rounded MT Bold" panose="020F0704030504030204" pitchFamily="34" charset="0"/>
              </a:rPr>
              <a:t>World Ocean Day: 8</a:t>
            </a:r>
            <a:r>
              <a:rPr lang="en-GB" sz="1800" baseline="30000" dirty="0">
                <a:solidFill>
                  <a:schemeClr val="bg1"/>
                </a:solidFill>
                <a:latin typeface="Arial Rounded MT Bold" panose="020F0704030504030204" pitchFamily="34" charset="0"/>
              </a:rPr>
              <a:t>th</a:t>
            </a:r>
            <a:r>
              <a:rPr lang="en-GB" sz="1800" dirty="0">
                <a:solidFill>
                  <a:schemeClr val="bg1"/>
                </a:solidFill>
                <a:latin typeface="Arial Rounded MT Bold" panose="020F0704030504030204" pitchFamily="34" charset="0"/>
              </a:rPr>
              <a:t> June 2023 </a:t>
            </a:r>
          </a:p>
        </p:txBody>
      </p:sp>
      <p:sp>
        <p:nvSpPr>
          <p:cNvPr id="7" name="TextBox 6">
            <a:extLst>
              <a:ext uri="{FF2B5EF4-FFF2-40B4-BE49-F238E27FC236}">
                <a16:creationId xmlns:a16="http://schemas.microsoft.com/office/drawing/2014/main" id="{35548C98-8BCB-EC2A-4BAB-175571220D68}"/>
              </a:ext>
            </a:extLst>
          </p:cNvPr>
          <p:cNvSpPr txBox="1"/>
          <p:nvPr/>
        </p:nvSpPr>
        <p:spPr>
          <a:xfrm>
            <a:off x="128587" y="1172736"/>
            <a:ext cx="9648825" cy="510778"/>
          </a:xfrm>
          <a:prstGeom prst="roundRect">
            <a:avLst/>
          </a:prstGeom>
          <a:noFill/>
          <a:ln w="28575">
            <a:solidFill>
              <a:srgbClr val="5BD5D7"/>
            </a:solidFill>
          </a:ln>
        </p:spPr>
        <p:txBody>
          <a:bodyPr wrap="square" rtlCol="0">
            <a:spAutoFit/>
          </a:bodyPr>
          <a:lstStyle/>
          <a:p>
            <a:pPr algn="ctr"/>
            <a:r>
              <a:rPr lang="en-GB" sz="1200" b="0" i="0" u="none" strike="noStrike" dirty="0">
                <a:solidFill>
                  <a:srgbClr val="807E80"/>
                </a:solidFill>
                <a:effectLst/>
                <a:latin typeface="Arial Rounded MT Bold" panose="020F0704030504030204" pitchFamily="34" charset="0"/>
              </a:rPr>
              <a:t>Write a persuasive letter or article about the impact climate change, single use plastic and littering is having on our ocean habitats. What needs to be done to protect our oceans and its wildlife?</a:t>
            </a:r>
            <a:endParaRPr lang="en-GB" sz="1200" dirty="0">
              <a:solidFill>
                <a:srgbClr val="807E80"/>
              </a:solidFill>
              <a:latin typeface="Arial Rounded MT Bold" panose="020F0704030504030204" pitchFamily="34" charset="0"/>
            </a:endParaRPr>
          </a:p>
        </p:txBody>
      </p:sp>
      <p:sp>
        <p:nvSpPr>
          <p:cNvPr id="8" name="TextBox 7">
            <a:extLst>
              <a:ext uri="{FF2B5EF4-FFF2-40B4-BE49-F238E27FC236}">
                <a16:creationId xmlns:a16="http://schemas.microsoft.com/office/drawing/2014/main" id="{7CCD8A82-7708-BE08-A4D1-316EECD637F2}"/>
              </a:ext>
            </a:extLst>
          </p:cNvPr>
          <p:cNvSpPr txBox="1"/>
          <p:nvPr/>
        </p:nvSpPr>
        <p:spPr>
          <a:xfrm flipH="1">
            <a:off x="128589" y="1857414"/>
            <a:ext cx="4693782" cy="4559261"/>
          </a:xfrm>
          <a:prstGeom prst="rect">
            <a:avLst/>
          </a:prstGeom>
          <a:noFill/>
          <a:ln w="28575">
            <a:solidFill>
              <a:srgbClr val="5BD5D7"/>
            </a:solidFill>
          </a:ln>
          <a:effectLst/>
        </p:spPr>
        <p:txBody>
          <a:bodyPr wrap="square" rtlCol="0">
            <a:spAutoFit/>
          </a:bodyPr>
          <a:lstStyle/>
          <a:p>
            <a:pPr algn="ctr"/>
            <a:r>
              <a:rPr lang="en-GB" sz="1600" dirty="0">
                <a:solidFill>
                  <a:srgbClr val="807E80"/>
                </a:solidFill>
                <a:latin typeface="Arial Rounded MT Bold" panose="020F0704030504030204" pitchFamily="34" charset="0"/>
              </a:rPr>
              <a:t>Letter</a:t>
            </a:r>
          </a:p>
          <a:p>
            <a:pPr algn="r"/>
            <a:endParaRPr lang="en-GB" dirty="0">
              <a:solidFill>
                <a:srgbClr val="807E80"/>
              </a:solidFill>
              <a:latin typeface="Arial Rounded MT Bold" panose="020F0704030504030204" pitchFamily="34" charset="0"/>
            </a:endParaRPr>
          </a:p>
          <a:p>
            <a:pPr algn="r"/>
            <a:r>
              <a:rPr lang="en-GB" dirty="0">
                <a:solidFill>
                  <a:srgbClr val="807E80"/>
                </a:solidFill>
                <a:latin typeface="Arial Rounded MT Bold" panose="020F0704030504030204" pitchFamily="34" charset="0"/>
              </a:rPr>
              <a:t>______________</a:t>
            </a:r>
          </a:p>
          <a:p>
            <a:pPr algn="r"/>
            <a:r>
              <a:rPr lang="en-GB" dirty="0">
                <a:solidFill>
                  <a:srgbClr val="807E80"/>
                </a:solidFill>
                <a:latin typeface="Arial Rounded MT Bold" panose="020F0704030504030204" pitchFamily="34" charset="0"/>
              </a:rPr>
              <a:t>______________</a:t>
            </a:r>
          </a:p>
          <a:p>
            <a:pPr algn="r"/>
            <a:r>
              <a:rPr lang="en-GB" dirty="0">
                <a:solidFill>
                  <a:srgbClr val="807E80"/>
                </a:solidFill>
                <a:latin typeface="Arial Rounded MT Bold" panose="020F0704030504030204" pitchFamily="34" charset="0"/>
              </a:rPr>
              <a:t>______________</a:t>
            </a:r>
          </a:p>
          <a:p>
            <a:r>
              <a:rPr lang="en-GB" dirty="0">
                <a:solidFill>
                  <a:srgbClr val="807E80"/>
                </a:solidFill>
                <a:latin typeface="Arial Rounded MT Bold" panose="020F0704030504030204" pitchFamily="34" charset="0"/>
              </a:rPr>
              <a:t>______________</a:t>
            </a:r>
          </a:p>
          <a:p>
            <a:r>
              <a:rPr lang="en-GB" dirty="0">
                <a:solidFill>
                  <a:srgbClr val="807E80"/>
                </a:solidFill>
                <a:latin typeface="Arial Rounded MT Bold" panose="020F0704030504030204" pitchFamily="34" charset="0"/>
              </a:rPr>
              <a:t>______________</a:t>
            </a:r>
          </a:p>
          <a:p>
            <a:r>
              <a:rPr lang="en-GB" dirty="0">
                <a:solidFill>
                  <a:srgbClr val="807E80"/>
                </a:solidFill>
                <a:latin typeface="Arial Rounded MT Bold" panose="020F0704030504030204" pitchFamily="34" charset="0"/>
              </a:rPr>
              <a:t>______________</a:t>
            </a:r>
          </a:p>
          <a:p>
            <a:endParaRPr lang="en-GB" dirty="0">
              <a:solidFill>
                <a:srgbClr val="807E80"/>
              </a:solidFill>
              <a:latin typeface="Arial Rounded MT Bold" panose="020F0704030504030204" pitchFamily="34" charset="0"/>
            </a:endParaRPr>
          </a:p>
          <a:p>
            <a:endParaRPr lang="en-GB" dirty="0">
              <a:solidFill>
                <a:srgbClr val="807E80"/>
              </a:solidFill>
              <a:latin typeface="Arial Rounded MT Bold" panose="020F0704030504030204" pitchFamily="34" charset="0"/>
            </a:endParaRPr>
          </a:p>
          <a:p>
            <a:r>
              <a:rPr lang="en-GB" dirty="0">
                <a:solidFill>
                  <a:srgbClr val="807E80"/>
                </a:solidFill>
                <a:latin typeface="Arial Rounded MT Bold" panose="020F0704030504030204" pitchFamily="34" charset="0"/>
              </a:rPr>
              <a:t>______________</a:t>
            </a:r>
          </a:p>
          <a:p>
            <a:endParaRPr lang="en-GB" dirty="0">
              <a:solidFill>
                <a:srgbClr val="807E80"/>
              </a:solidFill>
              <a:latin typeface="Arial Rounded MT Bold" panose="020F0704030504030204" pitchFamily="34" charset="0"/>
            </a:endParaRPr>
          </a:p>
          <a:p>
            <a:r>
              <a:rPr lang="en-GB" dirty="0">
                <a:solidFill>
                  <a:srgbClr val="807E80"/>
                </a:solidFill>
                <a:latin typeface="Arial Rounded MT Bold" panose="020F070403050403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dirty="0">
              <a:solidFill>
                <a:srgbClr val="807E80"/>
              </a:solidFill>
              <a:latin typeface="Arial Rounded MT Bold" panose="020F0704030504030204" pitchFamily="34" charset="0"/>
            </a:endParaRPr>
          </a:p>
          <a:p>
            <a:endParaRPr lang="en-GB" dirty="0">
              <a:solidFill>
                <a:srgbClr val="807E80"/>
              </a:solidFill>
              <a:latin typeface="Arial Rounded MT Bold" panose="020F0704030504030204" pitchFamily="34" charset="0"/>
            </a:endParaRPr>
          </a:p>
          <a:p>
            <a:r>
              <a:rPr lang="en-GB" dirty="0">
                <a:solidFill>
                  <a:srgbClr val="807E80"/>
                </a:solidFill>
                <a:latin typeface="Arial Rounded MT Bold" panose="020F0704030504030204" pitchFamily="34" charset="0"/>
              </a:rPr>
              <a:t>____________________</a:t>
            </a:r>
          </a:p>
        </p:txBody>
      </p:sp>
      <p:sp>
        <p:nvSpPr>
          <p:cNvPr id="10" name="Rectangle 9">
            <a:extLst>
              <a:ext uri="{FF2B5EF4-FFF2-40B4-BE49-F238E27FC236}">
                <a16:creationId xmlns:a16="http://schemas.microsoft.com/office/drawing/2014/main" id="{DBDDD15E-1B90-7EDA-2B45-8A9905BE2BE4}"/>
              </a:ext>
            </a:extLst>
          </p:cNvPr>
          <p:cNvSpPr/>
          <p:nvPr/>
        </p:nvSpPr>
        <p:spPr>
          <a:xfrm>
            <a:off x="5141853" y="1857414"/>
            <a:ext cx="4635558" cy="4559261"/>
          </a:xfrm>
          <a:prstGeom prst="rect">
            <a:avLst/>
          </a:prstGeom>
          <a:noFill/>
          <a:ln w="28575">
            <a:solidFill>
              <a:srgbClr val="5BD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7423C9A3-5053-B621-6370-3E1198EAE165}"/>
              </a:ext>
            </a:extLst>
          </p:cNvPr>
          <p:cNvSpPr txBox="1"/>
          <p:nvPr/>
        </p:nvSpPr>
        <p:spPr>
          <a:xfrm>
            <a:off x="7035990" y="1897590"/>
            <a:ext cx="847283" cy="338554"/>
          </a:xfrm>
          <a:prstGeom prst="rect">
            <a:avLst/>
          </a:prstGeom>
          <a:noFill/>
        </p:spPr>
        <p:txBody>
          <a:bodyPr wrap="none" rtlCol="0">
            <a:spAutoFit/>
          </a:bodyPr>
          <a:lstStyle/>
          <a:p>
            <a:r>
              <a:rPr lang="en-GB" sz="1600" dirty="0">
                <a:solidFill>
                  <a:srgbClr val="807E80"/>
                </a:solidFill>
                <a:latin typeface="Arial Rounded MT Bold" panose="020F0704030504030204" pitchFamily="34" charset="0"/>
              </a:rPr>
              <a:t>Article</a:t>
            </a:r>
          </a:p>
        </p:txBody>
      </p:sp>
      <p:sp>
        <p:nvSpPr>
          <p:cNvPr id="14" name="TextBox 13">
            <a:extLst>
              <a:ext uri="{FF2B5EF4-FFF2-40B4-BE49-F238E27FC236}">
                <a16:creationId xmlns:a16="http://schemas.microsoft.com/office/drawing/2014/main" id="{58AAFE3F-686B-3716-C422-350AF17EC91D}"/>
              </a:ext>
            </a:extLst>
          </p:cNvPr>
          <p:cNvSpPr txBox="1"/>
          <p:nvPr/>
        </p:nvSpPr>
        <p:spPr>
          <a:xfrm>
            <a:off x="5141853" y="2613898"/>
            <a:ext cx="4635560" cy="3806555"/>
          </a:xfrm>
          <a:prstGeom prst="rect">
            <a:avLst/>
          </a:prstGeom>
          <a:noFill/>
        </p:spPr>
        <p:txBody>
          <a:bodyPr wrap="square" numCol="2" rtlCol="0">
            <a:spAutoFit/>
          </a:bodyPr>
          <a:lstStyle/>
          <a:p>
            <a:r>
              <a:rPr lang="en-GB" dirty="0">
                <a:solidFill>
                  <a:srgbClr val="807E80"/>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cxnSp>
        <p:nvCxnSpPr>
          <p:cNvPr id="16" name="Straight Connector 15">
            <a:extLst>
              <a:ext uri="{FF2B5EF4-FFF2-40B4-BE49-F238E27FC236}">
                <a16:creationId xmlns:a16="http://schemas.microsoft.com/office/drawing/2014/main" id="{2B503F0D-24F4-7E23-8905-F6FCFECE8A44}"/>
              </a:ext>
            </a:extLst>
          </p:cNvPr>
          <p:cNvCxnSpPr/>
          <p:nvPr/>
        </p:nvCxnSpPr>
        <p:spPr>
          <a:xfrm>
            <a:off x="5268686" y="2453586"/>
            <a:ext cx="4376057" cy="0"/>
          </a:xfrm>
          <a:prstGeom prst="line">
            <a:avLst/>
          </a:prstGeom>
          <a:ln w="19050">
            <a:solidFill>
              <a:srgbClr val="807E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2557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35E88E-F3FE-57F5-7674-279F160898B4}"/>
              </a:ext>
            </a:extLst>
          </p:cNvPr>
          <p:cNvPicPr>
            <a:picLocks noChangeAspect="1"/>
          </p:cNvPicPr>
          <p:nvPr/>
        </p:nvPicPr>
        <p:blipFill>
          <a:blip r:embed="rId2"/>
          <a:stretch>
            <a:fillRect/>
          </a:stretch>
        </p:blipFill>
        <p:spPr>
          <a:xfrm>
            <a:off x="0" y="0"/>
            <a:ext cx="9906000" cy="1078826"/>
          </a:xfrm>
          <a:prstGeom prst="rect">
            <a:avLst/>
          </a:prstGeom>
        </p:spPr>
      </p:pic>
      <p:pic>
        <p:nvPicPr>
          <p:cNvPr id="3" name="Picture 2">
            <a:extLst>
              <a:ext uri="{FF2B5EF4-FFF2-40B4-BE49-F238E27FC236}">
                <a16:creationId xmlns:a16="http://schemas.microsoft.com/office/drawing/2014/main" id="{0DC49D91-1264-E9C3-F1E1-08AA48DAC78A}"/>
              </a:ext>
            </a:extLst>
          </p:cNvPr>
          <p:cNvPicPr>
            <a:picLocks noChangeAspect="1"/>
          </p:cNvPicPr>
          <p:nvPr/>
        </p:nvPicPr>
        <p:blipFill>
          <a:blip r:embed="rId3"/>
          <a:stretch>
            <a:fillRect/>
          </a:stretch>
        </p:blipFill>
        <p:spPr>
          <a:xfrm>
            <a:off x="0" y="6565437"/>
            <a:ext cx="9906000" cy="292563"/>
          </a:xfrm>
          <a:prstGeom prst="rect">
            <a:avLst/>
          </a:prstGeom>
        </p:spPr>
      </p:pic>
      <p:sp>
        <p:nvSpPr>
          <p:cNvPr id="4" name="Rectangle: Rounded Corners 3">
            <a:extLst>
              <a:ext uri="{FF2B5EF4-FFF2-40B4-BE49-F238E27FC236}">
                <a16:creationId xmlns:a16="http://schemas.microsoft.com/office/drawing/2014/main" id="{D0C63725-6914-7C32-285E-65BF14C0B334}"/>
              </a:ext>
            </a:extLst>
          </p:cNvPr>
          <p:cNvSpPr/>
          <p:nvPr/>
        </p:nvSpPr>
        <p:spPr>
          <a:xfrm>
            <a:off x="844173" y="175430"/>
            <a:ext cx="4297680" cy="175090"/>
          </a:xfrm>
          <a:prstGeom prst="roundRect">
            <a:avLst/>
          </a:prstGeom>
          <a:solidFill>
            <a:srgbClr val="38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D0F828AD-BB92-5B9D-008A-4DFE99F7396A}"/>
              </a:ext>
            </a:extLst>
          </p:cNvPr>
          <p:cNvSpPr/>
          <p:nvPr/>
        </p:nvSpPr>
        <p:spPr>
          <a:xfrm>
            <a:off x="1514287" y="197702"/>
            <a:ext cx="447040" cy="175090"/>
          </a:xfrm>
          <a:prstGeom prst="roundRect">
            <a:avLst/>
          </a:prstGeom>
          <a:solidFill>
            <a:srgbClr val="38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00D813F-5082-279F-0D84-0933435651FA}"/>
              </a:ext>
            </a:extLst>
          </p:cNvPr>
          <p:cNvSpPr txBox="1"/>
          <p:nvPr/>
        </p:nvSpPr>
        <p:spPr>
          <a:xfrm>
            <a:off x="4458564" y="204124"/>
            <a:ext cx="4511040" cy="369332"/>
          </a:xfrm>
          <a:prstGeom prst="rect">
            <a:avLst/>
          </a:prstGeom>
          <a:solidFill>
            <a:srgbClr val="38D4D6"/>
          </a:solidFill>
        </p:spPr>
        <p:txBody>
          <a:bodyPr wrap="square" rtlCol="0">
            <a:spAutoFit/>
          </a:bodyPr>
          <a:lstStyle/>
          <a:p>
            <a:r>
              <a:rPr lang="en-GB" sz="1800" dirty="0">
                <a:solidFill>
                  <a:schemeClr val="bg1"/>
                </a:solidFill>
                <a:latin typeface="Arial Rounded MT Bold" panose="020F0704030504030204" pitchFamily="34" charset="0"/>
              </a:rPr>
              <a:t>World Ocean Day: 8</a:t>
            </a:r>
            <a:r>
              <a:rPr lang="en-GB" sz="1800" baseline="30000" dirty="0">
                <a:solidFill>
                  <a:schemeClr val="bg1"/>
                </a:solidFill>
                <a:latin typeface="Arial Rounded MT Bold" panose="020F0704030504030204" pitchFamily="34" charset="0"/>
              </a:rPr>
              <a:t>th</a:t>
            </a:r>
            <a:r>
              <a:rPr lang="en-GB" sz="1800" dirty="0">
                <a:solidFill>
                  <a:schemeClr val="bg1"/>
                </a:solidFill>
                <a:latin typeface="Arial Rounded MT Bold" panose="020F0704030504030204" pitchFamily="34" charset="0"/>
              </a:rPr>
              <a:t> June 2023 </a:t>
            </a:r>
          </a:p>
        </p:txBody>
      </p:sp>
      <p:sp>
        <p:nvSpPr>
          <p:cNvPr id="7" name="TextBox 6">
            <a:extLst>
              <a:ext uri="{FF2B5EF4-FFF2-40B4-BE49-F238E27FC236}">
                <a16:creationId xmlns:a16="http://schemas.microsoft.com/office/drawing/2014/main" id="{EFFD48EF-3593-778D-D890-93249CEAC823}"/>
              </a:ext>
            </a:extLst>
          </p:cNvPr>
          <p:cNvSpPr txBox="1"/>
          <p:nvPr/>
        </p:nvSpPr>
        <p:spPr>
          <a:xfrm>
            <a:off x="128587" y="1219780"/>
            <a:ext cx="9648825" cy="340519"/>
          </a:xfrm>
          <a:prstGeom prst="roundRect">
            <a:avLst/>
          </a:prstGeom>
          <a:noFill/>
          <a:ln w="28575">
            <a:solidFill>
              <a:srgbClr val="5BD5D7"/>
            </a:solidFill>
          </a:ln>
        </p:spPr>
        <p:txBody>
          <a:bodyPr wrap="square" rtlCol="0">
            <a:spAutoFit/>
          </a:bodyPr>
          <a:lstStyle/>
          <a:p>
            <a:pPr algn="ctr"/>
            <a:r>
              <a:rPr lang="en-GB" sz="1400" b="0" i="0" u="none" strike="noStrike" dirty="0">
                <a:solidFill>
                  <a:srgbClr val="807E80"/>
                </a:solidFill>
                <a:effectLst/>
                <a:latin typeface="Arial Rounded MT Bold" panose="020F0704030504030204" pitchFamily="34" charset="0"/>
              </a:rPr>
              <a:t>Plot a route for a cargo ship to travel from one side of the Earth to another</a:t>
            </a:r>
            <a:endParaRPr lang="en-GB" sz="1400" dirty="0">
              <a:solidFill>
                <a:srgbClr val="807E80"/>
              </a:solidFill>
              <a:latin typeface="Arial Rounded MT Bold" panose="020F0704030504030204" pitchFamily="34" charset="0"/>
            </a:endParaRPr>
          </a:p>
        </p:txBody>
      </p:sp>
      <p:pic>
        <p:nvPicPr>
          <p:cNvPr id="9" name="Picture 8" descr="A picture containing darkness, black, space, star&#10;&#10;Description automatically generated">
            <a:extLst>
              <a:ext uri="{FF2B5EF4-FFF2-40B4-BE49-F238E27FC236}">
                <a16:creationId xmlns:a16="http://schemas.microsoft.com/office/drawing/2014/main" id="{0A7C10EF-C839-5AE4-EB1A-ABF062DC9C8E}"/>
              </a:ext>
            </a:extLst>
          </p:cNvPr>
          <p:cNvPicPr>
            <a:picLocks noChangeAspect="1"/>
          </p:cNvPicPr>
          <p:nvPr/>
        </p:nvPicPr>
        <p:blipFill>
          <a:blip r:embed="rId4"/>
          <a:stretch>
            <a:fillRect/>
          </a:stretch>
        </p:blipFill>
        <p:spPr>
          <a:xfrm>
            <a:off x="222282" y="1836228"/>
            <a:ext cx="6479763" cy="3482873"/>
          </a:xfrm>
          <a:prstGeom prst="rect">
            <a:avLst/>
          </a:prstGeom>
        </p:spPr>
      </p:pic>
      <p:sp>
        <p:nvSpPr>
          <p:cNvPr id="10" name="TextBox 9">
            <a:extLst>
              <a:ext uri="{FF2B5EF4-FFF2-40B4-BE49-F238E27FC236}">
                <a16:creationId xmlns:a16="http://schemas.microsoft.com/office/drawing/2014/main" id="{3A55EB80-FA1C-15BD-E474-3FC4435CCF29}"/>
              </a:ext>
            </a:extLst>
          </p:cNvPr>
          <p:cNvSpPr txBox="1"/>
          <p:nvPr/>
        </p:nvSpPr>
        <p:spPr>
          <a:xfrm>
            <a:off x="7013704" y="1945212"/>
            <a:ext cx="2716861" cy="461665"/>
          </a:xfrm>
          <a:prstGeom prst="rect">
            <a:avLst/>
          </a:prstGeom>
          <a:noFill/>
          <a:ln w="28575">
            <a:noFill/>
          </a:ln>
        </p:spPr>
        <p:txBody>
          <a:bodyPr wrap="square" rtlCol="0">
            <a:spAutoFit/>
          </a:bodyPr>
          <a:lstStyle/>
          <a:p>
            <a:pPr algn="ctr"/>
            <a:r>
              <a:rPr lang="en-GB" sz="1200" dirty="0">
                <a:solidFill>
                  <a:srgbClr val="807E80"/>
                </a:solidFill>
                <a:latin typeface="Arial Rounded MT Bold" panose="020F0704030504030204" pitchFamily="34" charset="0"/>
              </a:rPr>
              <a:t>Can you work out the distance the ship would travel? </a:t>
            </a:r>
          </a:p>
        </p:txBody>
      </p:sp>
      <p:sp>
        <p:nvSpPr>
          <p:cNvPr id="11" name="Rectangle: Rounded Corners 10">
            <a:extLst>
              <a:ext uri="{FF2B5EF4-FFF2-40B4-BE49-F238E27FC236}">
                <a16:creationId xmlns:a16="http://schemas.microsoft.com/office/drawing/2014/main" id="{663E520F-FFE3-15D4-2B80-D5CA0A05672B}"/>
              </a:ext>
            </a:extLst>
          </p:cNvPr>
          <p:cNvSpPr/>
          <p:nvPr/>
        </p:nvSpPr>
        <p:spPr>
          <a:xfrm>
            <a:off x="6966857" y="1804258"/>
            <a:ext cx="2810556" cy="4612418"/>
          </a:xfrm>
          <a:prstGeom prst="roundRect">
            <a:avLst/>
          </a:prstGeom>
          <a:noFill/>
          <a:ln w="28575">
            <a:solidFill>
              <a:srgbClr val="5BD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766BD6FA-EAC4-7091-42CF-83B657D0E6CB}"/>
              </a:ext>
            </a:extLst>
          </p:cNvPr>
          <p:cNvSpPr/>
          <p:nvPr/>
        </p:nvSpPr>
        <p:spPr>
          <a:xfrm>
            <a:off x="128587" y="5435891"/>
            <a:ext cx="6573457" cy="980784"/>
          </a:xfrm>
          <a:prstGeom prst="roundRect">
            <a:avLst/>
          </a:prstGeom>
          <a:noFill/>
          <a:ln w="28575">
            <a:solidFill>
              <a:srgbClr val="5BD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A486636F-8C77-A469-6832-20DA18FB2A22}"/>
              </a:ext>
            </a:extLst>
          </p:cNvPr>
          <p:cNvSpPr txBox="1"/>
          <p:nvPr/>
        </p:nvSpPr>
        <p:spPr>
          <a:xfrm>
            <a:off x="222282" y="5603117"/>
            <a:ext cx="6479762" cy="646331"/>
          </a:xfrm>
          <a:prstGeom prst="rect">
            <a:avLst/>
          </a:prstGeom>
          <a:noFill/>
        </p:spPr>
        <p:txBody>
          <a:bodyPr wrap="square" rtlCol="0">
            <a:spAutoFit/>
          </a:bodyPr>
          <a:lstStyle/>
          <a:p>
            <a:r>
              <a:rPr lang="en-GB" sz="1200" dirty="0">
                <a:solidFill>
                  <a:srgbClr val="807E80"/>
                </a:solidFill>
                <a:latin typeface="Arial Rounded MT Bold" panose="020F0704030504030204" pitchFamily="34" charset="0"/>
              </a:rPr>
              <a:t>My ship would be able to dock at these main cities: </a:t>
            </a:r>
          </a:p>
          <a:p>
            <a:endParaRPr lang="en-GB" sz="1200" dirty="0">
              <a:solidFill>
                <a:srgbClr val="807E80"/>
              </a:solidFill>
              <a:latin typeface="Arial Rounded MT Bold" panose="020F0704030504030204" pitchFamily="34" charset="0"/>
            </a:endParaRPr>
          </a:p>
          <a:p>
            <a:r>
              <a:rPr lang="en-GB" sz="1200" dirty="0">
                <a:solidFill>
                  <a:srgbClr val="807E80"/>
                </a:solidFill>
                <a:latin typeface="Arial Rounded MT Bold" panose="020F0704030504030204" pitchFamily="34" charset="0"/>
              </a:rPr>
              <a:t>1. ________________        2. ________________       3. _________________      4. _____________       </a:t>
            </a:r>
          </a:p>
        </p:txBody>
      </p:sp>
    </p:spTree>
    <p:extLst>
      <p:ext uri="{BB962C8B-B14F-4D97-AF65-F5344CB8AC3E}">
        <p14:creationId xmlns:p14="http://schemas.microsoft.com/office/powerpoint/2010/main" val="3441062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3EE1F1-35E7-ACDA-003A-CCACAB1776A9}"/>
              </a:ext>
            </a:extLst>
          </p:cNvPr>
          <p:cNvPicPr>
            <a:picLocks noChangeAspect="1"/>
          </p:cNvPicPr>
          <p:nvPr/>
        </p:nvPicPr>
        <p:blipFill>
          <a:blip r:embed="rId2"/>
          <a:stretch>
            <a:fillRect/>
          </a:stretch>
        </p:blipFill>
        <p:spPr>
          <a:xfrm>
            <a:off x="0" y="0"/>
            <a:ext cx="9906000" cy="1078826"/>
          </a:xfrm>
          <a:prstGeom prst="rect">
            <a:avLst/>
          </a:prstGeom>
        </p:spPr>
      </p:pic>
      <p:pic>
        <p:nvPicPr>
          <p:cNvPr id="3" name="Picture 2">
            <a:extLst>
              <a:ext uri="{FF2B5EF4-FFF2-40B4-BE49-F238E27FC236}">
                <a16:creationId xmlns:a16="http://schemas.microsoft.com/office/drawing/2014/main" id="{BC9FA884-78A6-E11B-0E7C-CD5AF08DA044}"/>
              </a:ext>
            </a:extLst>
          </p:cNvPr>
          <p:cNvPicPr>
            <a:picLocks noChangeAspect="1"/>
          </p:cNvPicPr>
          <p:nvPr/>
        </p:nvPicPr>
        <p:blipFill>
          <a:blip r:embed="rId3"/>
          <a:stretch>
            <a:fillRect/>
          </a:stretch>
        </p:blipFill>
        <p:spPr>
          <a:xfrm>
            <a:off x="0" y="6565437"/>
            <a:ext cx="9906000" cy="292563"/>
          </a:xfrm>
          <a:prstGeom prst="rect">
            <a:avLst/>
          </a:prstGeom>
        </p:spPr>
      </p:pic>
      <p:sp>
        <p:nvSpPr>
          <p:cNvPr id="4" name="Rectangle: Rounded Corners 3">
            <a:extLst>
              <a:ext uri="{FF2B5EF4-FFF2-40B4-BE49-F238E27FC236}">
                <a16:creationId xmlns:a16="http://schemas.microsoft.com/office/drawing/2014/main" id="{33AE1336-5F00-D5CA-D67B-96969B7FE445}"/>
              </a:ext>
            </a:extLst>
          </p:cNvPr>
          <p:cNvSpPr/>
          <p:nvPr/>
        </p:nvSpPr>
        <p:spPr>
          <a:xfrm>
            <a:off x="844173" y="175430"/>
            <a:ext cx="4297680" cy="175090"/>
          </a:xfrm>
          <a:prstGeom prst="roundRect">
            <a:avLst/>
          </a:prstGeom>
          <a:solidFill>
            <a:srgbClr val="38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9287FCFA-AFEE-6878-219E-BF5204AB717C}"/>
              </a:ext>
            </a:extLst>
          </p:cNvPr>
          <p:cNvSpPr/>
          <p:nvPr/>
        </p:nvSpPr>
        <p:spPr>
          <a:xfrm>
            <a:off x="1514287" y="197702"/>
            <a:ext cx="447040" cy="175090"/>
          </a:xfrm>
          <a:prstGeom prst="roundRect">
            <a:avLst/>
          </a:prstGeom>
          <a:solidFill>
            <a:srgbClr val="38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FBFA0D-BBCD-306E-7B20-8E98DEAB36CF}"/>
              </a:ext>
            </a:extLst>
          </p:cNvPr>
          <p:cNvSpPr txBox="1"/>
          <p:nvPr/>
        </p:nvSpPr>
        <p:spPr>
          <a:xfrm>
            <a:off x="4458564" y="204124"/>
            <a:ext cx="4511040" cy="369332"/>
          </a:xfrm>
          <a:prstGeom prst="rect">
            <a:avLst/>
          </a:prstGeom>
          <a:solidFill>
            <a:srgbClr val="38D4D6"/>
          </a:solidFill>
        </p:spPr>
        <p:txBody>
          <a:bodyPr wrap="square" rtlCol="0">
            <a:spAutoFit/>
          </a:bodyPr>
          <a:lstStyle/>
          <a:p>
            <a:r>
              <a:rPr lang="en-GB" sz="1800" dirty="0">
                <a:solidFill>
                  <a:schemeClr val="bg1"/>
                </a:solidFill>
                <a:latin typeface="Arial Rounded MT Bold" panose="020F0704030504030204" pitchFamily="34" charset="0"/>
              </a:rPr>
              <a:t>World Ocean Day: 8</a:t>
            </a:r>
            <a:r>
              <a:rPr lang="en-GB" sz="1800" baseline="30000" dirty="0">
                <a:solidFill>
                  <a:schemeClr val="bg1"/>
                </a:solidFill>
                <a:latin typeface="Arial Rounded MT Bold" panose="020F0704030504030204" pitchFamily="34" charset="0"/>
              </a:rPr>
              <a:t>th</a:t>
            </a:r>
            <a:r>
              <a:rPr lang="en-GB" sz="1800" dirty="0">
                <a:solidFill>
                  <a:schemeClr val="bg1"/>
                </a:solidFill>
                <a:latin typeface="Arial Rounded MT Bold" panose="020F0704030504030204" pitchFamily="34" charset="0"/>
              </a:rPr>
              <a:t> June 2023 </a:t>
            </a:r>
          </a:p>
        </p:txBody>
      </p:sp>
      <p:sp>
        <p:nvSpPr>
          <p:cNvPr id="7" name="TextBox 6">
            <a:extLst>
              <a:ext uri="{FF2B5EF4-FFF2-40B4-BE49-F238E27FC236}">
                <a16:creationId xmlns:a16="http://schemas.microsoft.com/office/drawing/2014/main" id="{0957389D-D366-F4F3-903F-CBDCC80E186C}"/>
              </a:ext>
            </a:extLst>
          </p:cNvPr>
          <p:cNvSpPr txBox="1"/>
          <p:nvPr/>
        </p:nvSpPr>
        <p:spPr>
          <a:xfrm>
            <a:off x="128587" y="1205783"/>
            <a:ext cx="9648825" cy="340519"/>
          </a:xfrm>
          <a:prstGeom prst="roundRect">
            <a:avLst/>
          </a:prstGeom>
          <a:noFill/>
          <a:ln w="28575">
            <a:solidFill>
              <a:srgbClr val="5BD5D7"/>
            </a:solidFill>
          </a:ln>
        </p:spPr>
        <p:txBody>
          <a:bodyPr wrap="square" rtlCol="0">
            <a:spAutoFit/>
          </a:bodyPr>
          <a:lstStyle/>
          <a:p>
            <a:pPr algn="ctr"/>
            <a:r>
              <a:rPr lang="en-GB" sz="1400" b="0" i="0" u="none" strike="noStrike" dirty="0">
                <a:solidFill>
                  <a:srgbClr val="807E80"/>
                </a:solidFill>
                <a:effectLst/>
                <a:latin typeface="Arial Rounded MT Bold" panose="020F0704030504030204" pitchFamily="34" charset="0"/>
              </a:rPr>
              <a:t>Investigate the effect of salt water on different materials</a:t>
            </a:r>
            <a:endParaRPr lang="en-GB" sz="1400" dirty="0">
              <a:solidFill>
                <a:srgbClr val="807E80"/>
              </a:solidFill>
              <a:latin typeface="Arial Rounded MT Bold" panose="020F0704030504030204" pitchFamily="34" charset="0"/>
            </a:endParaRPr>
          </a:p>
        </p:txBody>
      </p:sp>
      <p:sp>
        <p:nvSpPr>
          <p:cNvPr id="8" name="TextBox 7">
            <a:extLst>
              <a:ext uri="{FF2B5EF4-FFF2-40B4-BE49-F238E27FC236}">
                <a16:creationId xmlns:a16="http://schemas.microsoft.com/office/drawing/2014/main" id="{C43059BF-6EBB-49A0-0D93-19D716EEAD89}"/>
              </a:ext>
            </a:extLst>
          </p:cNvPr>
          <p:cNvSpPr txBox="1"/>
          <p:nvPr/>
        </p:nvSpPr>
        <p:spPr>
          <a:xfrm>
            <a:off x="128587" y="1798630"/>
            <a:ext cx="2875870" cy="1532334"/>
          </a:xfrm>
          <a:prstGeom prst="roundRect">
            <a:avLst/>
          </a:prstGeom>
          <a:noFill/>
          <a:ln w="28575">
            <a:solidFill>
              <a:srgbClr val="5BD5D7"/>
            </a:solidFill>
          </a:ln>
        </p:spPr>
        <p:txBody>
          <a:bodyPr wrap="square" rtlCol="0">
            <a:spAutoFit/>
          </a:bodyPr>
          <a:lstStyle/>
          <a:p>
            <a:pPr rtl="0" fontAlgn="base">
              <a:spcBef>
                <a:spcPts val="1200"/>
              </a:spcBef>
              <a:spcAft>
                <a:spcPts val="1200"/>
              </a:spcAft>
            </a:pPr>
            <a:r>
              <a:rPr lang="en-GB" sz="1200" dirty="0">
                <a:solidFill>
                  <a:srgbClr val="807E80"/>
                </a:solidFill>
                <a:latin typeface="Arial Rounded MT Bold" panose="020F0704030504030204" pitchFamily="34" charset="0"/>
              </a:rPr>
              <a:t>Resources and materials needed: ______________________________________________________________________________________________________________________________________________________________________________________________________</a:t>
            </a:r>
          </a:p>
        </p:txBody>
      </p:sp>
      <p:sp>
        <p:nvSpPr>
          <p:cNvPr id="9" name="TextBox 8">
            <a:extLst>
              <a:ext uri="{FF2B5EF4-FFF2-40B4-BE49-F238E27FC236}">
                <a16:creationId xmlns:a16="http://schemas.microsoft.com/office/drawing/2014/main" id="{975B0C4F-4703-EE5E-92AD-0E677BD641CB}"/>
              </a:ext>
            </a:extLst>
          </p:cNvPr>
          <p:cNvSpPr txBox="1"/>
          <p:nvPr/>
        </p:nvSpPr>
        <p:spPr>
          <a:xfrm>
            <a:off x="128587" y="3527037"/>
            <a:ext cx="2875870" cy="2894409"/>
          </a:xfrm>
          <a:prstGeom prst="roundRect">
            <a:avLst/>
          </a:prstGeom>
          <a:noFill/>
          <a:ln w="28575">
            <a:solidFill>
              <a:srgbClr val="5BD5D7"/>
            </a:solidFill>
          </a:ln>
        </p:spPr>
        <p:txBody>
          <a:bodyPr wrap="square" rtlCol="0">
            <a:spAutoFit/>
          </a:bodyPr>
          <a:lstStyle/>
          <a:p>
            <a:pPr rtl="0" fontAlgn="base">
              <a:spcBef>
                <a:spcPts val="1200"/>
              </a:spcBef>
              <a:spcAft>
                <a:spcPts val="1200"/>
              </a:spcAft>
            </a:pPr>
            <a:r>
              <a:rPr lang="en-GB" sz="1200" dirty="0">
                <a:solidFill>
                  <a:srgbClr val="807E80"/>
                </a:solidFill>
                <a:latin typeface="Arial Rounded MT Bold" panose="020F0704030504030204" pitchFamily="34" charset="0"/>
              </a:rPr>
              <a:t>My hypothesis: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rtl="0" fontAlgn="base">
              <a:spcBef>
                <a:spcPts val="1200"/>
              </a:spcBef>
              <a:spcAft>
                <a:spcPts val="1200"/>
              </a:spcAft>
            </a:pPr>
            <a:r>
              <a:rPr lang="en-GB" sz="1200" dirty="0">
                <a:solidFill>
                  <a:srgbClr val="807E80"/>
                </a:solidFill>
                <a:latin typeface="Arial Rounded MT Bold" panose="020F0704030504030204" pitchFamily="34" charset="0"/>
              </a:rPr>
              <a:t>The variable I am testing is: _______________________________</a:t>
            </a:r>
          </a:p>
        </p:txBody>
      </p:sp>
      <p:sp>
        <p:nvSpPr>
          <p:cNvPr id="11" name="TextBox 10">
            <a:extLst>
              <a:ext uri="{FF2B5EF4-FFF2-40B4-BE49-F238E27FC236}">
                <a16:creationId xmlns:a16="http://schemas.microsoft.com/office/drawing/2014/main" id="{7B445ED1-2FE8-10EB-F4AF-DA0D3C2D78D3}"/>
              </a:ext>
            </a:extLst>
          </p:cNvPr>
          <p:cNvSpPr txBox="1"/>
          <p:nvPr/>
        </p:nvSpPr>
        <p:spPr>
          <a:xfrm>
            <a:off x="3389829" y="2014134"/>
            <a:ext cx="3699685" cy="4154984"/>
          </a:xfrm>
          <a:prstGeom prst="rect">
            <a:avLst/>
          </a:prstGeom>
          <a:noFill/>
        </p:spPr>
        <p:txBody>
          <a:bodyPr wrap="square" rtlCol="0">
            <a:spAutoFit/>
          </a:bodyPr>
          <a:lstStyle/>
          <a:p>
            <a:r>
              <a:rPr lang="en-GB" sz="1200" dirty="0">
                <a:solidFill>
                  <a:srgbClr val="807E80"/>
                </a:solidFill>
                <a:latin typeface="Arial Rounded MT Bold" panose="020F0704030504030204" pitchFamily="34" charset="0"/>
              </a:rPr>
              <a:t>Investigation steps: </a:t>
            </a:r>
          </a:p>
          <a:p>
            <a:endParaRPr lang="en-GB" sz="1200" dirty="0">
              <a:solidFill>
                <a:srgbClr val="807E80"/>
              </a:solidFill>
              <a:latin typeface="Arial Rounded MT Bold" panose="020F0704030504030204" pitchFamily="34" charset="0"/>
            </a:endParaRPr>
          </a:p>
          <a:p>
            <a:pPr marL="228600" indent="-228600">
              <a:buAutoNum type="arabicPeriod"/>
            </a:pPr>
            <a:r>
              <a:rPr lang="en-GB" sz="1200" dirty="0">
                <a:solidFill>
                  <a:srgbClr val="807E80"/>
                </a:solidFill>
                <a:latin typeface="Arial Rounded MT Bold" panose="020F0704030504030204" pitchFamily="34" charset="0"/>
              </a:rPr>
              <a:t>______________________________________________________________________________________</a:t>
            </a:r>
          </a:p>
          <a:p>
            <a:pPr marL="228600" indent="-228600">
              <a:buAutoNum type="arabicPeriod"/>
            </a:pPr>
            <a:endParaRPr lang="en-GB" sz="1200" dirty="0">
              <a:solidFill>
                <a:srgbClr val="807E80"/>
              </a:solidFill>
              <a:latin typeface="Arial Rounded MT Bold" panose="020F0704030504030204" pitchFamily="34" charset="0"/>
            </a:endParaRPr>
          </a:p>
          <a:p>
            <a:pPr marL="228600" indent="-228600">
              <a:buAutoNum type="arabicPeriod"/>
            </a:pPr>
            <a:r>
              <a:rPr lang="en-GB" sz="1200" dirty="0">
                <a:solidFill>
                  <a:srgbClr val="807E80"/>
                </a:solidFill>
                <a:latin typeface="Arial Rounded MT Bold" panose="020F0704030504030204" pitchFamily="34" charset="0"/>
              </a:rPr>
              <a:t>______________________________________________________________________________________</a:t>
            </a:r>
          </a:p>
          <a:p>
            <a:pPr marL="228600" indent="-228600">
              <a:buAutoNum type="arabicPeriod"/>
            </a:pPr>
            <a:endParaRPr lang="en-GB" sz="1200" dirty="0">
              <a:solidFill>
                <a:srgbClr val="807E80"/>
              </a:solidFill>
              <a:latin typeface="Arial Rounded MT Bold" panose="020F0704030504030204" pitchFamily="34" charset="0"/>
            </a:endParaRPr>
          </a:p>
          <a:p>
            <a:pPr marL="228600" indent="-228600">
              <a:buAutoNum type="arabicPeriod"/>
            </a:pPr>
            <a:r>
              <a:rPr lang="en-GB" sz="1200" dirty="0">
                <a:solidFill>
                  <a:srgbClr val="807E80"/>
                </a:solidFill>
                <a:latin typeface="Arial Rounded MT Bold" panose="020F0704030504030204" pitchFamily="34" charset="0"/>
              </a:rPr>
              <a:t>______________________________________________________________________________________</a:t>
            </a:r>
          </a:p>
          <a:p>
            <a:pPr marL="228600" indent="-228600">
              <a:buAutoNum type="arabicPeriod"/>
            </a:pPr>
            <a:endParaRPr lang="en-GB" sz="1200" dirty="0">
              <a:solidFill>
                <a:srgbClr val="807E80"/>
              </a:solidFill>
              <a:latin typeface="Arial Rounded MT Bold" panose="020F0704030504030204" pitchFamily="34" charset="0"/>
            </a:endParaRPr>
          </a:p>
          <a:p>
            <a:pPr marL="228600" indent="-228600">
              <a:buAutoNum type="arabicPeriod"/>
            </a:pPr>
            <a:r>
              <a:rPr lang="en-GB" sz="1200" dirty="0">
                <a:solidFill>
                  <a:srgbClr val="807E80"/>
                </a:solidFill>
                <a:latin typeface="Arial Rounded MT Bold" panose="020F0704030504030204" pitchFamily="34" charset="0"/>
              </a:rPr>
              <a:t>______________________________________________________________________________________</a:t>
            </a:r>
          </a:p>
          <a:p>
            <a:pPr marL="228600" indent="-228600">
              <a:buAutoNum type="arabicPeriod"/>
            </a:pPr>
            <a:endParaRPr lang="en-GB" sz="1200" dirty="0">
              <a:solidFill>
                <a:srgbClr val="807E80"/>
              </a:solidFill>
              <a:latin typeface="Arial Rounded MT Bold" panose="020F0704030504030204" pitchFamily="34" charset="0"/>
            </a:endParaRPr>
          </a:p>
          <a:p>
            <a:pPr marL="228600" indent="-228600">
              <a:buAutoNum type="arabicPeriod"/>
            </a:pPr>
            <a:r>
              <a:rPr lang="en-GB" sz="1200" dirty="0">
                <a:solidFill>
                  <a:srgbClr val="807E80"/>
                </a:solidFill>
                <a:latin typeface="Arial Rounded MT Bold" panose="020F0704030504030204" pitchFamily="34" charset="0"/>
              </a:rPr>
              <a:t>______________________________________________________________________________________</a:t>
            </a:r>
          </a:p>
          <a:p>
            <a:pPr marL="228600" indent="-228600">
              <a:buAutoNum type="arabicPeriod"/>
            </a:pPr>
            <a:endParaRPr lang="en-GB" sz="1200" dirty="0">
              <a:solidFill>
                <a:srgbClr val="807E80"/>
              </a:solidFill>
              <a:latin typeface="Arial Rounded MT Bold" panose="020F0704030504030204" pitchFamily="34" charset="0"/>
            </a:endParaRPr>
          </a:p>
          <a:p>
            <a:pPr marL="228600" indent="-228600">
              <a:buAutoNum type="arabicPeriod"/>
            </a:pPr>
            <a:r>
              <a:rPr lang="en-GB" sz="1200" dirty="0">
                <a:solidFill>
                  <a:srgbClr val="807E80"/>
                </a:solidFill>
                <a:latin typeface="Arial Rounded MT Bold" panose="020F0704030504030204" pitchFamily="34" charset="0"/>
              </a:rPr>
              <a:t>______________________________________________________________________________________</a:t>
            </a:r>
          </a:p>
          <a:p>
            <a:pPr marL="228600" indent="-228600">
              <a:buAutoNum type="arabicPeriod"/>
            </a:pPr>
            <a:endParaRPr lang="en-GB" sz="1200" dirty="0">
              <a:solidFill>
                <a:srgbClr val="807E80"/>
              </a:solidFill>
              <a:latin typeface="Arial Rounded MT Bold" panose="020F0704030504030204" pitchFamily="34" charset="0"/>
            </a:endParaRPr>
          </a:p>
          <a:p>
            <a:pPr marL="228600" indent="-228600">
              <a:buAutoNum type="arabicPeriod"/>
            </a:pPr>
            <a:r>
              <a:rPr lang="en-GB" sz="1200" dirty="0">
                <a:solidFill>
                  <a:srgbClr val="807E80"/>
                </a:solidFill>
                <a:latin typeface="Arial Rounded MT Bold" panose="020F0704030504030204" pitchFamily="34" charset="0"/>
              </a:rPr>
              <a:t>______________________________________________________________________________________</a:t>
            </a:r>
          </a:p>
        </p:txBody>
      </p:sp>
      <p:sp>
        <p:nvSpPr>
          <p:cNvPr id="12" name="Rectangle: Rounded Corners 11">
            <a:extLst>
              <a:ext uri="{FF2B5EF4-FFF2-40B4-BE49-F238E27FC236}">
                <a16:creationId xmlns:a16="http://schemas.microsoft.com/office/drawing/2014/main" id="{1B29FF6A-84B0-5EBA-0968-28105EA21943}"/>
              </a:ext>
            </a:extLst>
          </p:cNvPr>
          <p:cNvSpPr/>
          <p:nvPr/>
        </p:nvSpPr>
        <p:spPr>
          <a:xfrm>
            <a:off x="3190971" y="1761806"/>
            <a:ext cx="4016829" cy="4659640"/>
          </a:xfrm>
          <a:prstGeom prst="roundRect">
            <a:avLst/>
          </a:prstGeom>
          <a:noFill/>
          <a:ln w="28575">
            <a:solidFill>
              <a:srgbClr val="5BD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B71EB1B3-60AA-3BB3-66F1-D8B8DEDEC034}"/>
              </a:ext>
            </a:extLst>
          </p:cNvPr>
          <p:cNvSpPr/>
          <p:nvPr/>
        </p:nvSpPr>
        <p:spPr>
          <a:xfrm>
            <a:off x="7406658" y="1761806"/>
            <a:ext cx="2370755" cy="2821080"/>
          </a:xfrm>
          <a:prstGeom prst="roundRect">
            <a:avLst/>
          </a:prstGeom>
          <a:noFill/>
          <a:ln w="28575">
            <a:solidFill>
              <a:srgbClr val="5BD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98E11310-A24B-CB3D-20A1-2300A7767EBA}"/>
              </a:ext>
            </a:extLst>
          </p:cNvPr>
          <p:cNvSpPr txBox="1"/>
          <p:nvPr/>
        </p:nvSpPr>
        <p:spPr>
          <a:xfrm>
            <a:off x="7406658" y="1798630"/>
            <a:ext cx="2383099" cy="461665"/>
          </a:xfrm>
          <a:prstGeom prst="rect">
            <a:avLst/>
          </a:prstGeom>
          <a:noFill/>
        </p:spPr>
        <p:txBody>
          <a:bodyPr wrap="square" rtlCol="0">
            <a:spAutoFit/>
          </a:bodyPr>
          <a:lstStyle/>
          <a:p>
            <a:pPr algn="ctr"/>
            <a:r>
              <a:rPr lang="en-GB" sz="1200" dirty="0">
                <a:solidFill>
                  <a:srgbClr val="807E80"/>
                </a:solidFill>
                <a:latin typeface="Arial Rounded MT Bold" panose="020F0704030504030204" pitchFamily="34" charset="0"/>
              </a:rPr>
              <a:t>A diagram of my investigation: </a:t>
            </a:r>
          </a:p>
        </p:txBody>
      </p:sp>
      <p:sp>
        <p:nvSpPr>
          <p:cNvPr id="15" name="Rectangle: Rounded Corners 14">
            <a:extLst>
              <a:ext uri="{FF2B5EF4-FFF2-40B4-BE49-F238E27FC236}">
                <a16:creationId xmlns:a16="http://schemas.microsoft.com/office/drawing/2014/main" id="{C2BA041A-9F4F-0035-855C-035F16CD4BE9}"/>
              </a:ext>
            </a:extLst>
          </p:cNvPr>
          <p:cNvSpPr/>
          <p:nvPr/>
        </p:nvSpPr>
        <p:spPr>
          <a:xfrm>
            <a:off x="7419002" y="4696714"/>
            <a:ext cx="2370755" cy="1719961"/>
          </a:xfrm>
          <a:prstGeom prst="roundRect">
            <a:avLst/>
          </a:prstGeom>
          <a:noFill/>
          <a:ln w="28575">
            <a:solidFill>
              <a:srgbClr val="5BD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CC6ACEC5-0007-9240-02DE-A4F5B1FB4CB3}"/>
              </a:ext>
            </a:extLst>
          </p:cNvPr>
          <p:cNvSpPr txBox="1"/>
          <p:nvPr/>
        </p:nvSpPr>
        <p:spPr>
          <a:xfrm>
            <a:off x="7522901" y="4780775"/>
            <a:ext cx="2254511" cy="1569660"/>
          </a:xfrm>
          <a:prstGeom prst="rect">
            <a:avLst/>
          </a:prstGeom>
          <a:noFill/>
        </p:spPr>
        <p:txBody>
          <a:bodyPr wrap="square" rtlCol="0">
            <a:spAutoFit/>
          </a:bodyPr>
          <a:lstStyle/>
          <a:p>
            <a:r>
              <a:rPr lang="en-GB" sz="1200" dirty="0">
                <a:solidFill>
                  <a:srgbClr val="807E80"/>
                </a:solidFill>
                <a:latin typeface="Arial Rounded MT Bold" panose="020F0704030504030204" pitchFamily="34" charset="0"/>
              </a:rPr>
              <a:t>My results: _____________________________________________________________________________________________________________________________________________________________________________________________  </a:t>
            </a:r>
          </a:p>
        </p:txBody>
      </p:sp>
    </p:spTree>
    <p:extLst>
      <p:ext uri="{BB962C8B-B14F-4D97-AF65-F5344CB8AC3E}">
        <p14:creationId xmlns:p14="http://schemas.microsoft.com/office/powerpoint/2010/main" val="7024200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5245</TotalTime>
  <Words>1514</Words>
  <Application>Microsoft Office PowerPoint</Application>
  <PresentationFormat>A4 Paper (210x297 mm)</PresentationFormat>
  <Paragraphs>175</Paragraphs>
  <Slides>12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 Rounded MT Bold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Developing Experts</cp:lastModifiedBy>
  <cp:revision>78</cp:revision>
  <dcterms:created xsi:type="dcterms:W3CDTF">2016-06-12T08:53:59Z</dcterms:created>
  <dcterms:modified xsi:type="dcterms:W3CDTF">2023-05-23T08:23:50Z</dcterms:modified>
</cp:coreProperties>
</file>