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57412-DDB8-49F8-AE1E-24BCDFC47C65}" v="8" dt="2022-08-14T06:47:33.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snapToObjects="1">
      <p:cViewPr varScale="1">
        <p:scale>
          <a:sx n="78" d="100"/>
          <a:sy n="78" d="100"/>
        </p:scale>
        <p:origin x="3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8/16/22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KS4-21-10</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Fusion and Fission</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15.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Rounded Rectangle 2">
            <a:extLst>
              <a:ext uri="{FF2B5EF4-FFF2-40B4-BE49-F238E27FC236}">
                <a16:creationId xmlns:a16="http://schemas.microsoft.com/office/drawing/2014/main" id="{BB1CA89F-7559-E04E-92B0-69D10BB0ABE4}"/>
              </a:ext>
            </a:extLst>
          </p:cNvPr>
          <p:cNvSpPr/>
          <p:nvPr/>
        </p:nvSpPr>
        <p:spPr>
          <a:xfrm>
            <a:off x="1269000" y="1421351"/>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Nuclear fission</a:t>
            </a:r>
          </a:p>
        </p:txBody>
      </p:sp>
      <p:sp>
        <p:nvSpPr>
          <p:cNvPr id="4" name="Rectangle: Rounded Corners 2">
            <a:extLst>
              <a:ext uri="{FF2B5EF4-FFF2-40B4-BE49-F238E27FC236}">
                <a16:creationId xmlns:a16="http://schemas.microsoft.com/office/drawing/2014/main" id="{AB7D6B0D-A42B-4F4C-82A0-1D7601160E89}"/>
              </a:ext>
            </a:extLst>
          </p:cNvPr>
          <p:cNvSpPr/>
          <p:nvPr/>
        </p:nvSpPr>
        <p:spPr>
          <a:xfrm>
            <a:off x="274586" y="3996693"/>
            <a:ext cx="4231205" cy="1736646"/>
          </a:xfrm>
          <a:prstGeom prst="roundRect">
            <a:avLst/>
          </a:prstGeom>
          <a:ln>
            <a:solidFill>
              <a:srgbClr val="38D4D6"/>
            </a:solidFill>
          </a:ln>
        </p:spPr>
        <p:txBody>
          <a:bodyPr wrap="square" anchor="t">
            <a:spAutoFit/>
          </a:bodyPr>
          <a:lstStyle/>
          <a:p>
            <a:pPr eaLnBrk="0" hangingPunct="0"/>
            <a:r>
              <a:rPr lang="en-GB" sz="1200" dirty="0">
                <a:solidFill>
                  <a:srgbClr val="38D4D6"/>
                </a:solidFill>
                <a:latin typeface="Arial Rounded MT Bold" panose="020F0704030504030204" pitchFamily="34" charset="77"/>
                <a:cs typeface="Arial" charset="0"/>
              </a:rPr>
              <a:t>Nuclear fusion occurs when nuclei are stuck (or fused) together. Fusion is different to fission. In fusion, two small nuclei join to make a single heavier nucleus.  </a:t>
            </a:r>
          </a:p>
          <a:p>
            <a:pPr eaLnBrk="0" hangingPunct="0"/>
            <a:r>
              <a:rPr lang="en-GB" sz="1200" dirty="0">
                <a:solidFill>
                  <a:srgbClr val="38D4D6"/>
                </a:solidFill>
                <a:latin typeface="Arial Rounded MT Bold" panose="020F0704030504030204" pitchFamily="34" charset="77"/>
                <a:cs typeface="Arial" charset="0"/>
              </a:rPr>
              <a:t>The process generates heat energy (just like fission).  Nuclear fusion is the process by which energy is released in stars. The products of nuclear fusion are not radioactive.</a:t>
            </a:r>
            <a:r>
              <a:rPr lang="en-US" sz="1200" dirty="0">
                <a:solidFill>
                  <a:srgbClr val="38D4D6"/>
                </a:solidFill>
                <a:latin typeface="Arial Rounded MT Bold" panose="020F0704030504030204" pitchFamily="34" charset="77"/>
              </a:rPr>
              <a:t>   </a:t>
            </a:r>
          </a:p>
        </p:txBody>
      </p:sp>
      <p:sp>
        <p:nvSpPr>
          <p:cNvPr id="5" name="Rectangle 4">
            <a:extLst>
              <a:ext uri="{FF2B5EF4-FFF2-40B4-BE49-F238E27FC236}">
                <a16:creationId xmlns:a16="http://schemas.microsoft.com/office/drawing/2014/main" id="{994409E2-0911-2348-B7EF-AFE529C1C14E}"/>
              </a:ext>
            </a:extLst>
          </p:cNvPr>
          <p:cNvSpPr/>
          <p:nvPr/>
        </p:nvSpPr>
        <p:spPr>
          <a:xfrm>
            <a:off x="305010" y="3724284"/>
            <a:ext cx="3715498" cy="276999"/>
          </a:xfrm>
          <a:prstGeom prst="rect">
            <a:avLst/>
          </a:prstGeom>
          <a:noFill/>
          <a:ln>
            <a:noFill/>
          </a:ln>
        </p:spPr>
        <p:txBody>
          <a:bodyPr wrap="square">
            <a:spAutoFit/>
          </a:bodyPr>
          <a:lstStyle/>
          <a:p>
            <a:pPr algn="ctr"/>
            <a:r>
              <a:rPr lang="en-US" sz="1200" b="1" dirty="0">
                <a:solidFill>
                  <a:srgbClr val="38D4D6"/>
                </a:solidFill>
                <a:latin typeface="Arial Rounded MT Bold" panose="020F0704030504030204" pitchFamily="34" charset="77"/>
              </a:rPr>
              <a:t>Nuclear fusion</a:t>
            </a:r>
            <a:endParaRPr lang="en-US" sz="1200" b="1" dirty="0">
              <a:solidFill>
                <a:srgbClr val="38D4D6"/>
              </a:solidFill>
            </a:endParaRPr>
          </a:p>
        </p:txBody>
      </p:sp>
      <p:sp>
        <p:nvSpPr>
          <p:cNvPr id="6" name="TextBox 5">
            <a:extLst>
              <a:ext uri="{FF2B5EF4-FFF2-40B4-BE49-F238E27FC236}">
                <a16:creationId xmlns:a16="http://schemas.microsoft.com/office/drawing/2014/main" id="{9E3084AB-2C21-F440-8F40-A6D511C76398}"/>
              </a:ext>
            </a:extLst>
          </p:cNvPr>
          <p:cNvSpPr txBox="1"/>
          <p:nvPr/>
        </p:nvSpPr>
        <p:spPr>
          <a:xfrm>
            <a:off x="3230260" y="1826324"/>
            <a:ext cx="3464178" cy="1938992"/>
          </a:xfrm>
          <a:prstGeom prst="rect">
            <a:avLst/>
          </a:prstGeom>
          <a:noFill/>
        </p:spPr>
        <p:txBody>
          <a:bodyPr wrap="square" rtlCol="0">
            <a:spAutoFit/>
          </a:bodyPr>
          <a:lstStyle/>
          <a:p>
            <a:r>
              <a:rPr lang="en-GB" sz="1200" dirty="0">
                <a:solidFill>
                  <a:srgbClr val="38D4D6"/>
                </a:solidFill>
                <a:latin typeface="Arial Rounded MT Bold" panose="020F0704030504030204" pitchFamily="34" charset="77"/>
              </a:rPr>
              <a:t>Nuclear fission is the splitting of atomic nuclei. There are two fissionable substances in common use in nuclear reactors: uranium 235 and plutonium 239.</a:t>
            </a:r>
          </a:p>
          <a:p>
            <a:r>
              <a:rPr lang="en-GB" sz="1200" dirty="0">
                <a:solidFill>
                  <a:srgbClr val="38D4D6"/>
                </a:solidFill>
                <a:latin typeface="Arial Rounded MT Bold" panose="020F0704030504030204" pitchFamily="34" charset="77"/>
              </a:rPr>
              <a:t>For fission to occur, the uranium 235/plutonium 239 nucleus must first absorb a neutron. The nucleus undergoing fission splits into 2 smaller nuclei and 2/3 neutrons and energy are released. The neutrons may go on to start a chain reaction.</a:t>
            </a:r>
          </a:p>
        </p:txBody>
      </p:sp>
      <p:pic>
        <p:nvPicPr>
          <p:cNvPr id="7" name="Picture 4">
            <a:extLst>
              <a:ext uri="{FF2B5EF4-FFF2-40B4-BE49-F238E27FC236}">
                <a16:creationId xmlns:a16="http://schemas.microsoft.com/office/drawing/2014/main" id="{42D09900-1202-ED42-A2BE-64382350F24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257" y="1881780"/>
            <a:ext cx="2917389" cy="1831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10;&#10;Description automatically generated">
            <a:extLst>
              <a:ext uri="{FF2B5EF4-FFF2-40B4-BE49-F238E27FC236}">
                <a16:creationId xmlns:a16="http://schemas.microsoft.com/office/drawing/2014/main" id="{0A456521-DE51-9348-B70F-DC2B4F8FBB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05792" y="4176642"/>
            <a:ext cx="2099436" cy="1532396"/>
          </a:xfrm>
          <a:prstGeom prst="rect">
            <a:avLst/>
          </a:prstGeom>
        </p:spPr>
      </p:pic>
      <p:pic>
        <p:nvPicPr>
          <p:cNvPr id="9" name="Picture 8" descr="Chart, scatter chart&#10;&#10;Description automatically generated">
            <a:extLst>
              <a:ext uri="{FF2B5EF4-FFF2-40B4-BE49-F238E27FC236}">
                <a16:creationId xmlns:a16="http://schemas.microsoft.com/office/drawing/2014/main" id="{B1E12026-A616-B342-8AEC-FF42075891F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52257" y="5939638"/>
            <a:ext cx="1930980" cy="1736647"/>
          </a:xfrm>
          <a:prstGeom prst="rect">
            <a:avLst/>
          </a:prstGeom>
        </p:spPr>
      </p:pic>
      <p:sp>
        <p:nvSpPr>
          <p:cNvPr id="10" name="Rectangle: Rounded Corners 2">
            <a:extLst>
              <a:ext uri="{FF2B5EF4-FFF2-40B4-BE49-F238E27FC236}">
                <a16:creationId xmlns:a16="http://schemas.microsoft.com/office/drawing/2014/main" id="{D51EC8D3-5070-4B4F-A2BD-516D3C87EC4C}"/>
              </a:ext>
            </a:extLst>
          </p:cNvPr>
          <p:cNvSpPr/>
          <p:nvPr/>
        </p:nvSpPr>
        <p:spPr>
          <a:xfrm>
            <a:off x="2162759" y="5814674"/>
            <a:ext cx="4405274" cy="2145268"/>
          </a:xfrm>
          <a:prstGeom prst="roundRect">
            <a:avLst/>
          </a:prstGeom>
          <a:ln>
            <a:solidFill>
              <a:srgbClr val="38D4D6"/>
            </a:solidFill>
          </a:ln>
        </p:spPr>
        <p:txBody>
          <a:bodyPr wrap="square" anchor="t">
            <a:spAutoFit/>
          </a:bodyPr>
          <a:lstStyle/>
          <a:p>
            <a:pPr eaLnBrk="0" hangingPunct="0"/>
            <a:r>
              <a:rPr lang="en-GB" sz="1200" dirty="0">
                <a:solidFill>
                  <a:srgbClr val="38D4D6"/>
                </a:solidFill>
                <a:latin typeface="Arial Rounded MT Bold" panose="020F0704030504030204" pitchFamily="34" charset="77"/>
                <a:cs typeface="Arial" charset="0"/>
              </a:rPr>
              <a:t>Nuclear fission releases daughter nuclei and neutrons that will continue to bombard neighbour atoms. Within 30 cycles 680000 billion atoms have been spilt. We call this uncontrolled release of energy a chain reaction.  It is this power that is utilised in an atomic weapon explosion. In a nuclear fission reactor, the process is slowed by using a moderator and controlled by using control rods that are lowered to absorb excess neutrons in the reactor core. These control rods are usually made of boron</a:t>
            </a:r>
            <a:r>
              <a:rPr lang="en-US" sz="1200" dirty="0">
                <a:solidFill>
                  <a:srgbClr val="38D4D6"/>
                </a:solidFill>
                <a:latin typeface="Arial Rounded MT Bold" panose="020F0704030504030204" pitchFamily="34" charset="77"/>
                <a:cs typeface="Arial" charset="0"/>
              </a:rPr>
              <a:t>.</a:t>
            </a:r>
            <a:endParaRPr lang="en-US" sz="1200" dirty="0">
              <a:solidFill>
                <a:srgbClr val="38D4D6"/>
              </a:solidFill>
              <a:latin typeface="Arial Rounded MT Bold" panose="020F0704030504030204" pitchFamily="34" charset="77"/>
            </a:endParaRPr>
          </a:p>
        </p:txBody>
      </p:sp>
      <p:pic>
        <p:nvPicPr>
          <p:cNvPr id="11" name="Picture 4">
            <a:extLst>
              <a:ext uri="{FF2B5EF4-FFF2-40B4-BE49-F238E27FC236}">
                <a16:creationId xmlns:a16="http://schemas.microsoft.com/office/drawing/2014/main" id="{E6B8B007-7394-F744-A9A4-3DD9BE2FDDB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5195454" y="8195664"/>
            <a:ext cx="1380985" cy="1035499"/>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6BD7BEB3-4FA8-884D-A42A-1AF98087134E}"/>
              </a:ext>
            </a:extLst>
          </p:cNvPr>
          <p:cNvSpPr txBox="1"/>
          <p:nvPr/>
        </p:nvSpPr>
        <p:spPr>
          <a:xfrm>
            <a:off x="243042" y="7982084"/>
            <a:ext cx="5004817" cy="1200329"/>
          </a:xfrm>
          <a:prstGeom prst="rect">
            <a:avLst/>
          </a:prstGeom>
          <a:noFill/>
        </p:spPr>
        <p:txBody>
          <a:bodyPr wrap="square" rtlCol="0">
            <a:spAutoFit/>
          </a:bodyPr>
          <a:lstStyle/>
          <a:p>
            <a:r>
              <a:rPr lang="en-GB" sz="1200" dirty="0">
                <a:solidFill>
                  <a:srgbClr val="38D4D6"/>
                </a:solidFill>
                <a:latin typeface="Arial Rounded MT Bold" panose="020F0704030504030204" pitchFamily="34" charset="77"/>
              </a:rPr>
              <a:t>Nuclear fission is the current technology that is used to generate energy in nuclear fission reactors. Nuclear fusion is still in the experimental phase at various sites around the world. France has a large-scale fusion reactor in construction called ITER. At JET, in the Culham Centre for Fusion in Oxfordshire in the UK, experimental technology in nuclear fusion is being pioneered.    </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2A26ED2-D5EA-C248-ADA1-B34A9E307D55}"/>
              </a:ext>
            </a:extLst>
          </p:cNvPr>
          <p:cNvSpPr/>
          <p:nvPr/>
        </p:nvSpPr>
        <p:spPr>
          <a:xfrm>
            <a:off x="1809000" y="1403496"/>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0C42F717-405E-2C45-98AC-CAAD9DE8129F}"/>
              </a:ext>
            </a:extLst>
          </p:cNvPr>
          <p:cNvSpPr/>
          <p:nvPr/>
        </p:nvSpPr>
        <p:spPr>
          <a:xfrm>
            <a:off x="343831" y="2967539"/>
            <a:ext cx="6322870" cy="2009061"/>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This diagram shows what happens when a uranium-235 atom absorbs a neutron. a)  What name is given to this process? b)  Explain how this process leads to a chain reaction? c) How does the mass number of an atom change when its nucleus absorbs a neutron?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a:t>
            </a:r>
          </a:p>
        </p:txBody>
      </p:sp>
      <p:sp>
        <p:nvSpPr>
          <p:cNvPr id="4" name="Rectangle: Rounded Corners 2">
            <a:extLst>
              <a:ext uri="{FF2B5EF4-FFF2-40B4-BE49-F238E27FC236}">
                <a16:creationId xmlns:a16="http://schemas.microsoft.com/office/drawing/2014/main" id="{E25263E9-6BB5-1646-9FC4-1B3549C9C233}"/>
              </a:ext>
            </a:extLst>
          </p:cNvPr>
          <p:cNvSpPr/>
          <p:nvPr/>
        </p:nvSpPr>
        <p:spPr>
          <a:xfrm>
            <a:off x="1802153" y="5032581"/>
            <a:ext cx="4776356" cy="1396127"/>
          </a:xfrm>
          <a:prstGeom prst="roundRect">
            <a:avLst/>
          </a:prstGeom>
          <a:ln>
            <a:solidFill>
              <a:srgbClr val="38D4D6"/>
            </a:solidFill>
          </a:ln>
        </p:spPr>
        <p:txBody>
          <a:bodyPr wrap="square" anchor="t">
            <a:spAutoFit/>
          </a:bodyPr>
          <a:lstStyle/>
          <a:p>
            <a:pPr marL="228600" indent="-228600">
              <a:buFont typeface="+mj-lt"/>
              <a:buAutoNum type="arabicPeriod" startAt="2"/>
            </a:pPr>
            <a:r>
              <a:rPr lang="en-US" sz="1200" dirty="0">
                <a:solidFill>
                  <a:srgbClr val="38D4D6"/>
                </a:solidFill>
                <a:latin typeface="Arial Rounded MT Bold" panose="020F0704030504030204" pitchFamily="34" charset="77"/>
              </a:rPr>
              <a:t>How is nuclear fusion different to nuclear fission?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a:t>
            </a:r>
          </a:p>
        </p:txBody>
      </p:sp>
      <p:sp>
        <p:nvSpPr>
          <p:cNvPr id="5" name="Rectangle: Rounded Corners 2">
            <a:extLst>
              <a:ext uri="{FF2B5EF4-FFF2-40B4-BE49-F238E27FC236}">
                <a16:creationId xmlns:a16="http://schemas.microsoft.com/office/drawing/2014/main" id="{EBC56DEB-6C2F-5C43-8D76-EB7D13F4EE8C}"/>
              </a:ext>
            </a:extLst>
          </p:cNvPr>
          <p:cNvSpPr/>
          <p:nvPr/>
        </p:nvSpPr>
        <p:spPr>
          <a:xfrm>
            <a:off x="279494" y="6527962"/>
            <a:ext cx="4936561" cy="1123712"/>
          </a:xfrm>
          <a:prstGeom prst="roundRect">
            <a:avLst/>
          </a:prstGeom>
          <a:ln>
            <a:solidFill>
              <a:srgbClr val="38D4D6"/>
            </a:solidFill>
          </a:ln>
        </p:spPr>
        <p:txBody>
          <a:bodyPr wrap="square" anchor="t">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How is the sun able to produce energy by nuclear fusion?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a:t>
            </a:r>
          </a:p>
        </p:txBody>
      </p:sp>
      <p:pic>
        <p:nvPicPr>
          <p:cNvPr id="6" name="Picture 2">
            <a:extLst>
              <a:ext uri="{FF2B5EF4-FFF2-40B4-BE49-F238E27FC236}">
                <a16:creationId xmlns:a16="http://schemas.microsoft.com/office/drawing/2014/main" id="{E3671EB6-E30A-B24B-81BB-A6B6895843A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3831" y="1671662"/>
            <a:ext cx="2493487" cy="13852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60EABA2-538C-C443-AF62-CCE1E180344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3831" y="5128591"/>
            <a:ext cx="1310040" cy="1320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F80DC40D-2BF7-8543-9983-3C5A20C672B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84739" y="6558470"/>
            <a:ext cx="1147864" cy="1093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6FA334A-B38F-794E-A235-5772738E80F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953" y="7763636"/>
            <a:ext cx="1977951" cy="131898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2">
            <a:extLst>
              <a:ext uri="{FF2B5EF4-FFF2-40B4-BE49-F238E27FC236}">
                <a16:creationId xmlns:a16="http://schemas.microsoft.com/office/drawing/2014/main" id="{665EE124-7DB1-B149-B618-D6B0041E2081}"/>
              </a:ext>
            </a:extLst>
          </p:cNvPr>
          <p:cNvSpPr/>
          <p:nvPr/>
        </p:nvSpPr>
        <p:spPr>
          <a:xfrm>
            <a:off x="2639833" y="7763636"/>
            <a:ext cx="3921668" cy="1600438"/>
          </a:xfrm>
          <a:prstGeom prst="roundRect">
            <a:avLst/>
          </a:prstGeom>
          <a:ln>
            <a:solidFill>
              <a:srgbClr val="38D4D6"/>
            </a:solidFill>
          </a:ln>
        </p:spPr>
        <p:txBody>
          <a:bodyPr wrap="square" anchor="t">
            <a:spAutoFit/>
          </a:bodyPr>
          <a:lstStyle/>
          <a:p>
            <a:pPr marL="228600" indent="-228600">
              <a:buFont typeface="+mj-lt"/>
              <a:buAutoNum type="arabicPeriod" startAt="4"/>
            </a:pPr>
            <a:r>
              <a:rPr lang="en-US" sz="1200" dirty="0">
                <a:solidFill>
                  <a:srgbClr val="38D4D6"/>
                </a:solidFill>
                <a:latin typeface="Arial Rounded MT Bold" panose="020F0704030504030204" pitchFamily="34" charset="77"/>
              </a:rPr>
              <a:t>Why do we need to control chain reactions in a nuclear reactor?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9791A2-3F49-3649-92BB-84D2D4786476}"/>
              </a:ext>
            </a:extLst>
          </p:cNvPr>
          <p:cNvSpPr txBox="1"/>
          <p:nvPr/>
        </p:nvSpPr>
        <p:spPr>
          <a:xfrm>
            <a:off x="579877" y="3285925"/>
            <a:ext cx="5939295" cy="2200602"/>
          </a:xfrm>
          <a:prstGeom prst="rect">
            <a:avLst/>
          </a:prstGeom>
          <a:noFill/>
        </p:spPr>
        <p:txBody>
          <a:bodyPr wrap="square" rtlCol="0">
            <a:spAutoFit/>
          </a:bodyPr>
          <a:lstStyle/>
          <a:p>
            <a:pPr marL="228600" indent="-228600">
              <a:spcAft>
                <a:spcPts val="600"/>
              </a:spcAft>
              <a:buFont typeface="+mj-lt"/>
              <a:buAutoNum type="arabicPeriod" startAt="5"/>
            </a:pPr>
            <a:r>
              <a:rPr lang="en-GB" sz="1200" dirty="0">
                <a:solidFill>
                  <a:srgbClr val="38D4D6"/>
                </a:solidFill>
                <a:latin typeface="Arial Rounded MT Bold" panose="020F0704030504030204" pitchFamily="34" charset="77"/>
              </a:rPr>
              <a:t>This diagram shows a nuclear fission reactor.</a:t>
            </a:r>
          </a:p>
          <a:p>
            <a:pPr marL="228600" indent="-228600">
              <a:spcAft>
                <a:spcPts val="600"/>
              </a:spcAft>
              <a:buAutoNum type="alphaLcParenR"/>
            </a:pPr>
            <a:r>
              <a:rPr lang="en-GB" sz="1200" dirty="0">
                <a:solidFill>
                  <a:srgbClr val="38D4D6"/>
                </a:solidFill>
                <a:latin typeface="Arial Rounded MT Bold" panose="020F0704030504030204" pitchFamily="34" charset="77"/>
              </a:rPr>
              <a:t>What is the role of the control rods in the reactor?</a:t>
            </a:r>
          </a:p>
          <a:p>
            <a:pPr>
              <a:spcAft>
                <a:spcPts val="600"/>
              </a:spcAft>
            </a:pP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a:t>
            </a:r>
          </a:p>
          <a:p>
            <a:pPr>
              <a:spcAft>
                <a:spcPts val="600"/>
              </a:spcAft>
            </a:pPr>
            <a:r>
              <a:rPr lang="en-GB" sz="1200" dirty="0">
                <a:solidFill>
                  <a:srgbClr val="38D4D6"/>
                </a:solidFill>
                <a:latin typeface="Arial Rounded MT Bold" panose="020F0704030504030204" pitchFamily="34" charset="77"/>
              </a:rPr>
              <a:t>b) What </a:t>
            </a:r>
            <a:r>
              <a:rPr lang="en-GB" sz="1200">
                <a:solidFill>
                  <a:srgbClr val="38D4D6"/>
                </a:solidFill>
                <a:latin typeface="Arial Rounded MT Bold" panose="020F0704030504030204" pitchFamily="34" charset="77"/>
              </a:rPr>
              <a:t>is the </a:t>
            </a:r>
            <a:r>
              <a:rPr lang="en-GB" sz="1200" dirty="0">
                <a:solidFill>
                  <a:srgbClr val="38D4D6"/>
                </a:solidFill>
                <a:latin typeface="Arial Rounded MT Bold" panose="020F0704030504030204" pitchFamily="34" charset="77"/>
              </a:rPr>
              <a:t>job of </a:t>
            </a:r>
            <a:r>
              <a:rPr lang="en-GB" sz="1200">
                <a:solidFill>
                  <a:srgbClr val="38D4D6"/>
                </a:solidFill>
                <a:latin typeface="Arial Rounded MT Bold" panose="020F0704030504030204" pitchFamily="34" charset="77"/>
              </a:rPr>
              <a:t>the moderator in the reaction?</a:t>
            </a:r>
            <a:endParaRPr lang="en-GB" sz="1200" dirty="0">
              <a:solidFill>
                <a:srgbClr val="38D4D6"/>
              </a:solidFill>
              <a:latin typeface="Arial Rounded MT Bold" panose="020F0704030504030204" pitchFamily="34" charset="77"/>
            </a:endParaRPr>
          </a:p>
          <a:p>
            <a:pPr>
              <a:spcAft>
                <a:spcPts val="600"/>
              </a:spcAft>
            </a:pP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a:t>
            </a:r>
          </a:p>
          <a:p>
            <a:pPr lvl="1">
              <a:spcAft>
                <a:spcPts val="600"/>
              </a:spcAft>
            </a:pPr>
            <a:endParaRPr lang="en-GB" sz="1200" b="1" dirty="0">
              <a:solidFill>
                <a:srgbClr val="38D4D6"/>
              </a:solidFill>
              <a:latin typeface="Arial Rounded MT Bold" panose="020F0704030504030204" pitchFamily="34" charset="77"/>
            </a:endParaRPr>
          </a:p>
        </p:txBody>
      </p:sp>
      <p:sp>
        <p:nvSpPr>
          <p:cNvPr id="3" name="Rounded Rectangle 2">
            <a:extLst>
              <a:ext uri="{FF2B5EF4-FFF2-40B4-BE49-F238E27FC236}">
                <a16:creationId xmlns:a16="http://schemas.microsoft.com/office/drawing/2014/main" id="{896F8E4E-0165-AD42-B696-492434F6D014}"/>
              </a:ext>
            </a:extLst>
          </p:cNvPr>
          <p:cNvSpPr/>
          <p:nvPr/>
        </p:nvSpPr>
        <p:spPr>
          <a:xfrm>
            <a:off x="1809000" y="1400112"/>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Practice</a:t>
            </a:r>
          </a:p>
        </p:txBody>
      </p:sp>
      <p:graphicFrame>
        <p:nvGraphicFramePr>
          <p:cNvPr id="4" name="Google Shape;117;p4">
            <a:extLst>
              <a:ext uri="{FF2B5EF4-FFF2-40B4-BE49-F238E27FC236}">
                <a16:creationId xmlns:a16="http://schemas.microsoft.com/office/drawing/2014/main" id="{27C55BDF-6CA6-344B-8F9C-FFF19C42D5EE}"/>
              </a:ext>
            </a:extLst>
          </p:cNvPr>
          <p:cNvGraphicFramePr/>
          <p:nvPr>
            <p:extLst>
              <p:ext uri="{D42A27DB-BD31-4B8C-83A1-F6EECF244321}">
                <p14:modId xmlns:p14="http://schemas.microsoft.com/office/powerpoint/2010/main" val="358323518"/>
              </p:ext>
            </p:extLst>
          </p:nvPr>
        </p:nvGraphicFramePr>
        <p:xfrm>
          <a:off x="405035" y="5303517"/>
          <a:ext cx="6107087" cy="3749553"/>
        </p:xfrm>
        <a:graphic>
          <a:graphicData uri="http://schemas.openxmlformats.org/drawingml/2006/table">
            <a:tbl>
              <a:tblPr firstRow="1" bandRow="1">
                <a:noFill/>
              </a:tblPr>
              <a:tblGrid>
                <a:gridCol w="569774">
                  <a:extLst>
                    <a:ext uri="{9D8B030D-6E8A-4147-A177-3AD203B41FA5}">
                      <a16:colId xmlns:a16="http://schemas.microsoft.com/office/drawing/2014/main" val="2256060802"/>
                    </a:ext>
                  </a:extLst>
                </a:gridCol>
                <a:gridCol w="4399802">
                  <a:extLst>
                    <a:ext uri="{9D8B030D-6E8A-4147-A177-3AD203B41FA5}">
                      <a16:colId xmlns:a16="http://schemas.microsoft.com/office/drawing/2014/main" val="20000"/>
                    </a:ext>
                  </a:extLst>
                </a:gridCol>
                <a:gridCol w="1137511">
                  <a:extLst>
                    <a:ext uri="{9D8B030D-6E8A-4147-A177-3AD203B41FA5}">
                      <a16:colId xmlns:a16="http://schemas.microsoft.com/office/drawing/2014/main" val="130663134"/>
                    </a:ext>
                  </a:extLst>
                </a:gridCol>
              </a:tblGrid>
              <a:tr h="415898">
                <a:tc>
                  <a:txBody>
                    <a:bodyPr/>
                    <a:lstStyle/>
                    <a:p>
                      <a:pPr marL="0" marR="0" lvl="0" indent="0" algn="ctr" rtl="0">
                        <a:spcBef>
                          <a:spcPts val="0"/>
                        </a:spcBef>
                        <a:spcAft>
                          <a:spcPts val="0"/>
                        </a:spcAft>
                        <a:buNone/>
                      </a:pP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Fission or fusion?</a:t>
                      </a:r>
                      <a:endParaRPr dirty="0">
                        <a:solidFill>
                          <a:schemeClr val="bg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endParaRPr b="1" dirty="0">
                        <a:solidFill>
                          <a:schemeClr val="bg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53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A</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38D4D6"/>
                          </a:solidFill>
                          <a:effectLst/>
                          <a:latin typeface="Arial Rounded MT Bold" panose="020F0704030504030204" pitchFamily="34" charset="77"/>
                        </a:rPr>
                        <a:t>The process by which energy is released in the sun.  Energy is released when two nuclei are fused together. </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B</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38D4D6"/>
                          </a:solidFill>
                          <a:effectLst/>
                          <a:latin typeface="Arial Rounded MT Bold" panose="020F0704030504030204" pitchFamily="34" charset="77"/>
                        </a:rPr>
                        <a:t>The waste product are highly radioactive substances (barium and krypton) which need to be disposed of safely.</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C</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38D4D6"/>
                          </a:solidFill>
                          <a:effectLst/>
                          <a:latin typeface="Arial Rounded MT Bold" panose="020F0704030504030204" pitchFamily="34" charset="77"/>
                        </a:rPr>
                        <a:t>The waste product is helium which is a harmless gas. </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D</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38D4D6"/>
                          </a:solidFill>
                          <a:effectLst/>
                          <a:latin typeface="Arial Rounded MT Bold" panose="020F0704030504030204" pitchFamily="34" charset="77"/>
                        </a:rPr>
                        <a:t>Occurs when a uranium-235 nucleus or a plutonium-239 nucleus splits.</a:t>
                      </a:r>
                      <a:endParaRPr lang="en-US" sz="1200" b="0"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416705347"/>
                  </a:ext>
                </a:extLst>
              </a:tr>
              <a:tr h="53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E</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38D4D6"/>
                          </a:solidFill>
                          <a:effectLst/>
                          <a:latin typeface="Arial Rounded MT Bold" panose="020F0704030504030204" pitchFamily="34" charset="77"/>
                        </a:rPr>
                        <a:t>Releases two or three neutrons which go on to cause further </a:t>
                      </a:r>
                      <a:r>
                        <a:rPr kumimoji="0" lang="en-GB" altLang="en-US" sz="1600" b="0" i="0" u="none" strike="noStrike" cap="none" normalizeH="0" baseline="0" dirty="0">
                          <a:ln>
                            <a:noFill/>
                          </a:ln>
                          <a:solidFill>
                            <a:srgbClr val="38D4D6"/>
                          </a:solidFill>
                          <a:effectLst/>
                          <a:latin typeface="Arial Rounded MT Bold" panose="020F0704030504030204" pitchFamily="34" charset="77"/>
                        </a:rPr>
                        <a:t>______</a:t>
                      </a:r>
                      <a:r>
                        <a:rPr kumimoji="0" lang="en-GB" altLang="en-US" sz="1200" b="0" i="0" u="none" strike="noStrike" cap="none" normalizeH="0" baseline="0" dirty="0">
                          <a:ln>
                            <a:noFill/>
                          </a:ln>
                          <a:solidFill>
                            <a:srgbClr val="38D4D6"/>
                          </a:solidFill>
                          <a:effectLst/>
                          <a:latin typeface="Arial Rounded MT Bold" panose="020F0704030504030204" pitchFamily="34" charset="77"/>
                        </a:rPr>
                        <a:t> resulting in a chain reaction.</a:t>
                      </a:r>
                      <a:endParaRPr lang="en-US" sz="1200" b="0"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961027887"/>
                  </a:ext>
                </a:extLst>
              </a:tr>
              <a:tr h="53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F</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38D4D6"/>
                          </a:solidFill>
                          <a:effectLst/>
                          <a:latin typeface="Arial Rounded MT Bold" panose="020F0704030504030204" pitchFamily="34" charset="77"/>
                        </a:rPr>
                        <a:t>Occurs when two small nuclei are forced close enough together, so they join to make large nucleus.</a:t>
                      </a:r>
                      <a:endParaRPr lang="en-US" sz="1200" b="0"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639746363"/>
                  </a:ext>
                </a:extLst>
              </a:tr>
            </a:tbl>
          </a:graphicData>
        </a:graphic>
      </p:graphicFrame>
      <p:pic>
        <p:nvPicPr>
          <p:cNvPr id="5" name="Picture 4">
            <a:extLst>
              <a:ext uri="{FF2B5EF4-FFF2-40B4-BE49-F238E27FC236}">
                <a16:creationId xmlns:a16="http://schemas.microsoft.com/office/drawing/2014/main" id="{C30D0E41-DAC6-E24A-AC4A-4B6E486AAB7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202"/>
          <a:stretch>
            <a:fillRect/>
          </a:stretch>
        </p:blipFill>
        <p:spPr bwMode="auto">
          <a:xfrm>
            <a:off x="1960117" y="1771143"/>
            <a:ext cx="2937765" cy="1545298"/>
          </a:xfrm>
          <a:prstGeom prst="rect">
            <a:avLst/>
          </a:prstGeom>
          <a:noFill/>
          <a:ln>
            <a:noFill/>
          </a:ln>
        </p:spPr>
      </p:pic>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TotalTime>
  <Words>543</Words>
  <Application>Microsoft Macintosh PowerPoint</Application>
  <PresentationFormat>A4 Paper (210x297 mm)</PresentationFormat>
  <Paragraphs>35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21</cp:revision>
  <dcterms:created xsi:type="dcterms:W3CDTF">2022-04-04T12:23:53Z</dcterms:created>
  <dcterms:modified xsi:type="dcterms:W3CDTF">2022-08-16T08:11:44Z</dcterms:modified>
</cp:coreProperties>
</file>