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278" r:id="rId2"/>
    <p:sldId id="279" r:id="rId3"/>
    <p:sldId id="280" r:id="rId4"/>
  </p:sldIdLst>
  <p:sldSz cx="6858000" cy="9906000" type="A4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7" userDrawn="1">
          <p15:clr>
            <a:srgbClr val="A4A3A4"/>
          </p15:clr>
        </p15:guide>
        <p15:guide id="2" pos="119" userDrawn="1">
          <p15:clr>
            <a:srgbClr val="A4A3A4"/>
          </p15:clr>
        </p15:guide>
        <p15:guide id="3" pos="4201" userDrawn="1">
          <p15:clr>
            <a:srgbClr val="A4A3A4"/>
          </p15:clr>
        </p15:guide>
        <p15:guide id="4" orient="horz" pos="59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C7CC"/>
    <a:srgbClr val="807E80"/>
    <a:srgbClr val="000000"/>
    <a:srgbClr val="33CCCC"/>
    <a:srgbClr val="7DEBEB"/>
    <a:srgbClr val="7CE0DE"/>
    <a:srgbClr val="29FAFF"/>
    <a:srgbClr val="69FBFF"/>
    <a:srgbClr val="00C6CB"/>
    <a:srgbClr val="00A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56"/>
    <p:restoredTop sz="95846"/>
  </p:normalViewPr>
  <p:slideViewPr>
    <p:cSldViewPr snapToGrid="0" snapToObjects="1">
      <p:cViewPr>
        <p:scale>
          <a:sx n="125" d="100"/>
          <a:sy n="125" d="100"/>
        </p:scale>
        <p:origin x="979" y="-2626"/>
      </p:cViewPr>
      <p:guideLst>
        <p:guide orient="horz" pos="897"/>
        <p:guide pos="119"/>
        <p:guide pos="4201"/>
        <p:guide orient="horz" pos="59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268FC-2825-4F6C-8891-42CDD914C3B3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1279525"/>
            <a:ext cx="239077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CB3B4-AFA7-461B-BBDC-B26BBDA4B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78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6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6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2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4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2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6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49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6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4842-C518-9741-BB7B-A105FBC0FC1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6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E4842-C518-9741-BB7B-A105FBC0FC1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877B-6E18-6A40-9A2D-719DAD24A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1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D48E78-EAB2-C659-D134-187582961964}"/>
              </a:ext>
            </a:extLst>
          </p:cNvPr>
          <p:cNvSpPr/>
          <p:nvPr/>
        </p:nvSpPr>
        <p:spPr>
          <a:xfrm>
            <a:off x="362" y="9636314"/>
            <a:ext cx="6856311" cy="274115"/>
          </a:xfrm>
          <a:prstGeom prst="rect">
            <a:avLst/>
          </a:prstGeom>
          <a:solidFill>
            <a:srgbClr val="54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D0B31-720C-9673-2674-5C6444927C34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AC7815A-BD4A-0D38-82FA-7E3386A0B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7627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Code: N22_34_05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42997" y="215435"/>
            <a:ext cx="563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Understand how fossils are formed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406A4E2-41B0-2F49-B3F5-E397904FB9A7}"/>
              </a:ext>
            </a:extLst>
          </p:cNvPr>
          <p:cNvSpPr/>
          <p:nvPr/>
        </p:nvSpPr>
        <p:spPr>
          <a:xfrm>
            <a:off x="202034" y="1429543"/>
            <a:ext cx="6478552" cy="878195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Explain how a fossil is created. Use the pictures to </a:t>
            </a:r>
            <a:b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</a:br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help guide your answer. One box has been completed for you.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A95DDFE-6A2C-EBF0-6DCF-5EF8C58B4A10}"/>
              </a:ext>
            </a:extLst>
          </p:cNvPr>
          <p:cNvSpPr/>
          <p:nvPr/>
        </p:nvSpPr>
        <p:spPr>
          <a:xfrm>
            <a:off x="199097" y="2415286"/>
            <a:ext cx="3048000" cy="2088000"/>
          </a:xfrm>
          <a:prstGeom prst="roundRect">
            <a:avLst>
              <a:gd name="adj" fmla="val 225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____________________________________________</a:t>
            </a:r>
            <a:endParaRPr lang="en-US" sz="12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BD5AC30-4F94-5791-B7DB-4635F539B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7" t="65291" r="53038" b="2010"/>
          <a:stretch/>
        </p:blipFill>
        <p:spPr>
          <a:xfrm>
            <a:off x="4124026" y="4772765"/>
            <a:ext cx="2052000" cy="1259186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9DF0B8CB-7CD7-BD95-6CFA-80B0AD7A4A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077" t="11740" b="52311"/>
          <a:stretch/>
        </p:blipFill>
        <p:spPr>
          <a:xfrm>
            <a:off x="679069" y="4796424"/>
            <a:ext cx="2052000" cy="1353690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E1C71FFD-D1C2-56FA-5FBF-268AE93ACF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53" t="13447" r="32845" b="50035"/>
          <a:stretch/>
        </p:blipFill>
        <p:spPr>
          <a:xfrm>
            <a:off x="4124026" y="2480065"/>
            <a:ext cx="2052000" cy="1304663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062A5430-C4CA-63FE-C2DA-DCB89A8CC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67" r="66477" b="51823"/>
          <a:stretch/>
        </p:blipFill>
        <p:spPr>
          <a:xfrm>
            <a:off x="685483" y="2448578"/>
            <a:ext cx="2075227" cy="1279466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9F611EF-465A-F5DF-9D01-03AE038C1B36}"/>
              </a:ext>
            </a:extLst>
          </p:cNvPr>
          <p:cNvSpPr/>
          <p:nvPr/>
        </p:nvSpPr>
        <p:spPr>
          <a:xfrm>
            <a:off x="3607968" y="2414289"/>
            <a:ext cx="3061120" cy="2088000"/>
          </a:xfrm>
          <a:prstGeom prst="roundRect">
            <a:avLst>
              <a:gd name="adj" fmla="val 225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____________________________________________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9D50B38-68FE-68F9-B9BF-221CD763C8B1}"/>
              </a:ext>
            </a:extLst>
          </p:cNvPr>
          <p:cNvSpPr/>
          <p:nvPr/>
        </p:nvSpPr>
        <p:spPr>
          <a:xfrm>
            <a:off x="187483" y="4781314"/>
            <a:ext cx="3048000" cy="2088000"/>
          </a:xfrm>
          <a:prstGeom prst="roundRect">
            <a:avLst>
              <a:gd name="adj" fmla="val 225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____________________________________________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40C957A-DD82-1D65-A7D9-0BA6D1973096}"/>
              </a:ext>
            </a:extLst>
          </p:cNvPr>
          <p:cNvSpPr/>
          <p:nvPr/>
        </p:nvSpPr>
        <p:spPr>
          <a:xfrm>
            <a:off x="3619466" y="4772765"/>
            <a:ext cx="3061120" cy="2088000"/>
          </a:xfrm>
          <a:prstGeom prst="roundRect">
            <a:avLst>
              <a:gd name="adj" fmla="val 225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The Earth’s movements bring the fossil layer closer to the surface.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49D9A1A-362B-6BA1-C73F-052039F7F059}"/>
              </a:ext>
            </a:extLst>
          </p:cNvPr>
          <p:cNvSpPr/>
          <p:nvPr/>
        </p:nvSpPr>
        <p:spPr>
          <a:xfrm>
            <a:off x="199097" y="7170235"/>
            <a:ext cx="3048000" cy="2088000"/>
          </a:xfrm>
          <a:prstGeom prst="roundRect">
            <a:avLst>
              <a:gd name="adj" fmla="val 225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endParaRPr lang="en-US" sz="20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US" sz="20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____________________________________________</a:t>
            </a: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86ABC124-6F7F-C4E2-9A0A-463CF18AE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39" t="65297" r="15066" b="2004"/>
          <a:stretch/>
        </p:blipFill>
        <p:spPr>
          <a:xfrm>
            <a:off x="685483" y="7195467"/>
            <a:ext cx="2052000" cy="12591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F19E95-068E-93C2-5056-773ECEB64930}"/>
              </a:ext>
            </a:extLst>
          </p:cNvPr>
          <p:cNvGrpSpPr/>
          <p:nvPr/>
        </p:nvGrpSpPr>
        <p:grpSpPr>
          <a:xfrm>
            <a:off x="18029" y="9343447"/>
            <a:ext cx="543164" cy="547038"/>
            <a:chOff x="18029" y="9343447"/>
            <a:chExt cx="543164" cy="54703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43645ED-0B6A-7688-9CFD-B5F193C6F3B1}"/>
                </a:ext>
              </a:extLst>
            </p:cNvPr>
            <p:cNvSpPr/>
            <p:nvPr/>
          </p:nvSpPr>
          <p:spPr>
            <a:xfrm>
              <a:off x="18029" y="9343447"/>
              <a:ext cx="543164" cy="547038"/>
            </a:xfrm>
            <a:prstGeom prst="ellipse">
              <a:avLst/>
            </a:prstGeom>
            <a:solidFill>
              <a:srgbClr val="54C7C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DDB280-05BC-13C6-7C33-13FE1193F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55356" y="9381617"/>
              <a:ext cx="263235" cy="4990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2F822B-06C4-E331-B866-5E91D3FE76D4}"/>
                </a:ext>
              </a:extLst>
            </p:cNvPr>
            <p:cNvSpPr txBox="1"/>
            <p:nvPr/>
          </p:nvSpPr>
          <p:spPr>
            <a:xfrm>
              <a:off x="188913" y="9455891"/>
              <a:ext cx="113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3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EAF7C42-6244-6A07-23CD-44752660962C}"/>
              </a:ext>
            </a:extLst>
          </p:cNvPr>
          <p:cNvSpPr/>
          <p:nvPr/>
        </p:nvSpPr>
        <p:spPr>
          <a:xfrm>
            <a:off x="209215" y="2422183"/>
            <a:ext cx="360000" cy="360000"/>
          </a:xfrm>
          <a:prstGeom prst="ellipse">
            <a:avLst/>
          </a:prstGeom>
          <a:solidFill>
            <a:srgbClr val="55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F9DFC02-E6B1-18CC-9885-819F492C0329}"/>
              </a:ext>
            </a:extLst>
          </p:cNvPr>
          <p:cNvSpPr/>
          <p:nvPr/>
        </p:nvSpPr>
        <p:spPr>
          <a:xfrm>
            <a:off x="3630964" y="2422183"/>
            <a:ext cx="360000" cy="360000"/>
          </a:xfrm>
          <a:prstGeom prst="ellipse">
            <a:avLst/>
          </a:prstGeom>
          <a:solidFill>
            <a:srgbClr val="55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20539A3-6930-7064-277F-D4685591160C}"/>
              </a:ext>
            </a:extLst>
          </p:cNvPr>
          <p:cNvSpPr/>
          <p:nvPr/>
        </p:nvSpPr>
        <p:spPr>
          <a:xfrm>
            <a:off x="209215" y="4781314"/>
            <a:ext cx="360000" cy="360000"/>
          </a:xfrm>
          <a:prstGeom prst="ellipse">
            <a:avLst/>
          </a:prstGeom>
          <a:solidFill>
            <a:srgbClr val="55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AECD761-DEDF-620F-A27B-86A171E04303}"/>
              </a:ext>
            </a:extLst>
          </p:cNvPr>
          <p:cNvSpPr/>
          <p:nvPr/>
        </p:nvSpPr>
        <p:spPr>
          <a:xfrm>
            <a:off x="3630964" y="4785302"/>
            <a:ext cx="360000" cy="360000"/>
          </a:xfrm>
          <a:prstGeom prst="ellipse">
            <a:avLst/>
          </a:prstGeom>
          <a:solidFill>
            <a:srgbClr val="55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09BB69-CB06-56DF-453C-438164FDD916}"/>
              </a:ext>
            </a:extLst>
          </p:cNvPr>
          <p:cNvSpPr/>
          <p:nvPr/>
        </p:nvSpPr>
        <p:spPr>
          <a:xfrm>
            <a:off x="209215" y="7180490"/>
            <a:ext cx="360000" cy="360000"/>
          </a:xfrm>
          <a:prstGeom prst="ellipse">
            <a:avLst/>
          </a:prstGeom>
          <a:solidFill>
            <a:srgbClr val="55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5</a:t>
            </a:r>
          </a:p>
        </p:txBody>
      </p:sp>
      <p:pic>
        <p:nvPicPr>
          <p:cNvPr id="14" name="Picture 13" descr="A picture containing ground, outdoor, rock, reptile&#10;&#10;Description automatically generated">
            <a:extLst>
              <a:ext uri="{FF2B5EF4-FFF2-40B4-BE49-F238E27FC236}">
                <a16:creationId xmlns:a16="http://schemas.microsoft.com/office/drawing/2014/main" id="{EC62E978-7468-BC8A-6F1F-78CEB58FE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962" y="7185831"/>
            <a:ext cx="3038125" cy="2072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55C7CC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795838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E233BA-E7E3-9872-C7F8-42637268C91B}"/>
              </a:ext>
            </a:extLst>
          </p:cNvPr>
          <p:cNvSpPr/>
          <p:nvPr/>
        </p:nvSpPr>
        <p:spPr>
          <a:xfrm>
            <a:off x="362" y="9636314"/>
            <a:ext cx="6856311" cy="274115"/>
          </a:xfrm>
          <a:prstGeom prst="rect">
            <a:avLst/>
          </a:prstGeom>
          <a:solidFill>
            <a:srgbClr val="54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93FD4-DD72-8661-2BA6-D5A22EB76ED9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AC7815A-BD4A-0D38-82FA-7E3386A0B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7627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Code: N22_34_05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42997" y="215435"/>
            <a:ext cx="563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Understand how fossils are formed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406A4E2-41B0-2F49-B3F5-E397904FB9A7}"/>
              </a:ext>
            </a:extLst>
          </p:cNvPr>
          <p:cNvSpPr/>
          <p:nvPr/>
        </p:nvSpPr>
        <p:spPr>
          <a:xfrm>
            <a:off x="202034" y="1509085"/>
            <a:ext cx="6478552" cy="678825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Teacher answers.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A95DDFE-6A2C-EBF0-6DCF-5EF8C58B4A10}"/>
              </a:ext>
            </a:extLst>
          </p:cNvPr>
          <p:cNvSpPr/>
          <p:nvPr/>
        </p:nvSpPr>
        <p:spPr>
          <a:xfrm>
            <a:off x="199097" y="2406251"/>
            <a:ext cx="3048000" cy="2016000"/>
          </a:xfrm>
          <a:prstGeom prst="roundRect">
            <a:avLst>
              <a:gd name="adj" fmla="val 225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The dinosaur dies in a river.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BD5AC30-4F94-5791-B7DB-4635F539B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7" t="65291" r="53038" b="2010"/>
          <a:stretch/>
        </p:blipFill>
        <p:spPr>
          <a:xfrm>
            <a:off x="4134883" y="4875944"/>
            <a:ext cx="2211752" cy="1357216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9DF0B8CB-7CD7-BD95-6CFA-80B0AD7A4A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077" t="11740" b="52311"/>
          <a:stretch/>
        </p:blipFill>
        <p:spPr>
          <a:xfrm>
            <a:off x="697096" y="4813761"/>
            <a:ext cx="2052000" cy="1353690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E1C71FFD-D1C2-56FA-5FBF-268AE93ACF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53" t="13447" r="32845" b="50035"/>
          <a:stretch/>
        </p:blipFill>
        <p:spPr>
          <a:xfrm>
            <a:off x="4013960" y="2510020"/>
            <a:ext cx="2293846" cy="1458429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062A5430-C4CA-63FE-C2DA-DCB89A8CC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67" r="66477" b="51823"/>
          <a:stretch/>
        </p:blipFill>
        <p:spPr>
          <a:xfrm>
            <a:off x="550194" y="2461657"/>
            <a:ext cx="2429423" cy="1497843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9F611EF-465A-F5DF-9D01-03AE038C1B36}"/>
              </a:ext>
            </a:extLst>
          </p:cNvPr>
          <p:cNvSpPr/>
          <p:nvPr/>
        </p:nvSpPr>
        <p:spPr>
          <a:xfrm>
            <a:off x="3607968" y="2406251"/>
            <a:ext cx="3061120" cy="2016000"/>
          </a:xfrm>
          <a:prstGeom prst="roundRect">
            <a:avLst>
              <a:gd name="adj" fmla="val 225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The body is covered with sediment and decomposes, leaving the bones.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9D50B38-68FE-68F9-B9BF-221CD763C8B1}"/>
              </a:ext>
            </a:extLst>
          </p:cNvPr>
          <p:cNvSpPr/>
          <p:nvPr/>
        </p:nvSpPr>
        <p:spPr>
          <a:xfrm>
            <a:off x="199097" y="4817593"/>
            <a:ext cx="3048000" cy="2016000"/>
          </a:xfrm>
          <a:prstGeom prst="roundRect">
            <a:avLst>
              <a:gd name="adj" fmla="val 225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Sediment builds up and hardens into sedimentary rock. </a:t>
            </a:r>
            <a:br>
              <a:rPr lang="en-US" sz="1200" dirty="0">
                <a:solidFill>
                  <a:srgbClr val="807E80"/>
                </a:solidFill>
                <a:latin typeface="Arial Rounded MT Bold" panose="020F0704030504030204" pitchFamily="34" charset="77"/>
              </a:rPr>
            </a:br>
            <a:r>
              <a:rPr lang="en-US" sz="12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The skeleton is pressed.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40C957A-DD82-1D65-A7D9-0BA6D1973096}"/>
              </a:ext>
            </a:extLst>
          </p:cNvPr>
          <p:cNvSpPr/>
          <p:nvPr/>
        </p:nvSpPr>
        <p:spPr>
          <a:xfrm>
            <a:off x="3619466" y="4813761"/>
            <a:ext cx="3061120" cy="2016000"/>
          </a:xfrm>
          <a:prstGeom prst="roundRect">
            <a:avLst>
              <a:gd name="adj" fmla="val 225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The Earth’s movements bring the fossil layer closer to the surface.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49D9A1A-362B-6BA1-C73F-052039F7F059}"/>
              </a:ext>
            </a:extLst>
          </p:cNvPr>
          <p:cNvSpPr/>
          <p:nvPr/>
        </p:nvSpPr>
        <p:spPr>
          <a:xfrm>
            <a:off x="199097" y="7228934"/>
            <a:ext cx="3048000" cy="2016000"/>
          </a:xfrm>
          <a:prstGeom prst="roundRect">
            <a:avLst>
              <a:gd name="adj" fmla="val 225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The rock erodes, exposing the fossil.</a:t>
            </a: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86ABC124-6F7F-C4E2-9A0A-463CF18AE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39" t="65297" r="15066" b="2004"/>
          <a:stretch/>
        </p:blipFill>
        <p:spPr>
          <a:xfrm>
            <a:off x="418591" y="7353022"/>
            <a:ext cx="2395781" cy="147014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F19E95-068E-93C2-5056-773ECEB64930}"/>
              </a:ext>
            </a:extLst>
          </p:cNvPr>
          <p:cNvGrpSpPr/>
          <p:nvPr/>
        </p:nvGrpSpPr>
        <p:grpSpPr>
          <a:xfrm>
            <a:off x="18029" y="9343447"/>
            <a:ext cx="543164" cy="547038"/>
            <a:chOff x="18029" y="9343447"/>
            <a:chExt cx="543164" cy="54703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43645ED-0B6A-7688-9CFD-B5F193C6F3B1}"/>
                </a:ext>
              </a:extLst>
            </p:cNvPr>
            <p:cNvSpPr/>
            <p:nvPr/>
          </p:nvSpPr>
          <p:spPr>
            <a:xfrm>
              <a:off x="18029" y="9343447"/>
              <a:ext cx="543164" cy="547038"/>
            </a:xfrm>
            <a:prstGeom prst="ellipse">
              <a:avLst/>
            </a:prstGeom>
            <a:solidFill>
              <a:srgbClr val="54C7C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DDB280-05BC-13C6-7C33-13FE1193F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55356" y="9381617"/>
              <a:ext cx="263235" cy="4990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2F822B-06C4-E331-B866-5E91D3FE76D4}"/>
                </a:ext>
              </a:extLst>
            </p:cNvPr>
            <p:cNvSpPr txBox="1"/>
            <p:nvPr/>
          </p:nvSpPr>
          <p:spPr>
            <a:xfrm>
              <a:off x="188913" y="9455891"/>
              <a:ext cx="113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3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F4750476-9A13-3670-64B7-C440DDC560D7}"/>
              </a:ext>
            </a:extLst>
          </p:cNvPr>
          <p:cNvSpPr/>
          <p:nvPr/>
        </p:nvSpPr>
        <p:spPr>
          <a:xfrm>
            <a:off x="209215" y="2413148"/>
            <a:ext cx="360000" cy="360000"/>
          </a:xfrm>
          <a:prstGeom prst="ellipse">
            <a:avLst/>
          </a:prstGeom>
          <a:solidFill>
            <a:srgbClr val="55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D0CE735-9C7C-D232-9A63-2C2B3B0D0F1A}"/>
              </a:ext>
            </a:extLst>
          </p:cNvPr>
          <p:cNvSpPr/>
          <p:nvPr/>
        </p:nvSpPr>
        <p:spPr>
          <a:xfrm>
            <a:off x="3630964" y="2413148"/>
            <a:ext cx="360000" cy="360000"/>
          </a:xfrm>
          <a:prstGeom prst="ellipse">
            <a:avLst/>
          </a:prstGeom>
          <a:solidFill>
            <a:srgbClr val="55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33D03DC-473E-6F19-9B58-A9976B18FE04}"/>
              </a:ext>
            </a:extLst>
          </p:cNvPr>
          <p:cNvSpPr/>
          <p:nvPr/>
        </p:nvSpPr>
        <p:spPr>
          <a:xfrm>
            <a:off x="209215" y="4821139"/>
            <a:ext cx="360000" cy="360000"/>
          </a:xfrm>
          <a:prstGeom prst="ellipse">
            <a:avLst/>
          </a:prstGeom>
          <a:solidFill>
            <a:srgbClr val="55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909BB25-DB8D-27B2-7D81-E5B7CAD334ED}"/>
              </a:ext>
            </a:extLst>
          </p:cNvPr>
          <p:cNvSpPr/>
          <p:nvPr/>
        </p:nvSpPr>
        <p:spPr>
          <a:xfrm>
            <a:off x="3630964" y="4825127"/>
            <a:ext cx="360000" cy="360000"/>
          </a:xfrm>
          <a:prstGeom prst="ellipse">
            <a:avLst/>
          </a:prstGeom>
          <a:solidFill>
            <a:srgbClr val="55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B544D8E-778C-16F6-B634-4C0A049918E7}"/>
              </a:ext>
            </a:extLst>
          </p:cNvPr>
          <p:cNvSpPr/>
          <p:nvPr/>
        </p:nvSpPr>
        <p:spPr>
          <a:xfrm>
            <a:off x="209215" y="7220315"/>
            <a:ext cx="360000" cy="360000"/>
          </a:xfrm>
          <a:prstGeom prst="ellipse">
            <a:avLst/>
          </a:prstGeom>
          <a:solidFill>
            <a:srgbClr val="55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5</a:t>
            </a:r>
          </a:p>
        </p:txBody>
      </p:sp>
      <p:pic>
        <p:nvPicPr>
          <p:cNvPr id="3" name="Picture 2" descr="A picture containing ground, outdoor, rock, reptile&#10;&#10;Description automatically generated">
            <a:extLst>
              <a:ext uri="{FF2B5EF4-FFF2-40B4-BE49-F238E27FC236}">
                <a16:creationId xmlns:a16="http://schemas.microsoft.com/office/drawing/2014/main" id="{D251449A-D227-D5CB-79C5-26DDE5A78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964" y="7229991"/>
            <a:ext cx="3017821" cy="2014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55C7CC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695607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E233BA-E7E3-9872-C7F8-42637268C91B}"/>
              </a:ext>
            </a:extLst>
          </p:cNvPr>
          <p:cNvSpPr/>
          <p:nvPr/>
        </p:nvSpPr>
        <p:spPr>
          <a:xfrm>
            <a:off x="362" y="9636314"/>
            <a:ext cx="6856311" cy="274115"/>
          </a:xfrm>
          <a:prstGeom prst="rect">
            <a:avLst/>
          </a:prstGeom>
          <a:solidFill>
            <a:srgbClr val="54C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93FD4-DD72-8661-2BA6-D5A22EB76ED9}"/>
              </a:ext>
            </a:extLst>
          </p:cNvPr>
          <p:cNvSpPr txBox="1"/>
          <p:nvPr/>
        </p:nvSpPr>
        <p:spPr>
          <a:xfrm>
            <a:off x="3911821" y="9669124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2024 All Rights Reserved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AC7815A-BD4A-0D38-82FA-7E3386A0B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rcRect l="2994" t="13736" r="3923"/>
          <a:stretch/>
        </p:blipFill>
        <p:spPr>
          <a:xfrm>
            <a:off x="1689" y="0"/>
            <a:ext cx="6854622" cy="138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BA1913-C891-D244-8735-304621ADAD14}"/>
              </a:ext>
            </a:extLst>
          </p:cNvPr>
          <p:cNvSpPr txBox="1"/>
          <p:nvPr/>
        </p:nvSpPr>
        <p:spPr>
          <a:xfrm>
            <a:off x="4440397" y="876273"/>
            <a:ext cx="130561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Code: N22_34_05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852C0D-0E9F-2441-81D1-87A1F755D317}"/>
              </a:ext>
            </a:extLst>
          </p:cNvPr>
          <p:cNvSpPr txBox="1"/>
          <p:nvPr/>
        </p:nvSpPr>
        <p:spPr>
          <a:xfrm>
            <a:off x="1042997" y="215435"/>
            <a:ext cx="5637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Mission Assignment: Understand how fossils are formed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4406A4E2-41B0-2F49-B3F5-E397904FB9A7}"/>
              </a:ext>
            </a:extLst>
          </p:cNvPr>
          <p:cNvSpPr/>
          <p:nvPr/>
        </p:nvSpPr>
        <p:spPr>
          <a:xfrm>
            <a:off x="202034" y="1509085"/>
            <a:ext cx="6478552" cy="678825"/>
          </a:xfrm>
          <a:prstGeom prst="roundRect">
            <a:avLst>
              <a:gd name="adj" fmla="val 489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807E80"/>
                </a:solidFill>
                <a:latin typeface="Arial Rounded MT Bold" panose="020F0704030504030204" pitchFamily="34" charset="77"/>
              </a:rPr>
              <a:t>Instructions to create a fossil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F19E95-068E-93C2-5056-773ECEB64930}"/>
              </a:ext>
            </a:extLst>
          </p:cNvPr>
          <p:cNvGrpSpPr/>
          <p:nvPr/>
        </p:nvGrpSpPr>
        <p:grpSpPr>
          <a:xfrm>
            <a:off x="43644" y="9331777"/>
            <a:ext cx="543164" cy="547038"/>
            <a:chOff x="18029" y="9343447"/>
            <a:chExt cx="543164" cy="54703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43645ED-0B6A-7688-9CFD-B5F193C6F3B1}"/>
                </a:ext>
              </a:extLst>
            </p:cNvPr>
            <p:cNvSpPr/>
            <p:nvPr/>
          </p:nvSpPr>
          <p:spPr>
            <a:xfrm>
              <a:off x="18029" y="9343447"/>
              <a:ext cx="543164" cy="547038"/>
            </a:xfrm>
            <a:prstGeom prst="ellipse">
              <a:avLst/>
            </a:prstGeom>
            <a:solidFill>
              <a:srgbClr val="54C7C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DDB280-05BC-13C6-7C33-13FE1193F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55356" y="9381617"/>
              <a:ext cx="263235" cy="4990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2F822B-06C4-E331-B866-5E91D3FE76D4}"/>
                </a:ext>
              </a:extLst>
            </p:cNvPr>
            <p:cNvSpPr txBox="1"/>
            <p:nvPr/>
          </p:nvSpPr>
          <p:spPr>
            <a:xfrm>
              <a:off x="193517" y="9456687"/>
              <a:ext cx="113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6F4B5AD-1F8A-0E18-F725-61E9F55B887F}"/>
              </a:ext>
            </a:extLst>
          </p:cNvPr>
          <p:cNvSpPr txBox="1"/>
          <p:nvPr/>
        </p:nvSpPr>
        <p:spPr>
          <a:xfrm>
            <a:off x="188913" y="2380706"/>
            <a:ext cx="64916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Mix together 200g salt, 150g flour and 150g coffee grounds.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Add 100ml of cold coffee (you can also use water).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Mix the solution together well until it forms a kneadable dough-like texture. You can add more flour or water if necessary.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Turn out the mixture onto a flat surface and knead it for about 3 to 4 minutes or until the dough no longer sticks to your hands.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Roll out your dough so that it is flat.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Use an object of your choice to make an imprint into the dough. Press it in and then peel it away gently. 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807E80"/>
                </a:solidFill>
                <a:latin typeface="Arial Rounded MT Bold" panose="020F0704030504030204" pitchFamily="34" charset="0"/>
              </a:rPr>
              <a:t>Leave the fossil to dry for 1-2 days. </a:t>
            </a:r>
          </a:p>
        </p:txBody>
      </p:sp>
      <p:sp>
        <p:nvSpPr>
          <p:cNvPr id="13" name="Rounded Rectangle 37">
            <a:extLst>
              <a:ext uri="{FF2B5EF4-FFF2-40B4-BE49-F238E27FC236}">
                <a16:creationId xmlns:a16="http://schemas.microsoft.com/office/drawing/2014/main" id="{775E3EAE-7E0B-8F6D-8CAD-F5A5D93A897D}"/>
              </a:ext>
            </a:extLst>
          </p:cNvPr>
          <p:cNvSpPr/>
          <p:nvPr/>
        </p:nvSpPr>
        <p:spPr>
          <a:xfrm>
            <a:off x="199096" y="2342523"/>
            <a:ext cx="6481489" cy="3085171"/>
          </a:xfrm>
          <a:prstGeom prst="roundRect">
            <a:avLst>
              <a:gd name="adj" fmla="val 2251"/>
            </a:avLst>
          </a:prstGeom>
          <a:noFill/>
          <a:ln w="28575">
            <a:solidFill>
              <a:srgbClr val="55C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2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15" name="Picture 14" descr="A person pouring brown liquid into a red bowl&#10;&#10;Description automatically generated">
            <a:extLst>
              <a:ext uri="{FF2B5EF4-FFF2-40B4-BE49-F238E27FC236}">
                <a16:creationId xmlns:a16="http://schemas.microsoft.com/office/drawing/2014/main" id="{3497EC10-6104-5E7B-DEE2-3EB9C7C66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91" y="5753947"/>
            <a:ext cx="2758348" cy="1553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55C7CC"/>
            </a:solidFill>
          </a:ln>
          <a:effectLst/>
        </p:spPr>
      </p:pic>
      <p:pic>
        <p:nvPicPr>
          <p:cNvPr id="21" name="Picture 20" descr="A person mixing food in a red bowl&#10;&#10;Description automatically generated">
            <a:extLst>
              <a:ext uri="{FF2B5EF4-FFF2-40B4-BE49-F238E27FC236}">
                <a16:creationId xmlns:a16="http://schemas.microsoft.com/office/drawing/2014/main" id="{510C0474-5AAA-4901-34AB-3C7F57821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060" y="5745245"/>
            <a:ext cx="2758349" cy="1556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55C7CC"/>
            </a:solidFill>
          </a:ln>
          <a:effectLst/>
        </p:spPr>
      </p:pic>
      <p:pic>
        <p:nvPicPr>
          <p:cNvPr id="32" name="Picture 31" descr="A person's hands over a pile of dirt&#10;&#10;Description automatically generated">
            <a:extLst>
              <a:ext uri="{FF2B5EF4-FFF2-40B4-BE49-F238E27FC236}">
                <a16:creationId xmlns:a16="http://schemas.microsoft.com/office/drawing/2014/main" id="{2C9B60D3-53B6-CF3C-2E67-812EB91F2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590" y="7600003"/>
            <a:ext cx="2758349" cy="1556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55C7CC"/>
            </a:solidFill>
          </a:ln>
          <a:effectLst/>
        </p:spPr>
      </p:pic>
      <p:pic>
        <p:nvPicPr>
          <p:cNvPr id="34" name="Picture 33" descr="A person's hands making a cookie&#10;&#10;Description automatically generated">
            <a:extLst>
              <a:ext uri="{FF2B5EF4-FFF2-40B4-BE49-F238E27FC236}">
                <a16:creationId xmlns:a16="http://schemas.microsoft.com/office/drawing/2014/main" id="{B8D11E3A-0750-AC08-E120-77807CF32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1061" y="7603634"/>
            <a:ext cx="2758348" cy="1554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55C7CC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50020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3877</TotalTime>
  <Words>289</Words>
  <Application>Microsoft Office PowerPoint</Application>
  <PresentationFormat>A4 Paper (210x297 mm)</PresentationFormat>
  <Paragraphs>58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Developing Experts</cp:lastModifiedBy>
  <cp:revision>67</cp:revision>
  <cp:lastPrinted>2022-07-08T20:17:44Z</cp:lastPrinted>
  <dcterms:created xsi:type="dcterms:W3CDTF">2022-04-04T08:08:59Z</dcterms:created>
  <dcterms:modified xsi:type="dcterms:W3CDTF">2024-02-01T15:08:53Z</dcterms:modified>
</cp:coreProperties>
</file>