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624" y="-111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2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8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5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6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6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1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1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4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2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088F-CD07-4B15-91F2-A34AFED6739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5A3F-EB6E-4CA8-AEF2-F6DF6C5B8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5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6811D3-EE6F-F5B9-0598-E4088D1BE6CF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B3A15-71AF-F986-0E1D-9D3D9D83F58D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7E5A3-7134-B2A7-2567-0A68E1560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9441F-7B3C-6E61-9580-052314BD40B3}"/>
              </a:ext>
            </a:extLst>
          </p:cNvPr>
          <p:cNvSpPr txBox="1"/>
          <p:nvPr/>
        </p:nvSpPr>
        <p:spPr>
          <a:xfrm>
            <a:off x="1105195" y="282413"/>
            <a:ext cx="489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Model an electric circuit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9A7A3-237E-E45B-5200-021FD120608F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KS3-22-06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0FBE9A8-ADEE-E254-9485-0A842494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4A74F-2CDE-D8A8-7365-485B66AA5CB4}"/>
              </a:ext>
            </a:extLst>
          </p:cNvPr>
          <p:cNvSpPr txBox="1"/>
          <p:nvPr/>
        </p:nvSpPr>
        <p:spPr>
          <a:xfrm>
            <a:off x="153530" y="1597626"/>
            <a:ext cx="6569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Read the description of the model then identify which feature represents which electrical idea.</a:t>
            </a:r>
            <a:endParaRPr lang="en-US" altLang="en-US" sz="1400" dirty="0">
              <a:solidFill>
                <a:srgbClr val="00206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F896F4-ED58-A834-7BCD-1067394FB7FB}"/>
              </a:ext>
            </a:extLst>
          </p:cNvPr>
          <p:cNvSpPr/>
          <p:nvPr/>
        </p:nvSpPr>
        <p:spPr>
          <a:xfrm>
            <a:off x="171000" y="1570056"/>
            <a:ext cx="6516000" cy="51401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7DD7FE-F131-7FC4-07C2-1CE3BC9271F2}"/>
              </a:ext>
            </a:extLst>
          </p:cNvPr>
          <p:cNvSpPr txBox="1"/>
          <p:nvPr/>
        </p:nvSpPr>
        <p:spPr>
          <a:xfrm>
            <a:off x="153530" y="2219314"/>
            <a:ext cx="304245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Gumdrop Valley is ruled over by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relies on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sugar lump fairies</a:t>
            </a:r>
            <a:r>
              <a:rPr lang="en-US" sz="1200" b="1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 fly up to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 clouds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and bring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 him. They fly in a loop between the clouds and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When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eats from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 clouds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he fills Gumdrop Valley with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happiness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sugar lump fairies are overseen by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Boss Fairy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- she monitors how quickly the fairies fly around.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18645C-D013-B9CC-02D1-C2E80EF86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8" r="13081"/>
          <a:stretch/>
        </p:blipFill>
        <p:spPr>
          <a:xfrm>
            <a:off x="3377823" y="2321348"/>
            <a:ext cx="3275470" cy="2494864"/>
          </a:xfrm>
          <a:prstGeom prst="roundRect">
            <a:avLst>
              <a:gd name="adj" fmla="val 3468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C8A2162-7DD3-9980-124A-BEBE929B7B9C}"/>
              </a:ext>
            </a:extLst>
          </p:cNvPr>
          <p:cNvSpPr txBox="1"/>
          <p:nvPr/>
        </p:nvSpPr>
        <p:spPr>
          <a:xfrm>
            <a:off x="153530" y="5192551"/>
            <a:ext cx="65693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Draw lines to match the part of the model to the electrical feature it represents.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7D723E-A5A5-DA5A-61EC-BE1F5520DAAC}"/>
              </a:ext>
            </a:extLst>
          </p:cNvPr>
          <p:cNvSpPr/>
          <p:nvPr/>
        </p:nvSpPr>
        <p:spPr>
          <a:xfrm>
            <a:off x="999319" y="5462032"/>
            <a:ext cx="1889220" cy="26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 clouds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Sugar lump fairies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Boss Fairy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Ogre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Happiness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A39BCE-4CE8-65CF-D2E3-3911B6C94219}"/>
              </a:ext>
            </a:extLst>
          </p:cNvPr>
          <p:cNvSpPr/>
          <p:nvPr/>
        </p:nvSpPr>
        <p:spPr>
          <a:xfrm>
            <a:off x="4245862" y="5425001"/>
            <a:ext cx="1725385" cy="26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Energy output</a:t>
            </a:r>
          </a:p>
          <a:p>
            <a:pPr lvl="0"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Component</a:t>
            </a:r>
          </a:p>
          <a:p>
            <a:pPr lvl="0"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Energy</a:t>
            </a:r>
          </a:p>
          <a:p>
            <a:pPr lvl="0"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Ammeter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Power source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Resistor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Current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DB2F94-B75C-F616-6906-425692295D30}"/>
              </a:ext>
            </a:extLst>
          </p:cNvPr>
          <p:cNvSpPr/>
          <p:nvPr/>
        </p:nvSpPr>
        <p:spPr>
          <a:xfrm>
            <a:off x="206918" y="8063315"/>
            <a:ext cx="6516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Suggest how the model could be adapted to represent a parallel circuit.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4F3432D0-C206-266A-FFDA-E94DCEB87E88}"/>
              </a:ext>
            </a:extLst>
          </p:cNvPr>
          <p:cNvSpPr/>
          <p:nvPr/>
        </p:nvSpPr>
        <p:spPr>
          <a:xfrm>
            <a:off x="999319" y="5479468"/>
            <a:ext cx="1725384" cy="2618987"/>
          </a:xfrm>
          <a:prstGeom prst="roundRect">
            <a:avLst>
              <a:gd name="adj" fmla="val 579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5242F04-3787-BAF5-59C3-134A78D50BF5}"/>
              </a:ext>
            </a:extLst>
          </p:cNvPr>
          <p:cNvSpPr/>
          <p:nvPr/>
        </p:nvSpPr>
        <p:spPr>
          <a:xfrm>
            <a:off x="4133204" y="5486663"/>
            <a:ext cx="1725385" cy="2618987"/>
          </a:xfrm>
          <a:prstGeom prst="roundRect">
            <a:avLst>
              <a:gd name="adj" fmla="val 579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254F2E-B5D8-4686-0973-55A9CBCC165A}"/>
              </a:ext>
            </a:extLst>
          </p:cNvPr>
          <p:cNvSpPr/>
          <p:nvPr/>
        </p:nvSpPr>
        <p:spPr>
          <a:xfrm>
            <a:off x="2678064" y="5666732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624578-455D-7872-3FF4-2E32BF62C7ED}"/>
              </a:ext>
            </a:extLst>
          </p:cNvPr>
          <p:cNvSpPr/>
          <p:nvPr/>
        </p:nvSpPr>
        <p:spPr>
          <a:xfrm>
            <a:off x="2678064" y="6041420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C216A7-8068-2EE7-957E-F380E79EBF2C}"/>
              </a:ext>
            </a:extLst>
          </p:cNvPr>
          <p:cNvSpPr/>
          <p:nvPr/>
        </p:nvSpPr>
        <p:spPr>
          <a:xfrm>
            <a:off x="2676445" y="6409938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641F1A-EBD6-60A0-064E-27A4109F30F1}"/>
              </a:ext>
            </a:extLst>
          </p:cNvPr>
          <p:cNvSpPr/>
          <p:nvPr/>
        </p:nvSpPr>
        <p:spPr>
          <a:xfrm>
            <a:off x="2676445" y="6787669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0B9216-E4C9-CDC2-69AC-9C95B525075D}"/>
              </a:ext>
            </a:extLst>
          </p:cNvPr>
          <p:cNvSpPr/>
          <p:nvPr/>
        </p:nvSpPr>
        <p:spPr>
          <a:xfrm>
            <a:off x="2676445" y="7162357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22675-2FD1-7FD5-60FD-B7E78E81E0F6}"/>
              </a:ext>
            </a:extLst>
          </p:cNvPr>
          <p:cNvSpPr/>
          <p:nvPr/>
        </p:nvSpPr>
        <p:spPr>
          <a:xfrm>
            <a:off x="2674826" y="7530875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50E500-1D62-145B-ED86-ADB31725C7B1}"/>
              </a:ext>
            </a:extLst>
          </p:cNvPr>
          <p:cNvSpPr/>
          <p:nvPr/>
        </p:nvSpPr>
        <p:spPr>
          <a:xfrm>
            <a:off x="2678064" y="7864874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FF9FF7-36EE-C06D-1B5C-8F24DC7A8BE9}"/>
              </a:ext>
            </a:extLst>
          </p:cNvPr>
          <p:cNvSpPr/>
          <p:nvPr/>
        </p:nvSpPr>
        <p:spPr>
          <a:xfrm>
            <a:off x="4092285" y="5666732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ED1511-D5E7-70CB-4500-D5E7D436C3E4}"/>
              </a:ext>
            </a:extLst>
          </p:cNvPr>
          <p:cNvSpPr/>
          <p:nvPr/>
        </p:nvSpPr>
        <p:spPr>
          <a:xfrm>
            <a:off x="4092285" y="6041420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ACCBC7-C6EF-8107-68DC-EC156B896CA8}"/>
              </a:ext>
            </a:extLst>
          </p:cNvPr>
          <p:cNvSpPr/>
          <p:nvPr/>
        </p:nvSpPr>
        <p:spPr>
          <a:xfrm>
            <a:off x="4090666" y="6409938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8F9EF3-EEFF-8218-855F-B7E0CFCAA6D3}"/>
              </a:ext>
            </a:extLst>
          </p:cNvPr>
          <p:cNvSpPr/>
          <p:nvPr/>
        </p:nvSpPr>
        <p:spPr>
          <a:xfrm>
            <a:off x="4090666" y="6787669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45F590-3C7D-5BB0-32A1-E91CD6245249}"/>
              </a:ext>
            </a:extLst>
          </p:cNvPr>
          <p:cNvSpPr/>
          <p:nvPr/>
        </p:nvSpPr>
        <p:spPr>
          <a:xfrm>
            <a:off x="4090666" y="7162357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0061F7F-8ACA-27C9-8CB5-FE7ED197BBB7}"/>
              </a:ext>
            </a:extLst>
          </p:cNvPr>
          <p:cNvSpPr/>
          <p:nvPr/>
        </p:nvSpPr>
        <p:spPr>
          <a:xfrm>
            <a:off x="4089047" y="7530875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E2C3CE-CC8D-656D-C819-66AF2478B357}"/>
              </a:ext>
            </a:extLst>
          </p:cNvPr>
          <p:cNvSpPr/>
          <p:nvPr/>
        </p:nvSpPr>
        <p:spPr>
          <a:xfrm>
            <a:off x="4092285" y="7864874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09779-F996-9E88-6D8D-E6A50A7E6DDE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8AF14-B6BC-639E-ABC2-8451880067DB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92F63-8459-FFD1-3DE7-664ED7CEE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AD290C-FFDD-89CC-9101-7D6EEFB82E17}"/>
              </a:ext>
            </a:extLst>
          </p:cNvPr>
          <p:cNvSpPr txBox="1"/>
          <p:nvPr/>
        </p:nvSpPr>
        <p:spPr>
          <a:xfrm>
            <a:off x="1105195" y="282413"/>
            <a:ext cx="489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Model an electric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926F0-8E20-92E8-3EB9-B1F8817068EF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KS3-22-06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E149E982-F596-0636-D135-173E1A0AC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6CB79-E9A4-72E8-DDCE-5B88B6105652}"/>
              </a:ext>
            </a:extLst>
          </p:cNvPr>
          <p:cNvSpPr txBox="1"/>
          <p:nvPr/>
        </p:nvSpPr>
        <p:spPr>
          <a:xfrm>
            <a:off x="144306" y="1551065"/>
            <a:ext cx="6569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A scientific model is used to describe, explain or predict a scientific concept. The model can be a theoretical idea or physical product. You are going to design a scientific model to describe how a circuit works. In this model, you will need something to represent a power source, the current and a component.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CB40B0-C85C-027B-DCB9-C0FF1C164504}"/>
              </a:ext>
            </a:extLst>
          </p:cNvPr>
          <p:cNvSpPr/>
          <p:nvPr/>
        </p:nvSpPr>
        <p:spPr>
          <a:xfrm>
            <a:off x="170999" y="1534270"/>
            <a:ext cx="6516000" cy="91531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C0A094-84BC-9C81-B510-1D68D3A332B3}"/>
              </a:ext>
            </a:extLst>
          </p:cNvPr>
          <p:cNvSpPr txBox="1"/>
          <p:nvPr/>
        </p:nvSpPr>
        <p:spPr>
          <a:xfrm>
            <a:off x="144306" y="2569992"/>
            <a:ext cx="651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You can -</a:t>
            </a:r>
          </a:p>
          <a:p>
            <a:pPr lvl="0"/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Draw it: Design a poster showing your model.</a:t>
            </a:r>
          </a:p>
          <a:p>
            <a:pPr lvl="0"/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Make it: Use craft materials to build your model.</a:t>
            </a:r>
          </a:p>
          <a:p>
            <a:pPr lvl="0"/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lvl="0"/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Here are some examples of circuit models to get you started.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DDE104-6E16-81D4-660B-7709A75D3E76}"/>
              </a:ext>
            </a:extLst>
          </p:cNvPr>
          <p:cNvSpPr txBox="1"/>
          <p:nvPr/>
        </p:nvSpPr>
        <p:spPr>
          <a:xfrm>
            <a:off x="3432431" y="3863978"/>
            <a:ext cx="3258000" cy="4739759"/>
          </a:xfrm>
          <a:prstGeom prst="rect">
            <a:avLst/>
          </a:prstGeom>
          <a:noFill/>
          <a:ln w="28575">
            <a:solidFill>
              <a:srgbClr val="807E8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Marble Run Model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Marbles are pushed around a track by hand. Each marble pushes into the one in front. At a junction, the marbles split into two paths. They rejoin together on the other side.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marbles represent the current.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hand represents the power source.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junctions show us how a parallel circuit works.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74DFE3-C400-E705-D25E-7E2614B7A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957" y="4145675"/>
            <a:ext cx="2470640" cy="2238695"/>
          </a:xfrm>
          <a:prstGeom prst="roundRect">
            <a:avLst>
              <a:gd name="adj" fmla="val 0"/>
            </a:avLst>
          </a:prstGeom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7F13A9-4EE0-5F1A-3D82-36BF73068E16}"/>
              </a:ext>
            </a:extLst>
          </p:cNvPr>
          <p:cNvSpPr txBox="1"/>
          <p:nvPr/>
        </p:nvSpPr>
        <p:spPr>
          <a:xfrm>
            <a:off x="170999" y="3863979"/>
            <a:ext cx="3258000" cy="4739759"/>
          </a:xfrm>
          <a:prstGeom prst="rect">
            <a:avLst/>
          </a:prstGeom>
          <a:noFill/>
          <a:ln w="28575">
            <a:solidFill>
              <a:srgbClr val="807E8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Pizza Delivery Model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 pizzeria makes pizzas, and a delivery driver delivers them to customers. Then he returns to the pizzeria to pick up more pizzas for delivery.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pizzeria represents the battery.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driver represents the current.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pizza represents electrical energy.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customers represent components.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As the driver must return to the pizzeria, it shows us a complete circuit.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4144F6-8D30-0742-E7A4-F484729B8D8A}"/>
              </a:ext>
            </a:extLst>
          </p:cNvPr>
          <p:cNvGrpSpPr/>
          <p:nvPr/>
        </p:nvGrpSpPr>
        <p:grpSpPr>
          <a:xfrm>
            <a:off x="257957" y="4240747"/>
            <a:ext cx="3051497" cy="2018499"/>
            <a:chOff x="450076" y="4226834"/>
            <a:chExt cx="3051497" cy="2018499"/>
          </a:xfrm>
        </p:grpSpPr>
        <p:pic>
          <p:nvPicPr>
            <p:cNvPr id="22" name="Picture 2" descr="Pizza, Courier, Delivery, Fast, Italian, Food">
              <a:extLst>
                <a:ext uri="{FF2B5EF4-FFF2-40B4-BE49-F238E27FC236}">
                  <a16:creationId xmlns:a16="http://schemas.microsoft.com/office/drawing/2014/main" id="{14DF9F30-71AF-8900-045C-9F5CD8424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48"/>
            <a:stretch/>
          </p:blipFill>
          <p:spPr bwMode="auto">
            <a:xfrm>
              <a:off x="1314118" y="4226834"/>
              <a:ext cx="2187455" cy="966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Pizza, Courier, Delivery, Fast, Italian, Food">
              <a:extLst>
                <a:ext uri="{FF2B5EF4-FFF2-40B4-BE49-F238E27FC236}">
                  <a16:creationId xmlns:a16="http://schemas.microsoft.com/office/drawing/2014/main" id="{4E3C7457-4BB5-AD5B-E2D7-41339CC599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562"/>
            <a:stretch/>
          </p:blipFill>
          <p:spPr bwMode="auto">
            <a:xfrm>
              <a:off x="450076" y="5278542"/>
              <a:ext cx="2312633" cy="966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EC4CA44-8D8E-0AAF-F3A6-678E0B1D7AD0}"/>
                </a:ext>
              </a:extLst>
            </p:cNvPr>
            <p:cNvCxnSpPr/>
            <p:nvPr/>
          </p:nvCxnSpPr>
          <p:spPr>
            <a:xfrm flipH="1">
              <a:off x="2910840" y="5193625"/>
              <a:ext cx="350520" cy="413310"/>
            </a:xfrm>
            <a:prstGeom prst="straightConnector1">
              <a:avLst/>
            </a:prstGeom>
            <a:ln w="28575">
              <a:solidFill>
                <a:srgbClr val="16AD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02C0A1-ED19-7A38-9BAB-766E7615EC9F}"/>
                </a:ext>
              </a:extLst>
            </p:cNvPr>
            <p:cNvCxnSpPr/>
            <p:nvPr/>
          </p:nvCxnSpPr>
          <p:spPr>
            <a:xfrm flipV="1">
              <a:off x="640381" y="4710229"/>
              <a:ext cx="490023" cy="568313"/>
            </a:xfrm>
            <a:prstGeom prst="straightConnector1">
              <a:avLst/>
            </a:prstGeom>
            <a:ln w="28575">
              <a:solidFill>
                <a:srgbClr val="16AD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0DB04DD-2CCE-CDC4-5AD6-9953EEBC193B}"/>
                </a:ext>
              </a:extLst>
            </p:cNvPr>
            <p:cNvCxnSpPr/>
            <p:nvPr/>
          </p:nvCxnSpPr>
          <p:spPr>
            <a:xfrm>
              <a:off x="2179320" y="4710229"/>
              <a:ext cx="346832" cy="0"/>
            </a:xfrm>
            <a:prstGeom prst="straightConnector1">
              <a:avLst/>
            </a:prstGeom>
            <a:ln w="28575">
              <a:solidFill>
                <a:srgbClr val="16AD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17A871B-49F9-7A66-9FCA-ADDC4C6D0190}"/>
                </a:ext>
              </a:extLst>
            </p:cNvPr>
            <p:cNvCxnSpPr/>
            <p:nvPr/>
          </p:nvCxnSpPr>
          <p:spPr>
            <a:xfrm flipH="1">
              <a:off x="1379220" y="5761937"/>
              <a:ext cx="227172" cy="0"/>
            </a:xfrm>
            <a:prstGeom prst="straightConnector1">
              <a:avLst/>
            </a:prstGeom>
            <a:ln w="28575">
              <a:solidFill>
                <a:srgbClr val="16AD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8B8955-F518-F673-476C-C37D74D959E2}"/>
              </a:ext>
            </a:extLst>
          </p:cNvPr>
          <p:cNvSpPr txBox="1"/>
          <p:nvPr/>
        </p:nvSpPr>
        <p:spPr>
          <a:xfrm>
            <a:off x="144306" y="8903024"/>
            <a:ext cx="6533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Challenge: Try to develop your model to represent some other electrical ideas. Can you include a parallel loop, an ammeter, a switch or a resistor?</a:t>
            </a:r>
          </a:p>
        </p:txBody>
      </p:sp>
    </p:spTree>
    <p:extLst>
      <p:ext uri="{BB962C8B-B14F-4D97-AF65-F5344CB8AC3E}">
        <p14:creationId xmlns:p14="http://schemas.microsoft.com/office/powerpoint/2010/main" val="80942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AF133D1-2A21-CE96-6776-2095F0C0B78F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 flipV="1">
            <a:off x="2723094" y="5666732"/>
            <a:ext cx="1414221" cy="22856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7974B92-4307-B4CE-74B3-89F48A123B26}"/>
              </a:ext>
            </a:extLst>
          </p:cNvPr>
          <p:cNvCxnSpPr>
            <a:cxnSpLocks/>
            <a:stCxn id="18" idx="2"/>
            <a:endCxn id="31" idx="6"/>
          </p:cNvCxnSpPr>
          <p:nvPr/>
        </p:nvCxnSpPr>
        <p:spPr>
          <a:xfrm>
            <a:off x="2674826" y="7574607"/>
            <a:ext cx="1504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DD6986F-EB9D-3930-E96A-BCBFAFF06479}"/>
              </a:ext>
            </a:extLst>
          </p:cNvPr>
          <p:cNvCxnSpPr>
            <a:cxnSpLocks/>
            <a:stCxn id="17" idx="3"/>
            <a:endCxn id="23" idx="7"/>
          </p:cNvCxnSpPr>
          <p:nvPr/>
        </p:nvCxnSpPr>
        <p:spPr>
          <a:xfrm flipV="1">
            <a:off x="2689634" y="6800478"/>
            <a:ext cx="1477902" cy="436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C8DA27A-C022-D287-B468-9D8CBFCF9362}"/>
              </a:ext>
            </a:extLst>
          </p:cNvPr>
          <p:cNvCxnSpPr>
            <a:cxnSpLocks/>
            <a:stCxn id="16" idx="6"/>
            <a:endCxn id="32" idx="1"/>
          </p:cNvCxnSpPr>
          <p:nvPr/>
        </p:nvCxnSpPr>
        <p:spPr>
          <a:xfrm>
            <a:off x="2766504" y="6831401"/>
            <a:ext cx="1338970" cy="10462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D676BF6-125A-2CE0-2EEE-CBFB380D2AEC}"/>
              </a:ext>
            </a:extLst>
          </p:cNvPr>
          <p:cNvCxnSpPr>
            <a:cxnSpLocks/>
            <a:stCxn id="14" idx="2"/>
            <a:endCxn id="22" idx="2"/>
          </p:cNvCxnSpPr>
          <p:nvPr/>
        </p:nvCxnSpPr>
        <p:spPr>
          <a:xfrm>
            <a:off x="2676445" y="6453670"/>
            <a:ext cx="1414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5B5DAB2-C71D-8AC0-CAB7-C81CDC3B24C9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719855" y="6082508"/>
            <a:ext cx="1384000" cy="1092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11E7CD-A907-D396-57DF-7518353265F3}"/>
              </a:ext>
            </a:extLst>
          </p:cNvPr>
          <p:cNvCxnSpPr>
            <a:stCxn id="12" idx="2"/>
            <a:endCxn id="21" idx="2"/>
          </p:cNvCxnSpPr>
          <p:nvPr/>
        </p:nvCxnSpPr>
        <p:spPr>
          <a:xfrm>
            <a:off x="2678064" y="5710464"/>
            <a:ext cx="1414221" cy="374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46811D3-EE6F-F5B9-0598-E4088D1BE6CF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B3A15-71AF-F986-0E1D-9D3D9D83F58D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7E5A3-7134-B2A7-2567-0A68E1560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9441F-7B3C-6E61-9580-052314BD40B3}"/>
              </a:ext>
            </a:extLst>
          </p:cNvPr>
          <p:cNvSpPr txBox="1"/>
          <p:nvPr/>
        </p:nvSpPr>
        <p:spPr>
          <a:xfrm>
            <a:off x="1105195" y="282413"/>
            <a:ext cx="489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Model an electric circuit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					       ANSWERS		  	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9A7A3-237E-E45B-5200-021FD120608F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KS3-22-06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0FBE9A8-ADEE-E254-9485-0A842494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4A74F-2CDE-D8A8-7365-485B66AA5CB4}"/>
              </a:ext>
            </a:extLst>
          </p:cNvPr>
          <p:cNvSpPr txBox="1"/>
          <p:nvPr/>
        </p:nvSpPr>
        <p:spPr>
          <a:xfrm>
            <a:off x="153530" y="1597626"/>
            <a:ext cx="6569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Read the description of the model then identify which feature represents which electrical idea.</a:t>
            </a:r>
            <a:endParaRPr lang="en-US" altLang="en-US" sz="1400" dirty="0">
              <a:solidFill>
                <a:srgbClr val="002060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F896F4-ED58-A834-7BCD-1067394FB7FB}"/>
              </a:ext>
            </a:extLst>
          </p:cNvPr>
          <p:cNvSpPr/>
          <p:nvPr/>
        </p:nvSpPr>
        <p:spPr>
          <a:xfrm>
            <a:off x="171000" y="1570056"/>
            <a:ext cx="6516000" cy="51401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7DD7FE-F131-7FC4-07C2-1CE3BC9271F2}"/>
              </a:ext>
            </a:extLst>
          </p:cNvPr>
          <p:cNvSpPr txBox="1"/>
          <p:nvPr/>
        </p:nvSpPr>
        <p:spPr>
          <a:xfrm>
            <a:off x="153530" y="2219314"/>
            <a:ext cx="304245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Gumdrop Valley is ruled over by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relies on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sugar lump fairies</a:t>
            </a:r>
            <a:r>
              <a:rPr lang="en-US" sz="1200" b="1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 fly up to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 clouds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and bring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 him. They fly in a loop between the clouds and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When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eats from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 clouds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he fills Gumdrop Valley with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happiness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sugar lump fairies are overseen by the </a:t>
            </a:r>
            <a:r>
              <a:rPr lang="en-US" sz="12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Boss Fairy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- she monitors how quickly the fairies fly around.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18645C-D013-B9CC-02D1-C2E80EF86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8" r="13081"/>
          <a:stretch/>
        </p:blipFill>
        <p:spPr>
          <a:xfrm>
            <a:off x="3377823" y="2321348"/>
            <a:ext cx="3275470" cy="2494864"/>
          </a:xfrm>
          <a:prstGeom prst="roundRect">
            <a:avLst>
              <a:gd name="adj" fmla="val 3468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C8A2162-7DD3-9980-124A-BEBE929B7B9C}"/>
              </a:ext>
            </a:extLst>
          </p:cNvPr>
          <p:cNvSpPr txBox="1"/>
          <p:nvPr/>
        </p:nvSpPr>
        <p:spPr>
          <a:xfrm>
            <a:off x="153530" y="5192551"/>
            <a:ext cx="65693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Draw lines to match the part of the model to the electrical feature it represents.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7D723E-A5A5-DA5A-61EC-BE1F5520DAAC}"/>
              </a:ext>
            </a:extLst>
          </p:cNvPr>
          <p:cNvSpPr/>
          <p:nvPr/>
        </p:nvSpPr>
        <p:spPr>
          <a:xfrm>
            <a:off x="999319" y="5462032"/>
            <a:ext cx="1889220" cy="26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Toad King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 clouds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Candy floss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Sugar lump fairies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Boss Fairy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Ogre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Happiness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A39BCE-4CE8-65CF-D2E3-3911B6C94219}"/>
              </a:ext>
            </a:extLst>
          </p:cNvPr>
          <p:cNvSpPr/>
          <p:nvPr/>
        </p:nvSpPr>
        <p:spPr>
          <a:xfrm>
            <a:off x="4245862" y="5425001"/>
            <a:ext cx="1725385" cy="26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Energy output</a:t>
            </a:r>
          </a:p>
          <a:p>
            <a:pPr lvl="0"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Component</a:t>
            </a:r>
          </a:p>
          <a:p>
            <a:pPr lvl="0"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Energy</a:t>
            </a:r>
          </a:p>
          <a:p>
            <a:pPr lvl="0"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Ammeter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Power source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Resistor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Current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DB2F94-B75C-F616-6906-425692295D30}"/>
              </a:ext>
            </a:extLst>
          </p:cNvPr>
          <p:cNvSpPr/>
          <p:nvPr/>
        </p:nvSpPr>
        <p:spPr>
          <a:xfrm>
            <a:off x="206918" y="8063315"/>
            <a:ext cx="6516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Suggest how the model could be adapted to represent a parallel circuit.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4F3432D0-C206-266A-FFDA-E94DCEB87E88}"/>
              </a:ext>
            </a:extLst>
          </p:cNvPr>
          <p:cNvSpPr/>
          <p:nvPr/>
        </p:nvSpPr>
        <p:spPr>
          <a:xfrm>
            <a:off x="999319" y="5479468"/>
            <a:ext cx="1725384" cy="2618987"/>
          </a:xfrm>
          <a:prstGeom prst="roundRect">
            <a:avLst>
              <a:gd name="adj" fmla="val 579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35242F04-3787-BAF5-59C3-134A78D50BF5}"/>
              </a:ext>
            </a:extLst>
          </p:cNvPr>
          <p:cNvSpPr/>
          <p:nvPr/>
        </p:nvSpPr>
        <p:spPr>
          <a:xfrm>
            <a:off x="4133204" y="5486663"/>
            <a:ext cx="1725385" cy="2618987"/>
          </a:xfrm>
          <a:prstGeom prst="roundRect">
            <a:avLst>
              <a:gd name="adj" fmla="val 579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254F2E-B5D8-4686-0973-55A9CBCC165A}"/>
              </a:ext>
            </a:extLst>
          </p:cNvPr>
          <p:cNvSpPr/>
          <p:nvPr/>
        </p:nvSpPr>
        <p:spPr>
          <a:xfrm>
            <a:off x="2678064" y="5666732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624578-455D-7872-3FF4-2E32BF62C7ED}"/>
              </a:ext>
            </a:extLst>
          </p:cNvPr>
          <p:cNvSpPr/>
          <p:nvPr/>
        </p:nvSpPr>
        <p:spPr>
          <a:xfrm>
            <a:off x="2678064" y="6041420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C216A7-8068-2EE7-957E-F380E79EBF2C}"/>
              </a:ext>
            </a:extLst>
          </p:cNvPr>
          <p:cNvSpPr/>
          <p:nvPr/>
        </p:nvSpPr>
        <p:spPr>
          <a:xfrm>
            <a:off x="2676445" y="6409938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641F1A-EBD6-60A0-064E-27A4109F30F1}"/>
              </a:ext>
            </a:extLst>
          </p:cNvPr>
          <p:cNvSpPr/>
          <p:nvPr/>
        </p:nvSpPr>
        <p:spPr>
          <a:xfrm>
            <a:off x="2676445" y="6787669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0B9216-E4C9-CDC2-69AC-9C95B525075D}"/>
              </a:ext>
            </a:extLst>
          </p:cNvPr>
          <p:cNvSpPr/>
          <p:nvPr/>
        </p:nvSpPr>
        <p:spPr>
          <a:xfrm>
            <a:off x="2676445" y="7162357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222675-2FD1-7FD5-60FD-B7E78E81E0F6}"/>
              </a:ext>
            </a:extLst>
          </p:cNvPr>
          <p:cNvSpPr/>
          <p:nvPr/>
        </p:nvSpPr>
        <p:spPr>
          <a:xfrm>
            <a:off x="2674826" y="7530875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50E500-1D62-145B-ED86-ADB31725C7B1}"/>
              </a:ext>
            </a:extLst>
          </p:cNvPr>
          <p:cNvSpPr/>
          <p:nvPr/>
        </p:nvSpPr>
        <p:spPr>
          <a:xfrm>
            <a:off x="2678064" y="7864874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FF9FF7-36EE-C06D-1B5C-8F24DC7A8BE9}"/>
              </a:ext>
            </a:extLst>
          </p:cNvPr>
          <p:cNvSpPr/>
          <p:nvPr/>
        </p:nvSpPr>
        <p:spPr>
          <a:xfrm>
            <a:off x="4092285" y="5666732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ED1511-D5E7-70CB-4500-D5E7D436C3E4}"/>
              </a:ext>
            </a:extLst>
          </p:cNvPr>
          <p:cNvSpPr/>
          <p:nvPr/>
        </p:nvSpPr>
        <p:spPr>
          <a:xfrm>
            <a:off x="4092285" y="6041420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ACCBC7-C6EF-8107-68DC-EC156B896CA8}"/>
              </a:ext>
            </a:extLst>
          </p:cNvPr>
          <p:cNvSpPr/>
          <p:nvPr/>
        </p:nvSpPr>
        <p:spPr>
          <a:xfrm>
            <a:off x="4090666" y="6409938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8F9EF3-EEFF-8218-855F-B7E0CFCAA6D3}"/>
              </a:ext>
            </a:extLst>
          </p:cNvPr>
          <p:cNvSpPr/>
          <p:nvPr/>
        </p:nvSpPr>
        <p:spPr>
          <a:xfrm>
            <a:off x="4090666" y="6787669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45F590-3C7D-5BB0-32A1-E91CD6245249}"/>
              </a:ext>
            </a:extLst>
          </p:cNvPr>
          <p:cNvSpPr/>
          <p:nvPr/>
        </p:nvSpPr>
        <p:spPr>
          <a:xfrm>
            <a:off x="4090666" y="7162357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0061F7F-8ACA-27C9-8CB5-FE7ED197BBB7}"/>
              </a:ext>
            </a:extLst>
          </p:cNvPr>
          <p:cNvSpPr/>
          <p:nvPr/>
        </p:nvSpPr>
        <p:spPr>
          <a:xfrm>
            <a:off x="4089047" y="7530875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E2C3CE-CC8D-656D-C819-66AF2478B357}"/>
              </a:ext>
            </a:extLst>
          </p:cNvPr>
          <p:cNvSpPr/>
          <p:nvPr/>
        </p:nvSpPr>
        <p:spPr>
          <a:xfrm>
            <a:off x="4092285" y="7864874"/>
            <a:ext cx="90059" cy="874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3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165</TotalTime>
  <Words>626</Words>
  <Application>Microsoft Macintosh PowerPoint</Application>
  <PresentationFormat>A4 Paper (210x297 mm)</PresentationFormat>
  <Paragraphs>105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2023-07-05T11:28:34Z</dcterms:created>
  <dcterms:modified xsi:type="dcterms:W3CDTF">2023-09-02T09:29:35Z</dcterms:modified>
</cp:coreProperties>
</file>