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70"/>
    <p:restoredTop sz="95915"/>
  </p:normalViewPr>
  <p:slideViewPr>
    <p:cSldViewPr snapToGrid="0" snapToObjects="1">
      <p:cViewPr>
        <p:scale>
          <a:sx n="100" d="100"/>
          <a:sy n="100" d="100"/>
        </p:scale>
        <p:origin x="1984" y="-1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8/12/22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KS4-21-01</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Inside Atoms</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3" name="TextBox 2">
            <a:extLst>
              <a:ext uri="{FF2B5EF4-FFF2-40B4-BE49-F238E27FC236}">
                <a16:creationId xmlns:a16="http://schemas.microsoft.com/office/drawing/2014/main" id="{0050F7FA-D004-7847-AB7E-493C34C22312}"/>
              </a:ext>
            </a:extLst>
          </p:cNvPr>
          <p:cNvSpPr txBox="1"/>
          <p:nvPr/>
        </p:nvSpPr>
        <p:spPr>
          <a:xfrm>
            <a:off x="2097428" y="1761554"/>
            <a:ext cx="4495855" cy="2308324"/>
          </a:xfrm>
          <a:prstGeom prst="rect">
            <a:avLst/>
          </a:prstGeom>
          <a:noFill/>
        </p:spPr>
        <p:txBody>
          <a:bodyPr wrap="square" rtlCol="0">
            <a:spAutoFit/>
          </a:bodyPr>
          <a:lstStyle/>
          <a:p>
            <a:r>
              <a:rPr lang="en-US" sz="1200" dirty="0">
                <a:solidFill>
                  <a:srgbClr val="38D4D6"/>
                </a:solidFill>
                <a:latin typeface="Arial Rounded MT Bold" panose="020F0704030504030204" pitchFamily="34" charset="77"/>
              </a:rPr>
              <a:t>John Dalton came from a Cumbrian Quaker family. He was a great thinker, philosopher and chemist, and in his time suggested theories for meteorology, colour blindness and gas laws. His most influential work was on atomic theory.  In fact, he wanted to prove that elements were made from these unobservable particles. He proposed that these particles combined in ratios with the particles of other elements. Through his experiments with gas, he had reasoned that matter did not divide equally but combined in different atomic weights by ratio, meaning that there had to be particles unobservable to the eye through a microscope that were the building blocks of all matter.</a:t>
            </a:r>
          </a:p>
        </p:txBody>
      </p:sp>
      <p:sp>
        <p:nvSpPr>
          <p:cNvPr id="4" name="Rounded Rectangle 3">
            <a:extLst>
              <a:ext uri="{FF2B5EF4-FFF2-40B4-BE49-F238E27FC236}">
                <a16:creationId xmlns:a16="http://schemas.microsoft.com/office/drawing/2014/main" id="{3FD51A78-9FC4-CA47-B637-64860B12CB6C}"/>
              </a:ext>
            </a:extLst>
          </p:cNvPr>
          <p:cNvSpPr/>
          <p:nvPr/>
        </p:nvSpPr>
        <p:spPr>
          <a:xfrm>
            <a:off x="1936336" y="1403445"/>
            <a:ext cx="2985327"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Inside an atom</a:t>
            </a:r>
          </a:p>
        </p:txBody>
      </p:sp>
      <p:sp>
        <p:nvSpPr>
          <p:cNvPr id="6" name="Rectangle 5">
            <a:extLst>
              <a:ext uri="{FF2B5EF4-FFF2-40B4-BE49-F238E27FC236}">
                <a16:creationId xmlns:a16="http://schemas.microsoft.com/office/drawing/2014/main" id="{181C64EC-AB5B-6749-945E-F480D6A256A3}"/>
              </a:ext>
            </a:extLst>
          </p:cNvPr>
          <p:cNvSpPr/>
          <p:nvPr/>
        </p:nvSpPr>
        <p:spPr>
          <a:xfrm>
            <a:off x="243023" y="4080781"/>
            <a:ext cx="3097491" cy="276999"/>
          </a:xfrm>
          <a:prstGeom prst="rect">
            <a:avLst/>
          </a:prstGeom>
          <a:noFill/>
          <a:ln>
            <a:noFill/>
          </a:ln>
        </p:spPr>
        <p:txBody>
          <a:bodyPr wrap="square">
            <a:spAutoFit/>
          </a:bodyPr>
          <a:lstStyle/>
          <a:p>
            <a:r>
              <a:rPr lang="en-US" sz="1200" b="1" dirty="0">
                <a:solidFill>
                  <a:srgbClr val="38D4D6"/>
                </a:solidFill>
                <a:latin typeface="Arial Rounded MT Bold" panose="020F0704030504030204" pitchFamily="34" charset="77"/>
              </a:rPr>
              <a:t>The structure of an atom </a:t>
            </a:r>
            <a:endParaRPr lang="en-US" sz="1200" b="1" dirty="0">
              <a:solidFill>
                <a:srgbClr val="38D4D6"/>
              </a:solidFill>
            </a:endParaRPr>
          </a:p>
        </p:txBody>
      </p:sp>
      <p:pic>
        <p:nvPicPr>
          <p:cNvPr id="7" name="Picture 6">
            <a:extLst>
              <a:ext uri="{FF2B5EF4-FFF2-40B4-BE49-F238E27FC236}">
                <a16:creationId xmlns:a16="http://schemas.microsoft.com/office/drawing/2014/main" id="{188C25A3-C651-0B4C-9A40-018F2610570F}"/>
              </a:ext>
            </a:extLst>
          </p:cNvPr>
          <p:cNvPicPr>
            <a:picLocks noChangeAspect="1"/>
          </p:cNvPicPr>
          <p:nvPr/>
        </p:nvPicPr>
        <p:blipFill rotWithShape="1">
          <a:blip r:embed="rId2"/>
          <a:srcRect l="25044" r="33447"/>
          <a:stretch/>
        </p:blipFill>
        <p:spPr>
          <a:xfrm>
            <a:off x="318732" y="1772457"/>
            <a:ext cx="1778696" cy="2249718"/>
          </a:xfrm>
          <a:prstGeom prst="rect">
            <a:avLst/>
          </a:prstGeom>
        </p:spPr>
      </p:pic>
      <p:pic>
        <p:nvPicPr>
          <p:cNvPr id="8" name="Picture 7">
            <a:extLst>
              <a:ext uri="{FF2B5EF4-FFF2-40B4-BE49-F238E27FC236}">
                <a16:creationId xmlns:a16="http://schemas.microsoft.com/office/drawing/2014/main" id="{8E567293-34E5-E34E-9A10-7F7B41942905}"/>
              </a:ext>
            </a:extLst>
          </p:cNvPr>
          <p:cNvPicPr>
            <a:picLocks noChangeAspect="1"/>
          </p:cNvPicPr>
          <p:nvPr/>
        </p:nvPicPr>
        <p:blipFill>
          <a:blip r:embed="rId3"/>
          <a:stretch>
            <a:fillRect/>
          </a:stretch>
        </p:blipFill>
        <p:spPr>
          <a:xfrm>
            <a:off x="4921663" y="4049129"/>
            <a:ext cx="1576394" cy="1551763"/>
          </a:xfrm>
          <a:prstGeom prst="rect">
            <a:avLst/>
          </a:prstGeom>
        </p:spPr>
      </p:pic>
      <p:sp>
        <p:nvSpPr>
          <p:cNvPr id="24" name="TextBox 23">
            <a:extLst>
              <a:ext uri="{FF2B5EF4-FFF2-40B4-BE49-F238E27FC236}">
                <a16:creationId xmlns:a16="http://schemas.microsoft.com/office/drawing/2014/main" id="{FAAE6D36-0A9E-BB4F-A4C8-DE9DB91EC3B8}"/>
              </a:ext>
            </a:extLst>
          </p:cNvPr>
          <p:cNvSpPr txBox="1"/>
          <p:nvPr/>
        </p:nvSpPr>
        <p:spPr>
          <a:xfrm>
            <a:off x="3198417" y="9136082"/>
            <a:ext cx="3659583" cy="276999"/>
          </a:xfrm>
          <a:prstGeom prst="rect">
            <a:avLst/>
          </a:prstGeom>
          <a:noFill/>
          <a:ln>
            <a:noFill/>
          </a:ln>
        </p:spPr>
        <p:txBody>
          <a:bodyPr wrap="square" rtlCol="0">
            <a:spAutoFit/>
          </a:bodyPr>
          <a:lstStyle/>
          <a:p>
            <a:r>
              <a:rPr lang="en-US" sz="1200" dirty="0">
                <a:solidFill>
                  <a:srgbClr val="38D4D6"/>
                </a:solidFill>
                <a:latin typeface="Arial Rounded MT Bold" panose="020F0704030504030204" pitchFamily="34" charset="77"/>
              </a:rPr>
              <a:t>* each element has a unique atomic number</a:t>
            </a:r>
          </a:p>
        </p:txBody>
      </p:sp>
      <p:sp>
        <p:nvSpPr>
          <p:cNvPr id="25" name="Rectangle: Rounded Corners 2">
            <a:extLst>
              <a:ext uri="{FF2B5EF4-FFF2-40B4-BE49-F238E27FC236}">
                <a16:creationId xmlns:a16="http://schemas.microsoft.com/office/drawing/2014/main" id="{B82AA47E-F18F-584A-BD95-0B83CAFB35AF}"/>
              </a:ext>
            </a:extLst>
          </p:cNvPr>
          <p:cNvSpPr/>
          <p:nvPr/>
        </p:nvSpPr>
        <p:spPr>
          <a:xfrm>
            <a:off x="222459" y="8600034"/>
            <a:ext cx="6408923" cy="510778"/>
          </a:xfrm>
          <a:prstGeom prst="roundRect">
            <a:avLst/>
          </a:prstGeom>
          <a:ln>
            <a:solidFill>
              <a:srgbClr val="38D4D6"/>
            </a:solidFill>
          </a:ln>
        </p:spPr>
        <p:txBody>
          <a:bodyPr wrap="square" anchor="t">
            <a:spAutoFit/>
          </a:bodyPr>
          <a:lstStyle/>
          <a:p>
            <a:pPr algn="ctr"/>
            <a:r>
              <a:rPr lang="en-US" sz="1200" dirty="0">
                <a:solidFill>
                  <a:srgbClr val="38D4D6"/>
                </a:solidFill>
                <a:latin typeface="Arial Rounded MT Bold" panose="020F0704030504030204" pitchFamily="34" charset="77"/>
              </a:rPr>
              <a:t>To this date, scientists have discovered 118 different types of atom. That is why there are 118 different elements in the periodic table. </a:t>
            </a:r>
          </a:p>
        </p:txBody>
      </p:sp>
      <p:sp>
        <p:nvSpPr>
          <p:cNvPr id="27" name="TextBox 26">
            <a:extLst>
              <a:ext uri="{FF2B5EF4-FFF2-40B4-BE49-F238E27FC236}">
                <a16:creationId xmlns:a16="http://schemas.microsoft.com/office/drawing/2014/main" id="{BBDE83D6-73C3-D7F8-B944-CA83B03D39C9}"/>
              </a:ext>
            </a:extLst>
          </p:cNvPr>
          <p:cNvSpPr txBox="1"/>
          <p:nvPr/>
        </p:nvSpPr>
        <p:spPr>
          <a:xfrm>
            <a:off x="257303" y="4326017"/>
            <a:ext cx="4200145" cy="1277273"/>
          </a:xfrm>
          <a:prstGeom prst="rect">
            <a:avLst/>
          </a:prstGeom>
          <a:noFill/>
        </p:spPr>
        <p:txBody>
          <a:bodyPr wrap="square">
            <a:spAutoFit/>
          </a:bodyPr>
          <a:lstStyle/>
          <a:p>
            <a:r>
              <a:rPr lang="en-US" sz="1100" dirty="0">
                <a:solidFill>
                  <a:srgbClr val="38D4D6"/>
                </a:solidFill>
                <a:latin typeface="Arial Rounded MT Bold" panose="020F0704030504030204" pitchFamily="34" charset="77"/>
              </a:rPr>
              <a:t>An atom is comprised of a nucleus in the centre that has positively charged protons and neutral neutrons, and energy levels or shells, of negatively charged electrons circulating around.  If you were to make a comparison in scale, imagine that the atom was the size of Manchester Arena; the nucleus in the centre would be the size of a cricket ball.  </a:t>
            </a:r>
          </a:p>
        </p:txBody>
      </p:sp>
      <p:pic>
        <p:nvPicPr>
          <p:cNvPr id="33" name="Picture 32" descr="Table&#10;&#10;Description automatically generated">
            <a:extLst>
              <a:ext uri="{FF2B5EF4-FFF2-40B4-BE49-F238E27FC236}">
                <a16:creationId xmlns:a16="http://schemas.microsoft.com/office/drawing/2014/main" id="{890D3145-E489-08F1-5E83-48F8D7432F97}"/>
              </a:ext>
            </a:extLst>
          </p:cNvPr>
          <p:cNvPicPr>
            <a:picLocks noChangeAspect="1"/>
          </p:cNvPicPr>
          <p:nvPr/>
        </p:nvPicPr>
        <p:blipFill>
          <a:blip r:embed="rId4"/>
          <a:stretch>
            <a:fillRect/>
          </a:stretch>
        </p:blipFill>
        <p:spPr>
          <a:xfrm>
            <a:off x="222459" y="5611795"/>
            <a:ext cx="6422595" cy="2944828"/>
          </a:xfrm>
          <a:prstGeom prst="rect">
            <a:avLst/>
          </a:prstGeom>
        </p:spPr>
      </p:pic>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B12A8CE-A402-0A49-B9F5-F9D9BDD58286}"/>
              </a:ext>
            </a:extLst>
          </p:cNvPr>
          <p:cNvSpPr/>
          <p:nvPr/>
        </p:nvSpPr>
        <p:spPr>
          <a:xfrm>
            <a:off x="1809000" y="1411451"/>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42C4DB45-8F28-C044-9437-ECFD7732B601}"/>
              </a:ext>
            </a:extLst>
          </p:cNvPr>
          <p:cNvSpPr/>
          <p:nvPr/>
        </p:nvSpPr>
        <p:spPr>
          <a:xfrm>
            <a:off x="276464" y="1881358"/>
            <a:ext cx="3777518" cy="1600438"/>
          </a:xfrm>
          <a:prstGeom prst="roundRect">
            <a:avLst/>
          </a:prstGeom>
          <a:ln>
            <a:solidFill>
              <a:srgbClr val="38D4D6"/>
            </a:solidFill>
          </a:ln>
        </p:spPr>
        <p:txBody>
          <a:bodyPr wrap="square" anchor="t">
            <a:spAutoFit/>
          </a:bodyPr>
          <a:lstStyle/>
          <a:p>
            <a:pPr marL="228600" indent="-228600">
              <a:buFont typeface="+mj-lt"/>
              <a:buAutoNum type="arabicPeriod"/>
            </a:pPr>
            <a:r>
              <a:rPr lang="en-US" sz="1200" dirty="0">
                <a:solidFill>
                  <a:srgbClr val="38D4D6"/>
                </a:solidFill>
                <a:latin typeface="Arial Rounded MT Bold" panose="020F0704030504030204" pitchFamily="34" charset="77"/>
              </a:rPr>
              <a:t>There are three types of particle in an atom. Complete the following sentence.</a:t>
            </a:r>
          </a:p>
          <a:p>
            <a:pPr lvl="1"/>
            <a:endParaRPr lang="en-US" sz="1200" dirty="0">
              <a:solidFill>
                <a:srgbClr val="38D4D6"/>
              </a:solidFill>
              <a:latin typeface="Arial Rounded MT Bold" panose="020F0704030504030204" pitchFamily="34" charset="77"/>
            </a:endParaRPr>
          </a:p>
          <a:p>
            <a:pPr lvl="1"/>
            <a:r>
              <a:rPr lang="en-US" sz="1200" dirty="0">
                <a:solidFill>
                  <a:srgbClr val="38D4D6"/>
                </a:solidFill>
                <a:latin typeface="Arial Rounded MT Bold" panose="020F0704030504030204" pitchFamily="34" charset="77"/>
              </a:rPr>
              <a:t>There are two particles in the nucleus.  The particles in the nucleus of an atom are</a:t>
            </a:r>
          </a:p>
          <a:p>
            <a:pPr lvl="1"/>
            <a:r>
              <a:rPr lang="en-US" sz="1600" dirty="0">
                <a:solidFill>
                  <a:srgbClr val="38D4D6"/>
                </a:solidFill>
                <a:latin typeface="Arial Rounded MT Bold" panose="020F0704030504030204" pitchFamily="34" charset="77"/>
              </a:rPr>
              <a:t>_____________________________</a:t>
            </a:r>
          </a:p>
        </p:txBody>
      </p:sp>
      <p:sp>
        <p:nvSpPr>
          <p:cNvPr id="4" name="Rectangle 3">
            <a:extLst>
              <a:ext uri="{FF2B5EF4-FFF2-40B4-BE49-F238E27FC236}">
                <a16:creationId xmlns:a16="http://schemas.microsoft.com/office/drawing/2014/main" id="{2D16B810-F8BC-494D-AA74-9DB8F9367E9B}"/>
              </a:ext>
            </a:extLst>
          </p:cNvPr>
          <p:cNvSpPr/>
          <p:nvPr/>
        </p:nvSpPr>
        <p:spPr>
          <a:xfrm>
            <a:off x="2369574" y="3613084"/>
            <a:ext cx="4488426" cy="1692771"/>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startAt="2"/>
            </a:pPr>
            <a:r>
              <a:rPr lang="en-US" sz="1200" b="1" dirty="0">
                <a:solidFill>
                  <a:srgbClr val="38D4D6"/>
                </a:solidFill>
                <a:latin typeface="Arial Rounded MT Bold" panose="020F0704030504030204" pitchFamily="34" charset="77"/>
              </a:rPr>
              <a:t>Which of the three particles:</a:t>
            </a:r>
          </a:p>
          <a:p>
            <a:endParaRPr lang="en-US" sz="1200" b="1" dirty="0">
              <a:solidFill>
                <a:srgbClr val="38D4D6"/>
              </a:solidFill>
              <a:latin typeface="Arial Rounded MT Bold" panose="020F0704030504030204" pitchFamily="34" charset="77"/>
            </a:endParaRPr>
          </a:p>
          <a:p>
            <a:pPr marL="685800" lvl="1" indent="-228600">
              <a:buFont typeface="+mj-lt"/>
              <a:buAutoNum type="alphaLcParenR"/>
            </a:pPr>
            <a:r>
              <a:rPr lang="en-US" sz="1200" b="1" dirty="0">
                <a:solidFill>
                  <a:srgbClr val="38D4D6"/>
                </a:solidFill>
                <a:latin typeface="Arial Rounded MT Bold" panose="020F0704030504030204" pitchFamily="34" charset="77"/>
              </a:rPr>
              <a:t>Is found outside the nucleus?</a:t>
            </a:r>
          </a:p>
          <a:p>
            <a:pPr lvl="3"/>
            <a:r>
              <a:rPr lang="en-US" sz="1600" b="1" dirty="0">
                <a:solidFill>
                  <a:srgbClr val="38D4D6"/>
                </a:solidFill>
                <a:latin typeface="Arial Rounded MT Bold" panose="020F0704030504030204" pitchFamily="34" charset="77"/>
              </a:rPr>
              <a:t>__________________________</a:t>
            </a:r>
          </a:p>
          <a:p>
            <a:pPr marL="685800" lvl="1" indent="-228600">
              <a:buFont typeface="+mj-lt"/>
              <a:buAutoNum type="alphaLcParenR"/>
            </a:pPr>
            <a:endParaRPr lang="en-US" sz="1200" b="1" dirty="0">
              <a:solidFill>
                <a:srgbClr val="38D4D6"/>
              </a:solidFill>
              <a:latin typeface="Arial Rounded MT Bold" panose="020F0704030504030204" pitchFamily="34" charset="77"/>
            </a:endParaRPr>
          </a:p>
          <a:p>
            <a:pPr marL="685800" lvl="1" indent="-228600">
              <a:buFont typeface="+mj-lt"/>
              <a:buAutoNum type="alphaLcParenR"/>
            </a:pPr>
            <a:r>
              <a:rPr lang="en-US" sz="1200" b="1" dirty="0">
                <a:solidFill>
                  <a:srgbClr val="38D4D6"/>
                </a:solidFill>
                <a:latin typeface="Arial Rounded MT Bold" panose="020F0704030504030204" pitchFamily="34" charset="77"/>
              </a:rPr>
              <a:t>Has a negative charge? </a:t>
            </a:r>
          </a:p>
          <a:p>
            <a:pPr lvl="3"/>
            <a:r>
              <a:rPr lang="en-US" sz="1600" b="1" dirty="0">
                <a:solidFill>
                  <a:srgbClr val="38D4D6"/>
                </a:solidFill>
                <a:latin typeface="Arial Rounded MT Bold" panose="020F0704030504030204" pitchFamily="34" charset="77"/>
              </a:rPr>
              <a:t>__________________________</a:t>
            </a:r>
          </a:p>
        </p:txBody>
      </p:sp>
      <p:sp>
        <p:nvSpPr>
          <p:cNvPr id="5" name="TextBox 4">
            <a:extLst>
              <a:ext uri="{FF2B5EF4-FFF2-40B4-BE49-F238E27FC236}">
                <a16:creationId xmlns:a16="http://schemas.microsoft.com/office/drawing/2014/main" id="{82F3A4DC-3C67-B24C-B417-09D59167E56A}"/>
              </a:ext>
            </a:extLst>
          </p:cNvPr>
          <p:cNvSpPr txBox="1"/>
          <p:nvPr/>
        </p:nvSpPr>
        <p:spPr>
          <a:xfrm>
            <a:off x="2108484" y="7956165"/>
            <a:ext cx="4483227" cy="1569660"/>
          </a:xfrm>
          <a:prstGeom prst="rect">
            <a:avLst/>
          </a:prstGeom>
          <a:noFill/>
        </p:spPr>
        <p:txBody>
          <a:bodyPr wrap="square" rtlCol="0">
            <a:spAutoFit/>
          </a:bodyPr>
          <a:lstStyle/>
          <a:p>
            <a:pPr marL="228600" indent="-228600">
              <a:buFont typeface="+mj-lt"/>
              <a:buAutoNum type="arabicPeriod" startAt="4"/>
            </a:pPr>
            <a:r>
              <a:rPr lang="en-GB" sz="1200" dirty="0">
                <a:solidFill>
                  <a:srgbClr val="38D4D6"/>
                </a:solidFill>
                <a:latin typeface="Arial Rounded MT Bold" panose="020F0704030504030204" pitchFamily="34" charset="77"/>
              </a:rPr>
              <a:t>A sodium atom has an atomic mass of 23 and an atomic number of 11.  How a many neutrons are in the atom?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a:t>
            </a:r>
          </a:p>
          <a:p>
            <a:endParaRPr lang="en-GB" sz="1200" dirty="0">
              <a:solidFill>
                <a:srgbClr val="38D4D6"/>
              </a:solidFill>
              <a:latin typeface="Arial Rounded MT Bold" panose="020F0704030504030204" pitchFamily="34" charset="77"/>
            </a:endParaRPr>
          </a:p>
        </p:txBody>
      </p:sp>
      <p:grpSp>
        <p:nvGrpSpPr>
          <p:cNvPr id="6" name="Group 5">
            <a:extLst>
              <a:ext uri="{FF2B5EF4-FFF2-40B4-BE49-F238E27FC236}">
                <a16:creationId xmlns:a16="http://schemas.microsoft.com/office/drawing/2014/main" id="{71332033-4D35-FD42-ADD4-134C4B6F46D0}"/>
              </a:ext>
            </a:extLst>
          </p:cNvPr>
          <p:cNvGrpSpPr/>
          <p:nvPr/>
        </p:nvGrpSpPr>
        <p:grpSpPr>
          <a:xfrm>
            <a:off x="4306849" y="5438888"/>
            <a:ext cx="2145037" cy="2457425"/>
            <a:chOff x="4122358" y="4819459"/>
            <a:chExt cx="2145037" cy="2457425"/>
          </a:xfrm>
        </p:grpSpPr>
        <p:grpSp>
          <p:nvGrpSpPr>
            <p:cNvPr id="7" name="Group 6">
              <a:extLst>
                <a:ext uri="{FF2B5EF4-FFF2-40B4-BE49-F238E27FC236}">
                  <a16:creationId xmlns:a16="http://schemas.microsoft.com/office/drawing/2014/main" id="{19322A3D-D0BB-2848-BB87-4EEADB37F9A6}"/>
                </a:ext>
              </a:extLst>
            </p:cNvPr>
            <p:cNvGrpSpPr/>
            <p:nvPr/>
          </p:nvGrpSpPr>
          <p:grpSpPr>
            <a:xfrm>
              <a:off x="4122358" y="4954418"/>
              <a:ext cx="2145037" cy="2148795"/>
              <a:chOff x="4122358" y="4954418"/>
              <a:chExt cx="2145037" cy="2148795"/>
            </a:xfrm>
          </p:grpSpPr>
          <p:sp>
            <p:nvSpPr>
              <p:cNvPr id="11" name="Oval 10">
                <a:extLst>
                  <a:ext uri="{FF2B5EF4-FFF2-40B4-BE49-F238E27FC236}">
                    <a16:creationId xmlns:a16="http://schemas.microsoft.com/office/drawing/2014/main" id="{7F23527B-90B3-124A-9003-08B664397D33}"/>
                  </a:ext>
                </a:extLst>
              </p:cNvPr>
              <p:cNvSpPr/>
              <p:nvPr/>
            </p:nvSpPr>
            <p:spPr>
              <a:xfrm>
                <a:off x="4366974" y="5200914"/>
                <a:ext cx="1655806" cy="1655805"/>
              </a:xfrm>
              <a:prstGeom prst="ellipse">
                <a:avLst/>
              </a:prstGeom>
              <a:solidFill>
                <a:schemeClr val="bg1"/>
              </a:solidFill>
              <a:ln>
                <a:solidFill>
                  <a:srgbClr val="16A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2" name="Oval 11">
                <a:extLst>
                  <a:ext uri="{FF2B5EF4-FFF2-40B4-BE49-F238E27FC236}">
                    <a16:creationId xmlns:a16="http://schemas.microsoft.com/office/drawing/2014/main" id="{6F40051C-55CA-D847-A6CD-BD76102A4ED8}"/>
                  </a:ext>
                </a:extLst>
              </p:cNvPr>
              <p:cNvSpPr/>
              <p:nvPr/>
            </p:nvSpPr>
            <p:spPr>
              <a:xfrm>
                <a:off x="4122358" y="4954418"/>
                <a:ext cx="2145037" cy="2148795"/>
              </a:xfrm>
              <a:prstGeom prst="ellipse">
                <a:avLst/>
              </a:prstGeom>
              <a:noFill/>
              <a:ln>
                <a:solidFill>
                  <a:srgbClr val="16AD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3" name="Connector 12">
                <a:extLst>
                  <a:ext uri="{FF2B5EF4-FFF2-40B4-BE49-F238E27FC236}">
                    <a16:creationId xmlns:a16="http://schemas.microsoft.com/office/drawing/2014/main" id="{A839500B-CE1C-9D48-9131-297A91B80740}"/>
                  </a:ext>
                </a:extLst>
              </p:cNvPr>
              <p:cNvSpPr/>
              <p:nvPr/>
            </p:nvSpPr>
            <p:spPr>
              <a:xfrm>
                <a:off x="5049000" y="5844746"/>
                <a:ext cx="227335" cy="222422"/>
              </a:xfrm>
              <a:prstGeom prst="flowChartConnector">
                <a:avLst/>
              </a:prstGeom>
              <a:solidFill>
                <a:srgbClr val="16ADBF"/>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4" name="Connector 13">
                <a:extLst>
                  <a:ext uri="{FF2B5EF4-FFF2-40B4-BE49-F238E27FC236}">
                    <a16:creationId xmlns:a16="http://schemas.microsoft.com/office/drawing/2014/main" id="{CC168744-05FC-0649-B63B-E9E1F10F1AC9}"/>
                  </a:ext>
                </a:extLst>
              </p:cNvPr>
              <p:cNvSpPr/>
              <p:nvPr/>
            </p:nvSpPr>
            <p:spPr>
              <a:xfrm>
                <a:off x="5283344" y="6082933"/>
                <a:ext cx="227335" cy="222422"/>
              </a:xfrm>
              <a:prstGeom prst="flowChartConnector">
                <a:avLst/>
              </a:prstGeom>
              <a:solidFill>
                <a:srgbClr val="16ADBF"/>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5" name="Connector 14">
                <a:extLst>
                  <a:ext uri="{FF2B5EF4-FFF2-40B4-BE49-F238E27FC236}">
                    <a16:creationId xmlns:a16="http://schemas.microsoft.com/office/drawing/2014/main" id="{A907EA89-00A4-044B-8D0D-8FC00BF14A21}"/>
                  </a:ext>
                </a:extLst>
              </p:cNvPr>
              <p:cNvSpPr/>
              <p:nvPr/>
            </p:nvSpPr>
            <p:spPr>
              <a:xfrm>
                <a:off x="4998578" y="6149546"/>
                <a:ext cx="227335" cy="222422"/>
              </a:xfrm>
              <a:prstGeom prst="flowChartConnector">
                <a:avLst/>
              </a:prstGeom>
              <a:solidFill>
                <a:srgbClr val="16ADBF"/>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8D4D6"/>
                  </a:solidFill>
                </a:endParaRPr>
              </a:p>
            </p:txBody>
          </p:sp>
          <p:sp>
            <p:nvSpPr>
              <p:cNvPr id="16" name="Connector 15">
                <a:extLst>
                  <a:ext uri="{FF2B5EF4-FFF2-40B4-BE49-F238E27FC236}">
                    <a16:creationId xmlns:a16="http://schemas.microsoft.com/office/drawing/2014/main" id="{D9826628-DA2C-FD41-BFCD-90DFF318C627}"/>
                  </a:ext>
                </a:extLst>
              </p:cNvPr>
              <p:cNvSpPr/>
              <p:nvPr/>
            </p:nvSpPr>
            <p:spPr>
              <a:xfrm>
                <a:off x="5252383" y="5833807"/>
                <a:ext cx="227335" cy="222422"/>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7" name="Connector 16">
                <a:extLst>
                  <a:ext uri="{FF2B5EF4-FFF2-40B4-BE49-F238E27FC236}">
                    <a16:creationId xmlns:a16="http://schemas.microsoft.com/office/drawing/2014/main" id="{8D51B5F2-C078-084E-AEBD-8EE899700DDA}"/>
                  </a:ext>
                </a:extLst>
              </p:cNvPr>
              <p:cNvSpPr/>
              <p:nvPr/>
            </p:nvSpPr>
            <p:spPr>
              <a:xfrm>
                <a:off x="5157691" y="6038335"/>
                <a:ext cx="227335" cy="222422"/>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8" name="Connector 17">
                <a:extLst>
                  <a:ext uri="{FF2B5EF4-FFF2-40B4-BE49-F238E27FC236}">
                    <a16:creationId xmlns:a16="http://schemas.microsoft.com/office/drawing/2014/main" id="{779D12F7-56C4-DF43-8F25-391597A42022}"/>
                  </a:ext>
                </a:extLst>
              </p:cNvPr>
              <p:cNvSpPr/>
              <p:nvPr/>
            </p:nvSpPr>
            <p:spPr>
              <a:xfrm>
                <a:off x="4936657" y="5974654"/>
                <a:ext cx="227335" cy="222422"/>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19" name="Connector 18">
                <a:extLst>
                  <a:ext uri="{FF2B5EF4-FFF2-40B4-BE49-F238E27FC236}">
                    <a16:creationId xmlns:a16="http://schemas.microsoft.com/office/drawing/2014/main" id="{78684B2C-F591-D64B-9602-DD1D337B1302}"/>
                  </a:ext>
                </a:extLst>
              </p:cNvPr>
              <p:cNvSpPr/>
              <p:nvPr/>
            </p:nvSpPr>
            <p:spPr>
              <a:xfrm>
                <a:off x="5720923" y="5401893"/>
                <a:ext cx="168114" cy="13038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20" name="Connector 19">
                <a:extLst>
                  <a:ext uri="{FF2B5EF4-FFF2-40B4-BE49-F238E27FC236}">
                    <a16:creationId xmlns:a16="http://schemas.microsoft.com/office/drawing/2014/main" id="{F638665D-7730-8C43-BB0C-631833467E32}"/>
                  </a:ext>
                </a:extLst>
              </p:cNvPr>
              <p:cNvSpPr/>
              <p:nvPr/>
            </p:nvSpPr>
            <p:spPr>
              <a:xfrm>
                <a:off x="4532652" y="6521666"/>
                <a:ext cx="168114" cy="13038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
            <p:nvSpPr>
              <p:cNvPr id="21" name="Connector 20">
                <a:extLst>
                  <a:ext uri="{FF2B5EF4-FFF2-40B4-BE49-F238E27FC236}">
                    <a16:creationId xmlns:a16="http://schemas.microsoft.com/office/drawing/2014/main" id="{56317871-4AB2-9F43-87E9-2C7FE1AFE916}"/>
                  </a:ext>
                </a:extLst>
              </p:cNvPr>
              <p:cNvSpPr/>
              <p:nvPr/>
            </p:nvSpPr>
            <p:spPr>
              <a:xfrm>
                <a:off x="4253326" y="5364959"/>
                <a:ext cx="168114" cy="130388"/>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grpSp>
        <p:cxnSp>
          <p:nvCxnSpPr>
            <p:cNvPr id="8" name="Straight Connector 7">
              <a:extLst>
                <a:ext uri="{FF2B5EF4-FFF2-40B4-BE49-F238E27FC236}">
                  <a16:creationId xmlns:a16="http://schemas.microsoft.com/office/drawing/2014/main" id="{428210D1-F43E-9B4D-832B-EF4D1C08FCC9}"/>
                </a:ext>
              </a:extLst>
            </p:cNvPr>
            <p:cNvCxnSpPr>
              <a:stCxn id="16" idx="0"/>
            </p:cNvCxnSpPr>
            <p:nvPr/>
          </p:nvCxnSpPr>
          <p:spPr>
            <a:xfrm flipV="1">
              <a:off x="5366051" y="4819459"/>
              <a:ext cx="144628" cy="1014348"/>
            </a:xfrm>
            <a:prstGeom prst="line">
              <a:avLst/>
            </a:prstGeom>
            <a:ln>
              <a:solidFill>
                <a:srgbClr val="16ADB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AC963D-8970-4949-A8AA-5231F331C479}"/>
                </a:ext>
              </a:extLst>
            </p:cNvPr>
            <p:cNvCxnSpPr>
              <a:stCxn id="14" idx="5"/>
            </p:cNvCxnSpPr>
            <p:nvPr/>
          </p:nvCxnSpPr>
          <p:spPr>
            <a:xfrm>
              <a:off x="5477387" y="6272782"/>
              <a:ext cx="676278" cy="830431"/>
            </a:xfrm>
            <a:prstGeom prst="line">
              <a:avLst/>
            </a:prstGeom>
            <a:ln>
              <a:solidFill>
                <a:srgbClr val="16ADB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140D44-0B7C-C347-8753-4EF929BBB512}"/>
                </a:ext>
              </a:extLst>
            </p:cNvPr>
            <p:cNvCxnSpPr>
              <a:cxnSpLocks/>
              <a:stCxn id="20" idx="4"/>
            </p:cNvCxnSpPr>
            <p:nvPr/>
          </p:nvCxnSpPr>
          <p:spPr>
            <a:xfrm flipH="1">
              <a:off x="4465829" y="6652054"/>
              <a:ext cx="150880" cy="624830"/>
            </a:xfrm>
            <a:prstGeom prst="line">
              <a:avLst/>
            </a:prstGeom>
            <a:ln>
              <a:solidFill>
                <a:srgbClr val="16ADBF"/>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A520163-FFA3-A847-9A33-5E01BAA0D105}"/>
              </a:ext>
            </a:extLst>
          </p:cNvPr>
          <p:cNvGrpSpPr/>
          <p:nvPr/>
        </p:nvGrpSpPr>
        <p:grpSpPr>
          <a:xfrm>
            <a:off x="337675" y="5385478"/>
            <a:ext cx="3777518" cy="2532812"/>
            <a:chOff x="374010" y="5015017"/>
            <a:chExt cx="3777518" cy="2532812"/>
          </a:xfrm>
        </p:grpSpPr>
        <p:sp>
          <p:nvSpPr>
            <p:cNvPr id="23" name="Google Shape;101;p2">
              <a:extLst>
                <a:ext uri="{FF2B5EF4-FFF2-40B4-BE49-F238E27FC236}">
                  <a16:creationId xmlns:a16="http://schemas.microsoft.com/office/drawing/2014/main" id="{1670F38E-BA0A-8544-9F0D-AD8D87477F02}"/>
                </a:ext>
              </a:extLst>
            </p:cNvPr>
            <p:cNvSpPr/>
            <p:nvPr/>
          </p:nvSpPr>
          <p:spPr>
            <a:xfrm>
              <a:off x="374010" y="5015017"/>
              <a:ext cx="3777518" cy="2532812"/>
            </a:xfrm>
            <a:prstGeom prst="roundRect">
              <a:avLst>
                <a:gd name="adj" fmla="val 16175"/>
              </a:avLst>
            </a:prstGeom>
            <a:noFill/>
            <a:ln w="12700" cap="flat" cmpd="sng">
              <a:solidFill>
                <a:srgbClr val="38D4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lang="en-GB" sz="1200" b="1" dirty="0">
                <a:solidFill>
                  <a:srgbClr val="38D4D6"/>
                </a:solidFill>
                <a:latin typeface="Arial Rounded"/>
                <a:ea typeface="Arial Rounded"/>
                <a:cs typeface="Arial Rounded"/>
                <a:sym typeface="Arial Rounded"/>
              </a:endParaRPr>
            </a:p>
          </p:txBody>
        </p:sp>
        <p:sp>
          <p:nvSpPr>
            <p:cNvPr id="24" name="Rectangle 23">
              <a:extLst>
                <a:ext uri="{FF2B5EF4-FFF2-40B4-BE49-F238E27FC236}">
                  <a16:creationId xmlns:a16="http://schemas.microsoft.com/office/drawing/2014/main" id="{F2100879-432B-B245-B965-F6557AFEA16A}"/>
                </a:ext>
              </a:extLst>
            </p:cNvPr>
            <p:cNvSpPr/>
            <p:nvPr/>
          </p:nvSpPr>
          <p:spPr>
            <a:xfrm>
              <a:off x="500609" y="5211854"/>
              <a:ext cx="3632887" cy="2123658"/>
            </a:xfrm>
            <a:prstGeom prst="rect">
              <a:avLst/>
            </a:prstGeom>
            <a:ln>
              <a:noFill/>
            </a:ln>
          </p:spPr>
          <p:txBody>
            <a:bodyPr wrap="square">
              <a:spAutoFit/>
            </a:bodyPr>
            <a:lstStyle/>
            <a:p>
              <a:pPr marL="228600" indent="-228600">
                <a:buFont typeface="+mj-lt"/>
                <a:buAutoNum type="arabicPeriod" startAt="3"/>
              </a:pPr>
              <a:r>
                <a:rPr lang="en-US" sz="1200" b="1" dirty="0">
                  <a:solidFill>
                    <a:srgbClr val="38D4D6"/>
                  </a:solidFill>
                  <a:latin typeface="Arial Rounded MT Bold" panose="020F0704030504030204" pitchFamily="34" charset="77"/>
                </a:rPr>
                <a:t>This is a diagram of a lithium atom.</a:t>
              </a:r>
            </a:p>
            <a:p>
              <a:endParaRPr lang="en-US" sz="1200" b="1" dirty="0">
                <a:solidFill>
                  <a:srgbClr val="38D4D6"/>
                </a:solidFill>
                <a:latin typeface="Arial Rounded MT Bold" panose="020F0704030504030204" pitchFamily="34" charset="77"/>
              </a:endParaRPr>
            </a:p>
            <a:p>
              <a:pPr marL="628650" lvl="1" indent="-171450">
                <a:buFont typeface="Arial" panose="020B0604020202020204" pitchFamily="34" charset="0"/>
                <a:buChar char="•"/>
              </a:pPr>
              <a:r>
                <a:rPr lang="en-US" sz="1200" b="1" dirty="0">
                  <a:solidFill>
                    <a:srgbClr val="38D4D6"/>
                  </a:solidFill>
                  <a:latin typeface="Arial Rounded MT Bold" panose="020F0704030504030204" pitchFamily="34" charset="77"/>
                </a:rPr>
                <a:t>Label the diagram.</a:t>
              </a:r>
            </a:p>
            <a:p>
              <a:endParaRPr lang="en-US" sz="1200" b="1" dirty="0">
                <a:solidFill>
                  <a:srgbClr val="38D4D6"/>
                </a:solidFill>
                <a:latin typeface="Arial Rounded MT Bold" panose="020F0704030504030204" pitchFamily="34" charset="77"/>
              </a:endParaRPr>
            </a:p>
            <a:p>
              <a:endParaRPr lang="en-US" sz="1200" b="1" dirty="0">
                <a:solidFill>
                  <a:srgbClr val="38D4D6"/>
                </a:solidFill>
                <a:latin typeface="Arial Rounded MT Bold" panose="020F0704030504030204" pitchFamily="34" charset="77"/>
              </a:endParaRPr>
            </a:p>
            <a:p>
              <a:pPr marL="628650" lvl="1" indent="-171450">
                <a:buFont typeface="Arial" panose="020B0604020202020204" pitchFamily="34" charset="0"/>
                <a:buChar char="•"/>
              </a:pPr>
              <a:r>
                <a:rPr lang="en-US" sz="1200" b="1" dirty="0">
                  <a:solidFill>
                    <a:srgbClr val="38D4D6"/>
                  </a:solidFill>
                  <a:latin typeface="Arial Rounded MT Bold" panose="020F0704030504030204" pitchFamily="34" charset="77"/>
                </a:rPr>
                <a:t>Which one of the particles is not charged?</a:t>
              </a:r>
            </a:p>
            <a:p>
              <a:pPr lvl="1"/>
              <a:endParaRPr lang="en-US" sz="1200" b="1" dirty="0">
                <a:solidFill>
                  <a:srgbClr val="38D4D6"/>
                </a:solidFill>
                <a:latin typeface="Arial Rounded MT Bold" panose="020F0704030504030204" pitchFamily="34" charset="77"/>
              </a:endParaRPr>
            </a:p>
            <a:p>
              <a:pPr lvl="1"/>
              <a:r>
                <a:rPr lang="en-US" sz="1200" b="1" dirty="0">
                  <a:solidFill>
                    <a:srgbClr val="38D4D6"/>
                  </a:solidFill>
                  <a:latin typeface="Arial Rounded MT Bold" panose="020F0704030504030204" pitchFamily="34" charset="77"/>
                </a:rPr>
                <a:t>(Draw a ring around the correct answer.)</a:t>
              </a:r>
            </a:p>
            <a:p>
              <a:pPr lvl="1"/>
              <a:endParaRPr lang="en-US" sz="1200" b="1" dirty="0">
                <a:solidFill>
                  <a:srgbClr val="38D4D6"/>
                </a:solidFill>
                <a:latin typeface="Arial Rounded MT Bold" panose="020F0704030504030204" pitchFamily="34" charset="77"/>
              </a:endParaRPr>
            </a:p>
            <a:p>
              <a:pPr lvl="1"/>
              <a:r>
                <a:rPr lang="en-US" sz="1200" b="1" dirty="0">
                  <a:solidFill>
                    <a:srgbClr val="38D4D6"/>
                  </a:solidFill>
                  <a:latin typeface="Arial Rounded MT Bold" panose="020F0704030504030204" pitchFamily="34" charset="77"/>
                </a:rPr>
                <a:t>electron         neutron         proton</a:t>
              </a:r>
            </a:p>
          </p:txBody>
        </p:sp>
      </p:grpSp>
      <p:graphicFrame>
        <p:nvGraphicFramePr>
          <p:cNvPr id="25" name="Table 24">
            <a:extLst>
              <a:ext uri="{FF2B5EF4-FFF2-40B4-BE49-F238E27FC236}">
                <a16:creationId xmlns:a16="http://schemas.microsoft.com/office/drawing/2014/main" id="{167B572B-4815-4149-88D5-D9A82289E628}"/>
              </a:ext>
            </a:extLst>
          </p:cNvPr>
          <p:cNvGraphicFramePr>
            <a:graphicFrameLocks noGrp="1"/>
          </p:cNvGraphicFramePr>
          <p:nvPr>
            <p:extLst>
              <p:ext uri="{D42A27DB-BD31-4B8C-83A1-F6EECF244321}">
                <p14:modId xmlns:p14="http://schemas.microsoft.com/office/powerpoint/2010/main" val="1789152423"/>
              </p:ext>
            </p:extLst>
          </p:nvPr>
        </p:nvGraphicFramePr>
        <p:xfrm>
          <a:off x="4181378" y="1910144"/>
          <a:ext cx="2302312" cy="1655418"/>
        </p:xfrm>
        <a:graphic>
          <a:graphicData uri="http://schemas.openxmlformats.org/drawingml/2006/table">
            <a:tbl>
              <a:tblPr firstRow="1" bandRow="1">
                <a:tableStyleId>{5C22544A-7EE6-4342-B048-85BDC9FD1C3A}</a:tableStyleId>
              </a:tblPr>
              <a:tblGrid>
                <a:gridCol w="2302312">
                  <a:extLst>
                    <a:ext uri="{9D8B030D-6E8A-4147-A177-3AD203B41FA5}">
                      <a16:colId xmlns:a16="http://schemas.microsoft.com/office/drawing/2014/main" val="156528920"/>
                    </a:ext>
                  </a:extLst>
                </a:gridCol>
              </a:tblGrid>
              <a:tr h="551806">
                <a:tc>
                  <a:txBody>
                    <a:bodyPr/>
                    <a:lstStyle/>
                    <a:p>
                      <a:pPr algn="ctr"/>
                      <a:r>
                        <a:rPr lang="en-US" sz="1200" b="1" dirty="0">
                          <a:solidFill>
                            <a:schemeClr val="bg1"/>
                          </a:solidFill>
                          <a:latin typeface="Arial Rounded MT Bold" panose="020F0704030504030204" pitchFamily="34" charset="77"/>
                        </a:rPr>
                        <a:t>electrons and neutrons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D4D6"/>
                    </a:solidFill>
                  </a:tcPr>
                </a:tc>
                <a:extLst>
                  <a:ext uri="{0D108BD9-81ED-4DB2-BD59-A6C34878D82A}">
                    <a16:rowId xmlns:a16="http://schemas.microsoft.com/office/drawing/2014/main" val="4043271832"/>
                  </a:ext>
                </a:extLst>
              </a:tr>
              <a:tr h="551806">
                <a:tc>
                  <a:txBody>
                    <a:bodyPr/>
                    <a:lstStyle/>
                    <a:p>
                      <a:pPr algn="ctr"/>
                      <a:r>
                        <a:rPr lang="en-US" sz="1200" b="1" dirty="0">
                          <a:solidFill>
                            <a:schemeClr val="bg1"/>
                          </a:solidFill>
                          <a:latin typeface="Arial Rounded MT Bold" panose="020F0704030504030204" pitchFamily="34" charset="77"/>
                        </a:rPr>
                        <a:t>electrons and protons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8D4D6"/>
                    </a:solidFill>
                  </a:tcPr>
                </a:tc>
                <a:extLst>
                  <a:ext uri="{0D108BD9-81ED-4DB2-BD59-A6C34878D82A}">
                    <a16:rowId xmlns:a16="http://schemas.microsoft.com/office/drawing/2014/main" val="3029933397"/>
                  </a:ext>
                </a:extLst>
              </a:tr>
              <a:tr h="551806">
                <a:tc>
                  <a:txBody>
                    <a:bodyPr/>
                    <a:lstStyle/>
                    <a:p>
                      <a:pPr algn="ctr"/>
                      <a:r>
                        <a:rPr lang="en-US" sz="1200" b="1" dirty="0">
                          <a:solidFill>
                            <a:schemeClr val="bg1"/>
                          </a:solidFill>
                          <a:latin typeface="Arial Rounded MT Bold" panose="020F0704030504030204" pitchFamily="34" charset="77"/>
                        </a:rPr>
                        <a:t>neutrons and protons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38D4D6"/>
                    </a:solidFill>
                  </a:tcPr>
                </a:tc>
                <a:extLst>
                  <a:ext uri="{0D108BD9-81ED-4DB2-BD59-A6C34878D82A}">
                    <a16:rowId xmlns:a16="http://schemas.microsoft.com/office/drawing/2014/main" val="1491831693"/>
                  </a:ext>
                </a:extLst>
              </a:tr>
            </a:tbl>
          </a:graphicData>
        </a:graphic>
      </p:graphicFrame>
      <p:pic>
        <p:nvPicPr>
          <p:cNvPr id="26" name="Picture 25">
            <a:extLst>
              <a:ext uri="{FF2B5EF4-FFF2-40B4-BE49-F238E27FC236}">
                <a16:creationId xmlns:a16="http://schemas.microsoft.com/office/drawing/2014/main" id="{AB1CE0A2-3AE0-4943-B041-04C2F3B8BE4A}"/>
              </a:ext>
            </a:extLst>
          </p:cNvPr>
          <p:cNvPicPr>
            <a:picLocks noChangeAspect="1"/>
          </p:cNvPicPr>
          <p:nvPr/>
        </p:nvPicPr>
        <p:blipFill>
          <a:blip r:embed="rId2"/>
          <a:stretch>
            <a:fillRect/>
          </a:stretch>
        </p:blipFill>
        <p:spPr>
          <a:xfrm>
            <a:off x="711065" y="3613084"/>
            <a:ext cx="1516690" cy="1696797"/>
          </a:xfrm>
          <a:prstGeom prst="rect">
            <a:avLst/>
          </a:prstGeom>
        </p:spPr>
      </p:pic>
      <p:pic>
        <p:nvPicPr>
          <p:cNvPr id="27" name="Picture 26">
            <a:extLst>
              <a:ext uri="{FF2B5EF4-FFF2-40B4-BE49-F238E27FC236}">
                <a16:creationId xmlns:a16="http://schemas.microsoft.com/office/drawing/2014/main" id="{E17D3E85-8B55-B741-B811-04672E883D79}"/>
              </a:ext>
            </a:extLst>
          </p:cNvPr>
          <p:cNvPicPr>
            <a:picLocks noChangeAspect="1"/>
          </p:cNvPicPr>
          <p:nvPr/>
        </p:nvPicPr>
        <p:blipFill>
          <a:blip r:embed="rId3"/>
          <a:stretch>
            <a:fillRect/>
          </a:stretch>
        </p:blipFill>
        <p:spPr>
          <a:xfrm>
            <a:off x="506042" y="7956165"/>
            <a:ext cx="1302958" cy="1282599"/>
          </a:xfrm>
          <a:prstGeom prst="rect">
            <a:avLst/>
          </a:prstGeom>
        </p:spPr>
      </p:pic>
      <p:sp>
        <p:nvSpPr>
          <p:cNvPr id="28" name="Connector 13">
            <a:extLst>
              <a:ext uri="{FF2B5EF4-FFF2-40B4-BE49-F238E27FC236}">
                <a16:creationId xmlns:a16="http://schemas.microsoft.com/office/drawing/2014/main" id="{6181DFC4-601A-F1FE-FC6C-F5DBA12A26E4}"/>
              </a:ext>
            </a:extLst>
          </p:cNvPr>
          <p:cNvSpPr/>
          <p:nvPr/>
        </p:nvSpPr>
        <p:spPr>
          <a:xfrm>
            <a:off x="5575628" y="6468189"/>
            <a:ext cx="227335" cy="222422"/>
          </a:xfrm>
          <a:prstGeom prst="flowChartConnector">
            <a:avLst/>
          </a:prstGeom>
          <a:solidFill>
            <a:srgbClr val="16ADBF"/>
          </a:solidFill>
          <a:ln>
            <a:solidFill>
              <a:srgbClr val="16A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D4D6"/>
              </a:solidFill>
            </a:endParaRPr>
          </a:p>
        </p:txBody>
      </p:sp>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C2BDFD-B159-4E4C-BACC-E4C2CDD8EA9C}"/>
              </a:ext>
            </a:extLst>
          </p:cNvPr>
          <p:cNvSpPr txBox="1"/>
          <p:nvPr/>
        </p:nvSpPr>
        <p:spPr>
          <a:xfrm>
            <a:off x="171000" y="1953128"/>
            <a:ext cx="6516000" cy="4076757"/>
          </a:xfrm>
          <a:prstGeom prst="rect">
            <a:avLst/>
          </a:prstGeom>
          <a:noFill/>
        </p:spPr>
        <p:txBody>
          <a:bodyPr wrap="square" rtlCol="0">
            <a:spAutoFit/>
          </a:bodyPr>
          <a:lstStyle/>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Atoms consist of protons, neutrons and ______________________. </a:t>
            </a:r>
          </a:p>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Protons and </a:t>
            </a:r>
            <a:r>
              <a:rPr lang="en-GB" sz="1600" dirty="0">
                <a:solidFill>
                  <a:srgbClr val="38D4D6"/>
                </a:solidFill>
                <a:latin typeface="Arial Rounded MT Bold" panose="020F0704030504030204" pitchFamily="34" charset="77"/>
              </a:rPr>
              <a:t>____________</a:t>
            </a:r>
            <a:r>
              <a:rPr lang="en-GB" sz="1200" dirty="0">
                <a:solidFill>
                  <a:srgbClr val="38D4D6"/>
                </a:solidFill>
                <a:latin typeface="Arial Rounded MT Bold" panose="020F0704030504030204" pitchFamily="34" charset="77"/>
              </a:rPr>
              <a:t> make up the nucleus. </a:t>
            </a:r>
          </a:p>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The nucleus is tiny compared to the rest of the atom but it contains most of the </a:t>
            </a:r>
            <a:r>
              <a:rPr lang="en-GB" sz="1600" dirty="0">
                <a:solidFill>
                  <a:srgbClr val="38D4D6"/>
                </a:solidFill>
                <a:latin typeface="Arial Rounded MT Bold" panose="020F0704030504030204" pitchFamily="34" charset="77"/>
              </a:rPr>
              <a:t>_________________</a:t>
            </a:r>
            <a:endParaRPr lang="en-GB" sz="1200" dirty="0">
              <a:solidFill>
                <a:srgbClr val="38D4D6"/>
              </a:solidFill>
              <a:latin typeface="Arial Rounded MT Bold" panose="020F0704030504030204" pitchFamily="34" charset="77"/>
            </a:endParaRPr>
          </a:p>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Neutrons have a mass of </a:t>
            </a:r>
            <a:r>
              <a:rPr lang="en-GB" sz="1600" dirty="0">
                <a:solidFill>
                  <a:srgbClr val="38D4D6"/>
                </a:solidFill>
                <a:latin typeface="Arial Rounded MT Bold" panose="020F0704030504030204" pitchFamily="34" charset="77"/>
              </a:rPr>
              <a:t>______________</a:t>
            </a:r>
            <a:r>
              <a:rPr lang="en-GB" sz="1200" dirty="0">
                <a:solidFill>
                  <a:srgbClr val="38D4D6"/>
                </a:solidFill>
                <a:latin typeface="Arial Rounded MT Bold" panose="020F0704030504030204" pitchFamily="34" charset="77"/>
              </a:rPr>
              <a:t>and a charge of </a:t>
            </a:r>
            <a:r>
              <a:rPr lang="en-GB" sz="1600" dirty="0">
                <a:solidFill>
                  <a:srgbClr val="38D4D6"/>
                </a:solidFill>
                <a:latin typeface="Arial Rounded MT Bold" panose="020F0704030504030204" pitchFamily="34" charset="77"/>
              </a:rPr>
              <a:t>____________</a:t>
            </a:r>
            <a:endParaRPr lang="en-GB" sz="1200" dirty="0">
              <a:solidFill>
                <a:srgbClr val="38D4D6"/>
              </a:solidFill>
              <a:latin typeface="Arial Rounded MT Bold" panose="020F0704030504030204" pitchFamily="34" charset="77"/>
            </a:endParaRPr>
          </a:p>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Protons have a mass of </a:t>
            </a:r>
            <a:r>
              <a:rPr lang="en-GB" sz="1600" dirty="0">
                <a:solidFill>
                  <a:srgbClr val="38D4D6"/>
                </a:solidFill>
                <a:latin typeface="Arial Rounded MT Bold" panose="020F0704030504030204" pitchFamily="34" charset="77"/>
              </a:rPr>
              <a:t>______________</a:t>
            </a:r>
            <a:r>
              <a:rPr lang="en-GB" sz="1200" dirty="0">
                <a:solidFill>
                  <a:srgbClr val="38D4D6"/>
                </a:solidFill>
                <a:latin typeface="Arial Rounded MT Bold" panose="020F0704030504030204" pitchFamily="34" charset="77"/>
              </a:rPr>
              <a:t>and a charge of </a:t>
            </a:r>
            <a:r>
              <a:rPr lang="en-GB" sz="1600" dirty="0">
                <a:solidFill>
                  <a:srgbClr val="38D4D6"/>
                </a:solidFill>
                <a:latin typeface="Arial Rounded MT Bold" panose="020F0704030504030204" pitchFamily="34" charset="77"/>
              </a:rPr>
              <a:t>______________</a:t>
            </a:r>
            <a:r>
              <a:rPr lang="en-GB" sz="1200" dirty="0">
                <a:solidFill>
                  <a:srgbClr val="38D4D6"/>
                </a:solidFill>
                <a:latin typeface="Arial Rounded MT Bold" panose="020F0704030504030204" pitchFamily="34" charset="77"/>
              </a:rPr>
              <a:t> </a:t>
            </a:r>
          </a:p>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The rest of the atom is mainly empty space and contains the </a:t>
            </a:r>
            <a:r>
              <a:rPr lang="en-GB" sz="1600" dirty="0">
                <a:solidFill>
                  <a:srgbClr val="38D4D6"/>
                </a:solidFill>
                <a:latin typeface="Arial Rounded MT Bold" panose="020F0704030504030204" pitchFamily="34" charset="77"/>
              </a:rPr>
              <a:t>_____________</a:t>
            </a:r>
            <a:r>
              <a:rPr lang="en-GB" sz="1200" dirty="0">
                <a:solidFill>
                  <a:srgbClr val="38D4D6"/>
                </a:solidFill>
                <a:latin typeface="Arial Rounded MT Bold" panose="020F0704030504030204" pitchFamily="34" charset="77"/>
              </a:rPr>
              <a:t> in energy levels or shells. </a:t>
            </a:r>
          </a:p>
          <a:p>
            <a:pPr marL="285750" lvl="0" indent="-285750">
              <a:lnSpc>
                <a:spcPct val="200000"/>
              </a:lnSpc>
              <a:buFont typeface="+mj-lt"/>
              <a:buAutoNum type="romanLcPeriod"/>
            </a:pPr>
            <a:r>
              <a:rPr lang="en-GB" sz="1200" dirty="0">
                <a:solidFill>
                  <a:srgbClr val="38D4D6"/>
                </a:solidFill>
                <a:latin typeface="Arial Rounded MT Bold" panose="020F0704030504030204" pitchFamily="34" charset="77"/>
              </a:rPr>
              <a:t>Electrons have </a:t>
            </a:r>
            <a:r>
              <a:rPr lang="en-GB" sz="1200">
                <a:solidFill>
                  <a:srgbClr val="38D4D6"/>
                </a:solidFill>
                <a:latin typeface="Arial Rounded MT Bold" panose="020F0704030504030204" pitchFamily="34" charset="77"/>
              </a:rPr>
              <a:t>a negligible </a:t>
            </a:r>
            <a:r>
              <a:rPr lang="en-GB" sz="1200" dirty="0">
                <a:solidFill>
                  <a:srgbClr val="38D4D6"/>
                </a:solidFill>
                <a:latin typeface="Arial Rounded MT Bold" panose="020F0704030504030204" pitchFamily="34" charset="77"/>
              </a:rPr>
              <a:t>mass and a charge of </a:t>
            </a:r>
            <a:r>
              <a:rPr lang="en-GB" sz="1600" dirty="0">
                <a:solidFill>
                  <a:srgbClr val="38D4D6"/>
                </a:solidFill>
                <a:latin typeface="Arial Rounded MT Bold" panose="020F0704030504030204" pitchFamily="34" charset="77"/>
              </a:rPr>
              <a:t>_______</a:t>
            </a:r>
            <a:endParaRPr lang="en-GB" sz="1200" dirty="0">
              <a:solidFill>
                <a:srgbClr val="38D4D6"/>
              </a:solidFill>
              <a:latin typeface="Arial Rounded MT Bold" panose="020F0704030504030204" pitchFamily="34" charset="77"/>
            </a:endParaRPr>
          </a:p>
        </p:txBody>
      </p:sp>
      <p:sp>
        <p:nvSpPr>
          <p:cNvPr id="3" name="Rounded Rectangle 2">
            <a:extLst>
              <a:ext uri="{FF2B5EF4-FFF2-40B4-BE49-F238E27FC236}">
                <a16:creationId xmlns:a16="http://schemas.microsoft.com/office/drawing/2014/main" id="{A9889241-5838-304E-BA23-F9950774CBD5}"/>
              </a:ext>
            </a:extLst>
          </p:cNvPr>
          <p:cNvSpPr/>
          <p:nvPr/>
        </p:nvSpPr>
        <p:spPr>
          <a:xfrm>
            <a:off x="1809000" y="1408064"/>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Energy</a:t>
            </a:r>
          </a:p>
        </p:txBody>
      </p:sp>
      <p:graphicFrame>
        <p:nvGraphicFramePr>
          <p:cNvPr id="4" name="Google Shape;117;p4">
            <a:extLst>
              <a:ext uri="{FF2B5EF4-FFF2-40B4-BE49-F238E27FC236}">
                <a16:creationId xmlns:a16="http://schemas.microsoft.com/office/drawing/2014/main" id="{EA8B4C1C-4DCA-554F-8DF5-0DC60523402D}"/>
              </a:ext>
            </a:extLst>
          </p:cNvPr>
          <p:cNvGraphicFramePr/>
          <p:nvPr>
            <p:extLst>
              <p:ext uri="{D42A27DB-BD31-4B8C-83A1-F6EECF244321}">
                <p14:modId xmlns:p14="http://schemas.microsoft.com/office/powerpoint/2010/main" val="2705042508"/>
              </p:ext>
            </p:extLst>
          </p:nvPr>
        </p:nvGraphicFramePr>
        <p:xfrm>
          <a:off x="2965837" y="7235690"/>
          <a:ext cx="3583245" cy="2097181"/>
        </p:xfrm>
        <a:graphic>
          <a:graphicData uri="http://schemas.openxmlformats.org/drawingml/2006/table">
            <a:tbl>
              <a:tblPr firstRow="1" bandRow="1">
                <a:noFill/>
              </a:tblPr>
              <a:tblGrid>
                <a:gridCol w="1020032">
                  <a:extLst>
                    <a:ext uri="{9D8B030D-6E8A-4147-A177-3AD203B41FA5}">
                      <a16:colId xmlns:a16="http://schemas.microsoft.com/office/drawing/2014/main" val="20000"/>
                    </a:ext>
                  </a:extLst>
                </a:gridCol>
                <a:gridCol w="2563213">
                  <a:extLst>
                    <a:ext uri="{9D8B030D-6E8A-4147-A177-3AD203B41FA5}">
                      <a16:colId xmlns:a16="http://schemas.microsoft.com/office/drawing/2014/main" val="20001"/>
                    </a:ext>
                  </a:extLst>
                </a:gridCol>
              </a:tblGrid>
              <a:tr h="321760">
                <a:tc>
                  <a:txBody>
                    <a:bodyPr/>
                    <a:lstStyle/>
                    <a:p>
                      <a:pPr marL="0" marR="0" lvl="0" indent="0" algn="ctr" rtl="0">
                        <a:spcBef>
                          <a:spcPts val="0"/>
                        </a:spcBef>
                        <a:spcAft>
                          <a:spcPts val="0"/>
                        </a:spcAft>
                        <a:buNone/>
                      </a:pPr>
                      <a:r>
                        <a:rPr lang="en-GB" sz="1200" b="1" u="none" strike="noStrike" cap="none" dirty="0">
                          <a:solidFill>
                            <a:schemeClr val="bg1"/>
                          </a:solidFill>
                          <a:latin typeface="Arial Rounded"/>
                          <a:sym typeface="Arial Rounded"/>
                        </a:rPr>
                        <a:t>Particle </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b="1" dirty="0">
                          <a:solidFill>
                            <a:schemeClr val="bg1"/>
                          </a:solidFill>
                        </a:rPr>
                        <a:t>Relative Charge </a:t>
                      </a:r>
                      <a:endParaRPr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5918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electron</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200" b="1" dirty="0">
                          <a:solidFill>
                            <a:srgbClr val="16ADBF"/>
                          </a:solidFill>
                          <a:latin typeface="Arial Rounded MT Bold" panose="020F0704030504030204" pitchFamily="34" charset="77"/>
                        </a:rPr>
                        <a:t>- 1</a:t>
                      </a:r>
                      <a:endParaRPr sz="1200" b="1" dirty="0">
                        <a:solidFill>
                          <a:srgbClr val="16ADBF"/>
                        </a:solidFill>
                        <a:latin typeface="Arial Rounded MT Bold" panose="020F0704030504030204" pitchFamily="34" charset="77"/>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918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neutron </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b="1" dirty="0">
                        <a:solidFill>
                          <a:srgbClr val="16ADBF"/>
                        </a:solidFill>
                        <a:latin typeface="Arial Rounded"/>
                        <a:ea typeface="Arial Rounded"/>
                        <a:cs typeface="Arial Rounded"/>
                        <a:sym typeface="Arial Rounded"/>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918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proton</a:t>
                      </a:r>
                      <a:endParaRPr lang="en-US" sz="1200" b="1" dirty="0">
                        <a:solidFill>
                          <a:srgbClr val="38D4D6"/>
                        </a:solidFill>
                        <a:latin typeface="Arial" panose="020B0604020202020204" pitchFamily="34" charset="0"/>
                        <a:cs typeface="Arial" panose="020B0604020202020204" pitchFamily="34"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6ADBF"/>
                        </a:buClr>
                        <a:buSzPts val="1200"/>
                        <a:buFont typeface="Arial Rounded"/>
                        <a:buNone/>
                      </a:pP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5" name="Rectangle: Rounded Corners 2">
            <a:extLst>
              <a:ext uri="{FF2B5EF4-FFF2-40B4-BE49-F238E27FC236}">
                <a16:creationId xmlns:a16="http://schemas.microsoft.com/office/drawing/2014/main" id="{9011EC81-15BA-2743-908C-4FC683FA7488}"/>
              </a:ext>
            </a:extLst>
          </p:cNvPr>
          <p:cNvSpPr/>
          <p:nvPr/>
        </p:nvSpPr>
        <p:spPr>
          <a:xfrm>
            <a:off x="361994" y="7187783"/>
            <a:ext cx="2356491" cy="715089"/>
          </a:xfrm>
          <a:prstGeom prst="roundRect">
            <a:avLst/>
          </a:prstGeom>
          <a:ln>
            <a:solidFill>
              <a:srgbClr val="38D4D6"/>
            </a:solidFill>
          </a:ln>
        </p:spPr>
        <p:txBody>
          <a:bodyPr wrap="square" anchor="t">
            <a:spAutoFit/>
          </a:bodyPr>
          <a:lstStyle/>
          <a:p>
            <a:pPr marL="228600" indent="-228600">
              <a:buFont typeface="+mj-lt"/>
              <a:buAutoNum type="arabicPeriod" startAt="6"/>
            </a:pPr>
            <a:r>
              <a:rPr lang="en-US" sz="1200" dirty="0">
                <a:solidFill>
                  <a:srgbClr val="38D4D6"/>
                </a:solidFill>
                <a:latin typeface="Arial Rounded MT Bold" panose="020F0704030504030204" pitchFamily="34" charset="77"/>
              </a:rPr>
              <a:t>Complete the table to show the relative charge of each the particles.</a:t>
            </a:r>
          </a:p>
        </p:txBody>
      </p:sp>
      <p:sp>
        <p:nvSpPr>
          <p:cNvPr id="6" name="TextBox 5">
            <a:extLst>
              <a:ext uri="{FF2B5EF4-FFF2-40B4-BE49-F238E27FC236}">
                <a16:creationId xmlns:a16="http://schemas.microsoft.com/office/drawing/2014/main" id="{CBBC39F0-FC8A-B846-BD8C-629709C62521}"/>
              </a:ext>
            </a:extLst>
          </p:cNvPr>
          <p:cNvSpPr txBox="1"/>
          <p:nvPr/>
        </p:nvSpPr>
        <p:spPr>
          <a:xfrm>
            <a:off x="171000" y="1771545"/>
            <a:ext cx="4483227" cy="276999"/>
          </a:xfrm>
          <a:prstGeom prst="rect">
            <a:avLst/>
          </a:prstGeom>
          <a:noFill/>
        </p:spPr>
        <p:txBody>
          <a:bodyPr wrap="square" rtlCol="0">
            <a:spAutoFit/>
          </a:bodyPr>
          <a:lstStyle/>
          <a:p>
            <a:pPr marL="228600" indent="-228600">
              <a:buFont typeface="+mj-lt"/>
              <a:buAutoNum type="arabicPeriod" startAt="5"/>
            </a:pPr>
            <a:r>
              <a:rPr lang="en-GB" sz="1200" dirty="0">
                <a:solidFill>
                  <a:srgbClr val="38D4D6"/>
                </a:solidFill>
                <a:latin typeface="Arial Rounded MT Bold" panose="020F0704030504030204" pitchFamily="34" charset="77"/>
              </a:rPr>
              <a:t>Complete the sentences:- </a:t>
            </a:r>
          </a:p>
        </p:txBody>
      </p:sp>
      <p:pic>
        <p:nvPicPr>
          <p:cNvPr id="7" name="Picture 6">
            <a:extLst>
              <a:ext uri="{FF2B5EF4-FFF2-40B4-BE49-F238E27FC236}">
                <a16:creationId xmlns:a16="http://schemas.microsoft.com/office/drawing/2014/main" id="{C937E16C-5B05-C74D-8DA2-658795538D04}"/>
              </a:ext>
            </a:extLst>
          </p:cNvPr>
          <p:cNvPicPr>
            <a:picLocks noChangeAspect="1"/>
          </p:cNvPicPr>
          <p:nvPr/>
        </p:nvPicPr>
        <p:blipFill rotWithShape="1">
          <a:blip r:embed="rId2"/>
          <a:srcRect t="23203" b="16554"/>
          <a:stretch/>
        </p:blipFill>
        <p:spPr>
          <a:xfrm>
            <a:off x="483041" y="6050943"/>
            <a:ext cx="5891917" cy="999685"/>
          </a:xfrm>
          <a:prstGeom prst="rect">
            <a:avLst/>
          </a:prstGeom>
        </p:spPr>
      </p:pic>
      <p:pic>
        <p:nvPicPr>
          <p:cNvPr id="8" name="Picture 7">
            <a:extLst>
              <a:ext uri="{FF2B5EF4-FFF2-40B4-BE49-F238E27FC236}">
                <a16:creationId xmlns:a16="http://schemas.microsoft.com/office/drawing/2014/main" id="{F2BF564F-272E-5B4A-9567-FF7546FB6A17}"/>
              </a:ext>
            </a:extLst>
          </p:cNvPr>
          <p:cNvPicPr>
            <a:picLocks noChangeAspect="1"/>
          </p:cNvPicPr>
          <p:nvPr/>
        </p:nvPicPr>
        <p:blipFill rotWithShape="1">
          <a:blip r:embed="rId3"/>
          <a:srcRect t="11254" b="10800"/>
          <a:stretch/>
        </p:blipFill>
        <p:spPr>
          <a:xfrm>
            <a:off x="866692" y="7960514"/>
            <a:ext cx="1505805" cy="1170030"/>
          </a:xfrm>
          <a:prstGeom prst="rect">
            <a:avLst/>
          </a:prstGeom>
        </p:spPr>
      </p:pic>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469</Words>
  <Application>Microsoft Macintosh PowerPoint</Application>
  <PresentationFormat>A4 Paper (210x297 mm)</PresentationFormat>
  <Paragraphs>52</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Arial Rounded</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Sarah Mintey</cp:lastModifiedBy>
  <cp:revision>22</cp:revision>
  <dcterms:created xsi:type="dcterms:W3CDTF">2022-04-04T12:23:53Z</dcterms:created>
  <dcterms:modified xsi:type="dcterms:W3CDTF">2022-08-12T14:06:09Z</dcterms:modified>
</cp:coreProperties>
</file>