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797979"/>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snapToGrid="0" snapToObjects="1">
      <p:cViewPr varScale="1">
        <p:scale>
          <a:sx n="78" d="100"/>
          <a:sy n="78" d="100"/>
        </p:scale>
        <p:origin x="31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8/16/22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KS4-21-11</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how Radiation is used in Medicine</a:t>
            </a:r>
          </a:p>
        </p:txBody>
      </p:sp>
      <p:pic>
        <p:nvPicPr>
          <p:cNvPr id="78" name="Picture 77" descr="Icon&#10;&#10;Description automatically generated">
            <a:extLst>
              <a:ext uri="{FF2B5EF4-FFF2-40B4-BE49-F238E27FC236}">
                <a16:creationId xmlns:a16="http://schemas.microsoft.com/office/drawing/2014/main" id="{15A64D99-A7AB-4245-B01F-6DD301691AD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csescience.com/prad14-geiger-counter.htm"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sp>
        <p:nvSpPr>
          <p:cNvPr id="3" name="TextBox 2">
            <a:extLst>
              <a:ext uri="{FF2B5EF4-FFF2-40B4-BE49-F238E27FC236}">
                <a16:creationId xmlns:a16="http://schemas.microsoft.com/office/drawing/2014/main" id="{D6BC13F7-EEBF-694D-AE12-57AD73CA11AF}"/>
              </a:ext>
            </a:extLst>
          </p:cNvPr>
          <p:cNvSpPr txBox="1"/>
          <p:nvPr/>
        </p:nvSpPr>
        <p:spPr>
          <a:xfrm>
            <a:off x="306820" y="1548523"/>
            <a:ext cx="6244359" cy="7817525"/>
          </a:xfrm>
          <a:prstGeom prst="rect">
            <a:avLst/>
          </a:prstGeom>
          <a:noFill/>
        </p:spPr>
        <p:txBody>
          <a:bodyPr wrap="square" rtlCol="0">
            <a:spAutoFit/>
          </a:bodyPr>
          <a:lstStyle/>
          <a:p>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    </a:t>
            </a:r>
            <a:r>
              <a:rPr lang="en-US" sz="1200" b="1" dirty="0">
                <a:solidFill>
                  <a:srgbClr val="38D4D6"/>
                </a:solidFill>
                <a:latin typeface="Arial Rounded MT Bold" panose="020F0704030504030204" pitchFamily="34" charset="77"/>
              </a:rPr>
              <a:t> </a:t>
            </a:r>
            <a:r>
              <a:rPr lang="en-US" dirty="0">
                <a:solidFill>
                  <a:srgbClr val="38D4D6"/>
                </a:solidFill>
                <a:latin typeface="Arial Rounded MT Bold" panose="020F0704030504030204" pitchFamily="34" charset="77"/>
              </a:rPr>
              <a:t>⍺ </a:t>
            </a:r>
            <a:r>
              <a:rPr lang="en-US" sz="1200" dirty="0">
                <a:solidFill>
                  <a:srgbClr val="38D4D6"/>
                </a:solidFill>
                <a:latin typeface="Arial Rounded MT Bold" panose="020F0704030504030204" pitchFamily="34" charset="77"/>
              </a:rPr>
              <a:t>  Mass number 4.  charge +2. Paper. </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      </a:t>
            </a:r>
            <a:r>
              <a:rPr lang="en-US" dirty="0">
                <a:solidFill>
                  <a:srgbClr val="38D4D6"/>
                </a:solidFill>
                <a:latin typeface="Arial Rounded MT Bold" panose="020F0704030504030204" pitchFamily="34" charset="77"/>
              </a:rPr>
              <a:t>β</a:t>
            </a:r>
            <a:r>
              <a:rPr lang="en-US" sz="1200" dirty="0">
                <a:solidFill>
                  <a:srgbClr val="38D4D6"/>
                </a:solidFill>
                <a:latin typeface="Arial Rounded MT Bold" panose="020F0704030504030204" pitchFamily="34" charset="77"/>
              </a:rPr>
              <a:t>     Mass number 1/200</a:t>
            </a:r>
            <a:r>
              <a:rPr lang="en-US" sz="1200" baseline="30000" dirty="0">
                <a:solidFill>
                  <a:srgbClr val="38D4D6"/>
                </a:solidFill>
                <a:latin typeface="Arial Rounded MT Bold" panose="020F0704030504030204" pitchFamily="34" charset="77"/>
              </a:rPr>
              <a:t>th</a:t>
            </a:r>
            <a:r>
              <a:rPr lang="en-US" sz="1200" dirty="0">
                <a:solidFill>
                  <a:srgbClr val="38D4D6"/>
                </a:solidFill>
                <a:latin typeface="Arial Rounded MT Bold" panose="020F0704030504030204" pitchFamily="34" charset="77"/>
              </a:rPr>
              <a:t> proton (negligible).  charge -1. Aluminum</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      </a:t>
            </a:r>
            <a:r>
              <a:rPr lang="en-US" dirty="0">
                <a:solidFill>
                  <a:srgbClr val="38D4D6"/>
                </a:solidFill>
                <a:latin typeface="Arial Rounded MT Bold" panose="020F0704030504030204" pitchFamily="34" charset="77"/>
              </a:rPr>
              <a:t>𝜸   </a:t>
            </a:r>
            <a:r>
              <a:rPr lang="en-US" sz="1200" dirty="0">
                <a:solidFill>
                  <a:srgbClr val="38D4D6"/>
                </a:solidFill>
                <a:latin typeface="Arial Rounded MT Bold" panose="020F0704030504030204" pitchFamily="34" charset="77"/>
              </a:rPr>
              <a:t>It is a wave not a particle and it has no mass. Thick lead</a:t>
            </a:r>
          </a:p>
          <a:p>
            <a:pPr marL="228600" indent="-228600">
              <a:spcAft>
                <a:spcPts val="2400"/>
              </a:spcAft>
              <a:buFont typeface="+mj-lt"/>
              <a:buAutoNum type="arabicPeriod"/>
            </a:pPr>
            <a:r>
              <a:rPr lang="en-GB" sz="1200" dirty="0">
                <a:solidFill>
                  <a:srgbClr val="38D4D6"/>
                </a:solidFill>
                <a:latin typeface="Arial Rounded MT Bold" panose="020F0704030504030204" pitchFamily="34" charset="77"/>
              </a:rPr>
              <a:t>The radioisotope iodine-131 is used in medicine to treat an over-active thyroid. It is also used to see if the thyroid gland in the neck is working properly. Iodine is  present in small amounts in the body and up to ¼ of the total amount of iodine can be stored in the thyroid gland. The amount of iodine entering the gland can be seen by </a:t>
            </a:r>
            <a:r>
              <a:rPr lang="en-GB" sz="1200" dirty="0">
                <a:solidFill>
                  <a:srgbClr val="38D4D6"/>
                </a:solidFill>
                <a:latin typeface="Arial Rounded MT Bold" panose="020F0704030504030204" pitchFamily="34" charset="77"/>
                <a:hlinkClick r:id="rId2">
                  <a:extLst>
                    <a:ext uri="{A12FA001-AC4F-418D-AE19-62706E023703}">
                      <ahyp:hlinkClr xmlns:ahyp="http://schemas.microsoft.com/office/drawing/2018/hyperlinkcolor" val="tx"/>
                    </a:ext>
                  </a:extLst>
                </a:hlinkClick>
              </a:rPr>
              <a:t>detecting</a:t>
            </a:r>
            <a:r>
              <a:rPr lang="en-GB" sz="1200" dirty="0">
                <a:solidFill>
                  <a:srgbClr val="38D4D6"/>
                </a:solidFill>
                <a:latin typeface="Arial Rounded MT Bold" panose="020F0704030504030204" pitchFamily="34" charset="77"/>
              </a:rPr>
              <a:t> the radioactivity emitted from the radioactive iodine. This isotope has a half-life of 8 days and emits </a:t>
            </a:r>
            <a:r>
              <a:rPr lang="el-GR" sz="1200" dirty="0">
                <a:solidFill>
                  <a:srgbClr val="38D4D6"/>
                </a:solidFill>
              </a:rPr>
              <a:t>γ </a:t>
            </a:r>
            <a:r>
              <a:rPr lang="en-GB" sz="1200" dirty="0">
                <a:solidFill>
                  <a:srgbClr val="38D4D6"/>
                </a:solidFill>
                <a:latin typeface="Arial Rounded MT Bold" panose="020F0704030504030204" pitchFamily="34" charset="77"/>
              </a:rPr>
              <a:t>radiation and </a:t>
            </a:r>
            <a:r>
              <a:rPr lang="el-GR" sz="1200" dirty="0">
                <a:solidFill>
                  <a:srgbClr val="38D4D6"/>
                </a:solidFill>
              </a:rPr>
              <a:t>β </a:t>
            </a:r>
            <a:r>
              <a:rPr lang="en-GB" sz="1200" dirty="0">
                <a:solidFill>
                  <a:srgbClr val="38D4D6"/>
                </a:solidFill>
                <a:latin typeface="Arial Rounded MT Bold" panose="020F0704030504030204" pitchFamily="34" charset="77"/>
              </a:rPr>
              <a:t>particles. Given orally, it is concentrated in the thyroid, where the </a:t>
            </a:r>
            <a:r>
              <a:rPr lang="el-GR" sz="1200" dirty="0">
                <a:solidFill>
                  <a:srgbClr val="38D4D6"/>
                </a:solidFill>
              </a:rPr>
              <a:t>β </a:t>
            </a:r>
            <a:r>
              <a:rPr lang="en-GB" sz="1200" dirty="0">
                <a:solidFill>
                  <a:srgbClr val="38D4D6"/>
                </a:solidFill>
                <a:latin typeface="Arial Rounded MT Bold" panose="020F0704030504030204" pitchFamily="34" charset="77"/>
              </a:rPr>
              <a:t>particles destroy the gland.</a:t>
            </a:r>
          </a:p>
          <a:p>
            <a:pPr marL="228600" indent="-228600">
              <a:spcAft>
                <a:spcPts val="2400"/>
              </a:spcAft>
              <a:buFont typeface="+mj-lt"/>
              <a:buAutoNum type="arabicPeriod"/>
            </a:pPr>
            <a:endParaRPr lang="en-GB" sz="1200" b="1"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GB" sz="1200" b="1"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startAt="6"/>
            </a:pPr>
            <a:r>
              <a:rPr lang="en-GB" sz="1200" dirty="0" err="1">
                <a:solidFill>
                  <a:srgbClr val="38D4D6"/>
                </a:solidFill>
                <a:latin typeface="Arial Rounded MT Bold" panose="020F0704030504030204" pitchFamily="34" charset="77"/>
              </a:rPr>
              <a:t>i</a:t>
            </a:r>
            <a:r>
              <a:rPr lang="en-GB" sz="1200" dirty="0">
                <a:solidFill>
                  <a:srgbClr val="38D4D6"/>
                </a:solidFill>
                <a:latin typeface="Arial Rounded MT Bold" panose="020F0704030504030204" pitchFamily="34" charset="77"/>
              </a:rPr>
              <a:t>) Radiotherapy is the name given to the treatment of cancer using radiation.  Although radiation can cause cancer, it is also highly effective at treating it. Radiation can kill living cells. Some cells, such as bacteria and cancer cells, are more susceptible to radiation than others. During external radiotherapy, beams of gamma rays are directed at the cancerous tumour by a gamma knife. Surrounding healthy tissue tends to be shielded to avoid causing any damage. During internal radiotherapy, small pellets of radioactive materials can also be inserted into a tumour, exposing it directly to radiation.</a:t>
            </a:r>
          </a:p>
          <a:p>
            <a:endParaRPr lang="en-GB" sz="1200" dirty="0">
              <a:solidFill>
                <a:srgbClr val="38D4D6"/>
              </a:solidFill>
              <a:latin typeface="Arial Rounded MT Bold" panose="020F0704030504030204" pitchFamily="34" charset="77"/>
            </a:endParaRPr>
          </a:p>
          <a:p>
            <a:r>
              <a:rPr lang="en-GB" sz="1200" dirty="0">
                <a:solidFill>
                  <a:srgbClr val="38D4D6"/>
                </a:solidFill>
                <a:latin typeface="Arial Rounded MT Bold" panose="020F0704030504030204" pitchFamily="34" charset="77"/>
              </a:rPr>
              <a:t>      ii) Iodine-131. Strontium-89 and Samarium-153. Radium-223</a:t>
            </a:r>
          </a:p>
          <a:p>
            <a:pPr>
              <a:spcAft>
                <a:spcPts val="2400"/>
              </a:spcAft>
            </a:pPr>
            <a:endParaRPr lang="en-US" sz="1200" b="1" dirty="0">
              <a:solidFill>
                <a:srgbClr val="38D4D6"/>
              </a:solidFill>
              <a:latin typeface="Arial Rounded MT Bold" panose="020F0704030504030204" pitchFamily="34" charset="77"/>
            </a:endParaRPr>
          </a:p>
          <a:p>
            <a:pPr>
              <a:spcAft>
                <a:spcPts val="2400"/>
              </a:spcAft>
            </a:pPr>
            <a:endParaRPr lang="en-GB" sz="1200" b="1" dirty="0">
              <a:solidFill>
                <a:srgbClr val="38D4D6"/>
              </a:solidFill>
              <a:latin typeface="Arial Rounded MT Bold" panose="020F0704030504030204" pitchFamily="34" charset="77"/>
            </a:endParaRPr>
          </a:p>
        </p:txBody>
      </p:sp>
      <p:pic>
        <p:nvPicPr>
          <p:cNvPr id="4" name="Picture 3" descr="Text&#10;&#10;Description automatically generated">
            <a:extLst>
              <a:ext uri="{FF2B5EF4-FFF2-40B4-BE49-F238E27FC236}">
                <a16:creationId xmlns:a16="http://schemas.microsoft.com/office/drawing/2014/main" id="{DADCCBE2-6722-4B4C-8B02-9F1F7F46937E}"/>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6820" y="5086505"/>
            <a:ext cx="5636780" cy="1667686"/>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pic>
        <p:nvPicPr>
          <p:cNvPr id="3" name="Picture 2" descr="Table&#10;&#10;Description automatically generated">
            <a:extLst>
              <a:ext uri="{FF2B5EF4-FFF2-40B4-BE49-F238E27FC236}">
                <a16:creationId xmlns:a16="http://schemas.microsoft.com/office/drawing/2014/main" id="{7B753E5D-C4A6-0740-807E-6C20A1158C4A}"/>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0742" y="1925301"/>
            <a:ext cx="6036515" cy="3909660"/>
          </a:xfrm>
          <a:prstGeom prst="rect">
            <a:avLst/>
          </a:prstGeom>
        </p:spPr>
      </p:pic>
    </p:spTree>
    <p:extLst>
      <p:ext uri="{BB962C8B-B14F-4D97-AF65-F5344CB8AC3E}">
        <p14:creationId xmlns:p14="http://schemas.microsoft.com/office/powerpoint/2010/main" val="507805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277</Words>
  <Application>Microsoft Macintosh PowerPoint</Application>
  <PresentationFormat>A4 Paper (210x297 mm)</PresentationFormat>
  <Paragraphs>13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19</cp:revision>
  <dcterms:created xsi:type="dcterms:W3CDTF">2022-04-04T12:23:53Z</dcterms:created>
  <dcterms:modified xsi:type="dcterms:W3CDTF">2022-08-16T10:28:57Z</dcterms:modified>
</cp:coreProperties>
</file>