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p:restoredTop sz="95915"/>
  </p:normalViewPr>
  <p:slideViewPr>
    <p:cSldViewPr snapToGrid="0" snapToObjects="1">
      <p:cViewPr>
        <p:scale>
          <a:sx n="180" d="100"/>
          <a:sy n="180" d="100"/>
        </p:scale>
        <p:origin x="1160" y="-6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8/16/22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KS4-21-11</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731668"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how Radiation is used in Medicine</a:t>
            </a:r>
            <a:endParaRPr lang="en-US" sz="1100" dirty="0">
              <a:solidFill>
                <a:schemeClr val="bg1"/>
              </a:solidFill>
              <a:latin typeface="Arial Rounded MT Bold" panose="020F0704030504030204" pitchFamily="34" charset="77"/>
            </a:endParaRPr>
          </a:p>
        </p:txBody>
      </p:sp>
      <p:pic>
        <p:nvPicPr>
          <p:cNvPr id="78" name="Picture 77" descr="Icon&#10;&#10;Description automatically generated">
            <a:extLst>
              <a:ext uri="{FF2B5EF4-FFF2-40B4-BE49-F238E27FC236}">
                <a16:creationId xmlns:a16="http://schemas.microsoft.com/office/drawing/2014/main" id="{1849FA9B-DC05-9A4C-BF4E-88CC69909F0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2.png"/><Relationship Id="rId10" Type="http://schemas.microsoft.com/office/2007/relationships/hdphoto" Target="../media/hdphoto4.wdp"/><Relationship Id="rId4" Type="http://schemas.openxmlformats.org/officeDocument/2006/relationships/image" Target="../media/image11.jpe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6.png"/><Relationship Id="rId9" Type="http://schemas.microsoft.com/office/2007/relationships/hdphoto" Target="../media/hdphoto8.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35117C7-2A03-F742-B9C2-239A5CCE27EB}"/>
              </a:ext>
            </a:extLst>
          </p:cNvPr>
          <p:cNvSpPr txBox="1"/>
          <p:nvPr/>
        </p:nvSpPr>
        <p:spPr>
          <a:xfrm>
            <a:off x="4962349" y="6801759"/>
            <a:ext cx="1195570" cy="646331"/>
          </a:xfrm>
          <a:prstGeom prst="rect">
            <a:avLst/>
          </a:prstGeom>
          <a:noFill/>
        </p:spPr>
        <p:txBody>
          <a:bodyPr wrap="square" rtlCol="0" anchor="ctr">
            <a:spAutoFit/>
          </a:bodyPr>
          <a:lstStyle/>
          <a:p>
            <a:pPr algn="ctr"/>
            <a:r>
              <a:rPr lang="en-US" sz="1200" b="1" dirty="0">
                <a:solidFill>
                  <a:schemeClr val="bg1"/>
                </a:solidFill>
                <a:latin typeface="Arial Rounded MT Bold" panose="020F0704030504030204" pitchFamily="34" charset="77"/>
              </a:rPr>
              <a:t>Gravitational</a:t>
            </a:r>
          </a:p>
          <a:p>
            <a:pPr algn="ctr"/>
            <a:r>
              <a:rPr lang="en-US" sz="1200" b="1" dirty="0">
                <a:solidFill>
                  <a:schemeClr val="bg1"/>
                </a:solidFill>
                <a:latin typeface="Arial Rounded MT Bold" panose="020F0704030504030204" pitchFamily="34" charset="77"/>
              </a:rPr>
              <a:t>field strength</a:t>
            </a:r>
          </a:p>
          <a:p>
            <a:pPr algn="ctr"/>
            <a:r>
              <a:rPr lang="en-US" sz="1200" b="1" dirty="0">
                <a:solidFill>
                  <a:schemeClr val="bg1"/>
                </a:solidFill>
                <a:latin typeface="Arial Rounded MT Bold" panose="020F0704030504030204" pitchFamily="34" charset="77"/>
              </a:rPr>
              <a:t>10N/kg</a:t>
            </a:r>
          </a:p>
        </p:txBody>
      </p:sp>
      <p:sp>
        <p:nvSpPr>
          <p:cNvPr id="3" name="Rounded Rectangle 2">
            <a:extLst>
              <a:ext uri="{FF2B5EF4-FFF2-40B4-BE49-F238E27FC236}">
                <a16:creationId xmlns:a16="http://schemas.microsoft.com/office/drawing/2014/main" id="{8630C1B0-76ED-D840-938D-2CCE4EC8C6BB}"/>
              </a:ext>
            </a:extLst>
          </p:cNvPr>
          <p:cNvSpPr/>
          <p:nvPr/>
        </p:nvSpPr>
        <p:spPr>
          <a:xfrm>
            <a:off x="1269000" y="1417270"/>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Radiation and medicine</a:t>
            </a:r>
          </a:p>
        </p:txBody>
      </p:sp>
      <p:sp>
        <p:nvSpPr>
          <p:cNvPr id="4" name="Rectangle: Rounded Corners 2">
            <a:extLst>
              <a:ext uri="{FF2B5EF4-FFF2-40B4-BE49-F238E27FC236}">
                <a16:creationId xmlns:a16="http://schemas.microsoft.com/office/drawing/2014/main" id="{F1530A7A-04FE-9849-9489-3FD870B771B6}"/>
              </a:ext>
            </a:extLst>
          </p:cNvPr>
          <p:cNvSpPr/>
          <p:nvPr/>
        </p:nvSpPr>
        <p:spPr>
          <a:xfrm>
            <a:off x="250796" y="3953146"/>
            <a:ext cx="4392765" cy="1123712"/>
          </a:xfrm>
          <a:prstGeom prst="roundRect">
            <a:avLst>
              <a:gd name="adj" fmla="val 11621"/>
            </a:avLst>
          </a:prstGeom>
          <a:ln>
            <a:solidFill>
              <a:srgbClr val="38D4D6"/>
            </a:solidFill>
          </a:ln>
        </p:spPr>
        <p:txBody>
          <a:bodyPr wrap="square" anchor="t">
            <a:spAutoFit/>
          </a:bodyPr>
          <a:lstStyle/>
          <a:p>
            <a:pPr eaLnBrk="0" hangingPunct="0"/>
            <a:r>
              <a:rPr lang="en-GB" sz="1200" dirty="0">
                <a:solidFill>
                  <a:srgbClr val="38D4D6"/>
                </a:solidFill>
                <a:latin typeface="Arial Rounded MT Bold" panose="020F0704030504030204" pitchFamily="34" charset="77"/>
                <a:cs typeface="Arial" charset="0"/>
              </a:rPr>
              <a:t>Gamma sterilisation through irradiation of surgical equipment uses a lot of energy and is efficient at killing bacteria. Metal equipment, such as knives, can be sterilised using heat; however, plastic syringes would melt, which is why gamma irradiation is more efficient. </a:t>
            </a:r>
            <a:r>
              <a:rPr lang="en-US" sz="1200" dirty="0">
                <a:solidFill>
                  <a:srgbClr val="38D4D6"/>
                </a:solidFill>
                <a:latin typeface="Arial Rounded MT Bold" panose="020F0704030504030204" pitchFamily="34" charset="77"/>
              </a:rPr>
              <a:t>   </a:t>
            </a:r>
          </a:p>
        </p:txBody>
      </p:sp>
      <p:sp>
        <p:nvSpPr>
          <p:cNvPr id="5" name="Rectangle 4">
            <a:extLst>
              <a:ext uri="{FF2B5EF4-FFF2-40B4-BE49-F238E27FC236}">
                <a16:creationId xmlns:a16="http://schemas.microsoft.com/office/drawing/2014/main" id="{074C05AB-6184-A34E-B531-8F3EA40CBA5C}"/>
              </a:ext>
            </a:extLst>
          </p:cNvPr>
          <p:cNvSpPr/>
          <p:nvPr/>
        </p:nvSpPr>
        <p:spPr>
          <a:xfrm>
            <a:off x="1067155" y="3666445"/>
            <a:ext cx="2970430" cy="276999"/>
          </a:xfrm>
          <a:prstGeom prst="rect">
            <a:avLst/>
          </a:prstGeom>
          <a:noFill/>
          <a:ln>
            <a:noFill/>
          </a:ln>
        </p:spPr>
        <p:txBody>
          <a:bodyPr wrap="square">
            <a:spAutoFit/>
          </a:bodyPr>
          <a:lstStyle/>
          <a:p>
            <a:pPr algn="ctr"/>
            <a:r>
              <a:rPr lang="en-US" sz="1200" b="1" dirty="0">
                <a:solidFill>
                  <a:srgbClr val="38D4D6"/>
                </a:solidFill>
                <a:latin typeface="Arial Rounded MT Bold" panose="020F0704030504030204" pitchFamily="34" charset="77"/>
              </a:rPr>
              <a:t>Sterilising equipment</a:t>
            </a:r>
            <a:endParaRPr lang="en-US" sz="1200" b="1" dirty="0">
              <a:solidFill>
                <a:srgbClr val="38D4D6"/>
              </a:solidFill>
            </a:endParaRPr>
          </a:p>
        </p:txBody>
      </p:sp>
      <p:sp>
        <p:nvSpPr>
          <p:cNvPr id="6" name="TextBox 5">
            <a:extLst>
              <a:ext uri="{FF2B5EF4-FFF2-40B4-BE49-F238E27FC236}">
                <a16:creationId xmlns:a16="http://schemas.microsoft.com/office/drawing/2014/main" id="{37B5E004-6B4C-254F-B358-8F0D7D9B0C2A}"/>
              </a:ext>
            </a:extLst>
          </p:cNvPr>
          <p:cNvSpPr txBox="1"/>
          <p:nvPr/>
        </p:nvSpPr>
        <p:spPr>
          <a:xfrm>
            <a:off x="2441050" y="1789234"/>
            <a:ext cx="4246249" cy="1938992"/>
          </a:xfrm>
          <a:prstGeom prst="rect">
            <a:avLst/>
          </a:prstGeom>
          <a:noFill/>
        </p:spPr>
        <p:txBody>
          <a:bodyPr wrap="square" rtlCol="0">
            <a:spAutoFit/>
          </a:bodyPr>
          <a:lstStyle/>
          <a:p>
            <a:r>
              <a:rPr lang="en-GB" sz="1200" dirty="0">
                <a:solidFill>
                  <a:srgbClr val="38D4D6"/>
                </a:solidFill>
                <a:latin typeface="Arial Rounded MT Bold" panose="020F0704030504030204" pitchFamily="34" charset="77"/>
              </a:rPr>
              <a:t>Radiation is extensively used in medicine and medical practices. The use of x-rays was discovered by Roentgen in 1885 by accident. X-rays are not one of the 3 nuclear radiations used in medicine because this is from the electromagnetic spectrum of radiation.  X-rays are made by smashing electrons into a tungsten plate and are a main form of diagnosis used by doctors. The three nuclear radiation applications used in medicine are; sterilising, diagnosis by tracing, and treatment - all with gamma radiation.</a:t>
            </a:r>
          </a:p>
        </p:txBody>
      </p:sp>
      <p:sp>
        <p:nvSpPr>
          <p:cNvPr id="8" name="TextBox 7">
            <a:extLst>
              <a:ext uri="{FF2B5EF4-FFF2-40B4-BE49-F238E27FC236}">
                <a16:creationId xmlns:a16="http://schemas.microsoft.com/office/drawing/2014/main" id="{F8DE1CC6-0F3D-7143-8819-AAA8A5E1F03D}"/>
              </a:ext>
            </a:extLst>
          </p:cNvPr>
          <p:cNvSpPr txBox="1"/>
          <p:nvPr/>
        </p:nvSpPr>
        <p:spPr>
          <a:xfrm>
            <a:off x="2751363" y="7307992"/>
            <a:ext cx="3938154" cy="2123658"/>
          </a:xfrm>
          <a:prstGeom prst="rect">
            <a:avLst/>
          </a:prstGeom>
          <a:noFill/>
        </p:spPr>
        <p:txBody>
          <a:bodyPr wrap="square" rtlCol="0">
            <a:spAutoFit/>
          </a:bodyPr>
          <a:lstStyle/>
          <a:p>
            <a:r>
              <a:rPr lang="en-GB" sz="1200" dirty="0">
                <a:solidFill>
                  <a:srgbClr val="38D4D6"/>
                </a:solidFill>
                <a:latin typeface="Arial Rounded MT Bold" panose="020F0704030504030204" pitchFamily="34" charset="77"/>
              </a:rPr>
              <a:t>The radiology lab deals with radioactive material:-</a:t>
            </a:r>
          </a:p>
          <a:p>
            <a:pPr marL="171450" indent="-171450">
              <a:buFont typeface="Arial" panose="020B0604020202020204" pitchFamily="34" charset="0"/>
              <a:buChar char="•"/>
            </a:pPr>
            <a:r>
              <a:rPr lang="en-GB" sz="1200" dirty="0">
                <a:solidFill>
                  <a:srgbClr val="38D4D6"/>
                </a:solidFill>
                <a:latin typeface="Arial Rounded MT Bold" panose="020F0704030504030204" pitchFamily="34" charset="77"/>
              </a:rPr>
              <a:t>Mainly Beta and gamma emitters</a:t>
            </a:r>
          </a:p>
          <a:p>
            <a:pPr marL="171450" indent="-171450">
              <a:buFont typeface="Arial" panose="020B0604020202020204" pitchFamily="34" charset="0"/>
              <a:buChar char="•"/>
            </a:pPr>
            <a:r>
              <a:rPr lang="en-GB" sz="1200" dirty="0">
                <a:solidFill>
                  <a:srgbClr val="38D4D6"/>
                </a:solidFill>
                <a:latin typeface="Arial Rounded MT Bold" panose="020F0704030504030204" pitchFamily="34" charset="77"/>
              </a:rPr>
              <a:t>They have half-life of 6-8 hours</a:t>
            </a:r>
          </a:p>
          <a:p>
            <a:pPr marL="171450" indent="-171450">
              <a:buFont typeface="Arial" panose="020B0604020202020204" pitchFamily="34" charset="0"/>
              <a:buChar char="•"/>
            </a:pPr>
            <a:r>
              <a:rPr lang="en-GB" sz="1200" dirty="0">
                <a:solidFill>
                  <a:srgbClr val="38D4D6"/>
                </a:solidFill>
                <a:latin typeface="Arial Rounded MT Bold" panose="020F0704030504030204" pitchFamily="34" charset="77"/>
              </a:rPr>
              <a:t>The main danger is at medium distances, hence lead and aluminium aprons will be worn when working near radiation</a:t>
            </a:r>
          </a:p>
          <a:p>
            <a:pPr marL="171450" indent="-171450">
              <a:buFont typeface="Arial" panose="020B0604020202020204" pitchFamily="34" charset="0"/>
              <a:buChar char="•"/>
            </a:pPr>
            <a:r>
              <a:rPr lang="en-GB" sz="1200" dirty="0">
                <a:solidFill>
                  <a:srgbClr val="38D4D6"/>
                </a:solidFill>
                <a:latin typeface="Arial Rounded MT Bold" panose="020F0704030504030204" pitchFamily="34" charset="77"/>
              </a:rPr>
              <a:t>The workers all wear a nuclear badge monitoring the radiation dose received by the person</a:t>
            </a:r>
          </a:p>
          <a:p>
            <a:pPr marL="171450" indent="-171450">
              <a:buFont typeface="Arial" panose="020B0604020202020204" pitchFamily="34" charset="0"/>
              <a:buChar char="•"/>
            </a:pPr>
            <a:r>
              <a:rPr lang="en-GB" sz="1200" dirty="0">
                <a:solidFill>
                  <a:srgbClr val="38D4D6"/>
                </a:solidFill>
                <a:latin typeface="Arial Rounded MT Bold" panose="020F0704030504030204" pitchFamily="34" charset="77"/>
              </a:rPr>
              <a:t>The radioactive isotope mainly used is Tc-99m – beta emitter</a:t>
            </a:r>
          </a:p>
        </p:txBody>
      </p:sp>
      <p:pic>
        <p:nvPicPr>
          <p:cNvPr id="9" name="Picture 8">
            <a:extLst>
              <a:ext uri="{FF2B5EF4-FFF2-40B4-BE49-F238E27FC236}">
                <a16:creationId xmlns:a16="http://schemas.microsoft.com/office/drawing/2014/main" id="{FB62C168-56DB-6040-9915-89B8658B6B1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6472" t="7507" r="2326" b="8972"/>
          <a:stretch/>
        </p:blipFill>
        <p:spPr>
          <a:xfrm>
            <a:off x="295517" y="1921467"/>
            <a:ext cx="2144217" cy="1610226"/>
          </a:xfrm>
          <a:prstGeom prst="rect">
            <a:avLst/>
          </a:prstGeom>
        </p:spPr>
      </p:pic>
      <p:grpSp>
        <p:nvGrpSpPr>
          <p:cNvPr id="10" name="Group 9">
            <a:extLst>
              <a:ext uri="{FF2B5EF4-FFF2-40B4-BE49-F238E27FC236}">
                <a16:creationId xmlns:a16="http://schemas.microsoft.com/office/drawing/2014/main" id="{037D7BEE-7391-5847-835E-1C6EB4A3DB91}"/>
              </a:ext>
            </a:extLst>
          </p:cNvPr>
          <p:cNvGrpSpPr/>
          <p:nvPr/>
        </p:nvGrpSpPr>
        <p:grpSpPr>
          <a:xfrm>
            <a:off x="4707169" y="3908529"/>
            <a:ext cx="1786197" cy="1044471"/>
            <a:chOff x="4106333" y="3624976"/>
            <a:chExt cx="2308675" cy="1334164"/>
          </a:xfrm>
        </p:grpSpPr>
        <p:pic>
          <p:nvPicPr>
            <p:cNvPr id="11" name="Picture 2">
              <a:extLst>
                <a:ext uri="{FF2B5EF4-FFF2-40B4-BE49-F238E27FC236}">
                  <a16:creationId xmlns:a16="http://schemas.microsoft.com/office/drawing/2014/main" id="{DC24FD82-E77F-A041-BA84-449DD1329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649" y="3624976"/>
              <a:ext cx="975359" cy="13280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lastics Sterilization Resistance to Chemical, Steam or Gamma">
              <a:extLst>
                <a:ext uri="{FF2B5EF4-FFF2-40B4-BE49-F238E27FC236}">
                  <a16:creationId xmlns:a16="http://schemas.microsoft.com/office/drawing/2014/main" id="{F3D5F320-1D87-0E40-9820-97F75C28836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06333" y="3625824"/>
              <a:ext cx="1333316" cy="133331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55E40091-F0D1-3544-A1CC-D5DE0E8E6C92}"/>
              </a:ext>
            </a:extLst>
          </p:cNvPr>
          <p:cNvSpPr/>
          <p:nvPr/>
        </p:nvSpPr>
        <p:spPr>
          <a:xfrm>
            <a:off x="2794185" y="5187619"/>
            <a:ext cx="3783230" cy="276999"/>
          </a:xfrm>
          <a:prstGeom prst="rect">
            <a:avLst/>
          </a:prstGeom>
          <a:noFill/>
          <a:ln>
            <a:noFill/>
          </a:ln>
        </p:spPr>
        <p:txBody>
          <a:bodyPr wrap="square">
            <a:spAutoFit/>
          </a:bodyPr>
          <a:lstStyle/>
          <a:p>
            <a:pPr algn="ctr"/>
            <a:r>
              <a:rPr lang="en-US" sz="1200" b="1" dirty="0">
                <a:solidFill>
                  <a:srgbClr val="38D4D6"/>
                </a:solidFill>
                <a:latin typeface="Arial Rounded MT Bold" panose="020F0704030504030204" pitchFamily="34" charset="77"/>
              </a:rPr>
              <a:t>Diagnosis through tracing</a:t>
            </a:r>
            <a:endParaRPr lang="en-US" sz="1200" b="1" dirty="0">
              <a:solidFill>
                <a:srgbClr val="38D4D6"/>
              </a:solidFill>
            </a:endParaRPr>
          </a:p>
        </p:txBody>
      </p:sp>
      <p:sp>
        <p:nvSpPr>
          <p:cNvPr id="15" name="Rectangle: Rounded Corners 2">
            <a:extLst>
              <a:ext uri="{FF2B5EF4-FFF2-40B4-BE49-F238E27FC236}">
                <a16:creationId xmlns:a16="http://schemas.microsoft.com/office/drawing/2014/main" id="{68BD2BC0-5E90-6C4D-BBBC-8DDFCC22F831}"/>
              </a:ext>
            </a:extLst>
          </p:cNvPr>
          <p:cNvSpPr/>
          <p:nvPr/>
        </p:nvSpPr>
        <p:spPr>
          <a:xfrm>
            <a:off x="253661" y="5175249"/>
            <a:ext cx="2456943" cy="2531566"/>
          </a:xfrm>
          <a:prstGeom prst="roundRect">
            <a:avLst>
              <a:gd name="adj" fmla="val 6281"/>
            </a:avLst>
          </a:prstGeom>
          <a:ln>
            <a:solidFill>
              <a:srgbClr val="38D4D6"/>
            </a:solidFill>
          </a:ln>
        </p:spPr>
        <p:txBody>
          <a:bodyPr wrap="square" anchor="t">
            <a:spAutoFit/>
          </a:bodyPr>
          <a:lstStyle/>
          <a:p>
            <a:r>
              <a:rPr lang="en-GB" sz="1200" dirty="0">
                <a:solidFill>
                  <a:srgbClr val="38D4D6"/>
                </a:solidFill>
                <a:latin typeface="Arial Rounded MT Bold" panose="020F0704030504030204" pitchFamily="34" charset="77"/>
              </a:rPr>
              <a:t>One form of targeted treatment using radiation is radiotherapy. </a:t>
            </a:r>
            <a:r>
              <a:rPr lang="en-GB" altLang="en-US" sz="1200" dirty="0">
                <a:solidFill>
                  <a:srgbClr val="38D4D6"/>
                </a:solidFill>
                <a:latin typeface="Arial Rounded MT Bold" panose="020F0704030504030204" pitchFamily="34" charset="77"/>
              </a:rPr>
              <a:t>This is firing an intense beam of gamma waves at the </a:t>
            </a:r>
            <a:r>
              <a:rPr lang="en-GB" altLang="en-US" sz="1200" u="sng" dirty="0">
                <a:solidFill>
                  <a:srgbClr val="38D4D6"/>
                </a:solidFill>
                <a:latin typeface="Arial Rounded MT Bold" panose="020F0704030504030204" pitchFamily="34" charset="77"/>
              </a:rPr>
              <a:t>cancer</a:t>
            </a:r>
            <a:r>
              <a:rPr lang="en-GB" altLang="en-US" sz="1200" dirty="0">
                <a:solidFill>
                  <a:srgbClr val="38D4D6"/>
                </a:solidFill>
                <a:latin typeface="Arial Rounded MT Bold" panose="020F0704030504030204" pitchFamily="34" charset="77"/>
              </a:rPr>
              <a:t> cells to </a:t>
            </a:r>
            <a:r>
              <a:rPr lang="en-GB" altLang="en-US" sz="1200" u="sng" dirty="0">
                <a:solidFill>
                  <a:srgbClr val="38D4D6"/>
                </a:solidFill>
                <a:latin typeface="Arial Rounded MT Bold" panose="020F0704030504030204" pitchFamily="34" charset="77"/>
              </a:rPr>
              <a:t>kill</a:t>
            </a:r>
            <a:r>
              <a:rPr lang="en-GB" altLang="en-US" sz="1200" dirty="0">
                <a:solidFill>
                  <a:srgbClr val="38D4D6"/>
                </a:solidFill>
                <a:latin typeface="Arial Rounded MT Bold" panose="020F0704030504030204" pitchFamily="34" charset="77"/>
              </a:rPr>
              <a:t> them. It must be focused carefully as the gamma rays will also kill healthy cells – this would harm the patient.</a:t>
            </a:r>
          </a:p>
          <a:p>
            <a:r>
              <a:rPr lang="en-GB" altLang="en-US" sz="1200" dirty="0">
                <a:solidFill>
                  <a:srgbClr val="38D4D6"/>
                </a:solidFill>
                <a:latin typeface="Arial Rounded MT Bold" panose="020F0704030504030204" pitchFamily="34" charset="77"/>
              </a:rPr>
              <a:t>Cobalt-60 is a good source of strong gamma rays.</a:t>
            </a:r>
          </a:p>
        </p:txBody>
      </p:sp>
      <p:pic>
        <p:nvPicPr>
          <p:cNvPr id="16" name="Picture 3">
            <a:extLst>
              <a:ext uri="{FF2B5EF4-FFF2-40B4-BE49-F238E27FC236}">
                <a16:creationId xmlns:a16="http://schemas.microsoft.com/office/drawing/2014/main" id="{8D2C83F6-894B-8A4D-92D2-53514A64261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4651" y="8447606"/>
            <a:ext cx="1740056" cy="62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DSC00376">
            <a:extLst>
              <a:ext uri="{FF2B5EF4-FFF2-40B4-BE49-F238E27FC236}">
                <a16:creationId xmlns:a16="http://schemas.microsoft.com/office/drawing/2014/main" id="{EBE4E5D6-64E5-9E47-972A-E5B8109B6CA7}"/>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1367626" y="7843775"/>
            <a:ext cx="1184744" cy="786909"/>
          </a:xfrm>
          <a:prstGeom prst="rect">
            <a:avLst/>
          </a:prstGeom>
          <a:noFill/>
        </p:spPr>
      </p:pic>
      <p:sp>
        <p:nvSpPr>
          <p:cNvPr id="18" name="TextBox 17">
            <a:extLst>
              <a:ext uri="{FF2B5EF4-FFF2-40B4-BE49-F238E27FC236}">
                <a16:creationId xmlns:a16="http://schemas.microsoft.com/office/drawing/2014/main" id="{6A7CA8DD-177C-7A4D-EFF5-4053181D3DDC}"/>
              </a:ext>
            </a:extLst>
          </p:cNvPr>
          <p:cNvSpPr txBox="1"/>
          <p:nvPr/>
        </p:nvSpPr>
        <p:spPr>
          <a:xfrm>
            <a:off x="2878235" y="5380542"/>
            <a:ext cx="3615131" cy="1938992"/>
          </a:xfrm>
          <a:prstGeom prst="rect">
            <a:avLst/>
          </a:prstGeom>
          <a:noFill/>
        </p:spPr>
        <p:txBody>
          <a:bodyPr wrap="square">
            <a:spAutoFit/>
          </a:bodyPr>
          <a:lstStyle/>
          <a:p>
            <a:pPr>
              <a:defRPr/>
            </a:pPr>
            <a:r>
              <a:rPr lang="en-GB" altLang="en-US" sz="1200" dirty="0">
                <a:solidFill>
                  <a:srgbClr val="38D4D6"/>
                </a:solidFill>
                <a:latin typeface="Arial Rounded MT Bold" panose="020F0704030504030204" pitchFamily="34" charset="77"/>
              </a:rPr>
              <a:t>We use a ‘tracer’ to find cancer by adding sugar to technetium 99. The tracer is injected into the patient and carried around the body by the blood. Cancer cells divide rapidly so they need energy. They absorb (grab) the sugar to get energy and absorb the technetium, which enters the cancer cells.  Technetium is a radioactive isotope which emits gamma rays and can be detected by a gamma camera</a:t>
            </a:r>
            <a:r>
              <a:rPr lang="en-GB" altLang="en-US" sz="1200" dirty="0">
                <a:solidFill>
                  <a:srgbClr val="38D4D6"/>
                </a:solidFill>
                <a:latin typeface="Arial Rounded MT Bold" panose="020F0704030504030204" pitchFamily="34" charset="77"/>
                <a:cs typeface="Arial" charset="0"/>
              </a:rPr>
              <a:t>.</a:t>
            </a:r>
            <a:endParaRPr lang="en-US" sz="1200" dirty="0">
              <a:solidFill>
                <a:srgbClr val="38D4D6"/>
              </a:solidFill>
              <a:latin typeface="Arial Rounded MT Bold" panose="020F0704030504030204" pitchFamily="34" charset="77"/>
            </a:endParaRPr>
          </a:p>
        </p:txBody>
      </p:sp>
      <p:sp>
        <p:nvSpPr>
          <p:cNvPr id="19" name="Rounded Rectangle 18">
            <a:extLst>
              <a:ext uri="{FF2B5EF4-FFF2-40B4-BE49-F238E27FC236}">
                <a16:creationId xmlns:a16="http://schemas.microsoft.com/office/drawing/2014/main" id="{5BAF81A9-F905-5DFC-E376-C422DC8D7998}"/>
              </a:ext>
            </a:extLst>
          </p:cNvPr>
          <p:cNvSpPr/>
          <p:nvPr/>
        </p:nvSpPr>
        <p:spPr>
          <a:xfrm>
            <a:off x="2878235" y="5192426"/>
            <a:ext cx="3615131" cy="2123658"/>
          </a:xfrm>
          <a:prstGeom prst="roundRect">
            <a:avLst>
              <a:gd name="adj" fmla="val 6050"/>
            </a:avLst>
          </a:prstGeom>
          <a:noFill/>
          <a:ln>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D3A5913-C5DA-F643-869B-E0D8919F738D}"/>
              </a:ext>
            </a:extLst>
          </p:cNvPr>
          <p:cNvSpPr/>
          <p:nvPr/>
        </p:nvSpPr>
        <p:spPr>
          <a:xfrm>
            <a:off x="1809000" y="1411453"/>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Practice</a:t>
            </a:r>
          </a:p>
        </p:txBody>
      </p:sp>
      <p:sp>
        <p:nvSpPr>
          <p:cNvPr id="3" name="Rectangle: Rounded Corners 2">
            <a:extLst>
              <a:ext uri="{FF2B5EF4-FFF2-40B4-BE49-F238E27FC236}">
                <a16:creationId xmlns:a16="http://schemas.microsoft.com/office/drawing/2014/main" id="{734B3D6D-FD34-BB49-9C41-C218363749D3}"/>
              </a:ext>
            </a:extLst>
          </p:cNvPr>
          <p:cNvSpPr/>
          <p:nvPr/>
        </p:nvSpPr>
        <p:spPr>
          <a:xfrm>
            <a:off x="263588" y="1764873"/>
            <a:ext cx="4776355" cy="1940957"/>
          </a:xfrm>
          <a:prstGeom prst="roundRect">
            <a:avLst>
              <a:gd name="adj" fmla="val 8633"/>
            </a:avLst>
          </a:prstGeom>
          <a:ln>
            <a:solidFill>
              <a:srgbClr val="38D4D6"/>
            </a:solidFill>
          </a:ln>
        </p:spPr>
        <p:txBody>
          <a:bodyPr wrap="square" anchor="t">
            <a:spAutoFit/>
          </a:bodyPr>
          <a:lstStyle/>
          <a:p>
            <a:pPr marL="228600" indent="-228600">
              <a:buFont typeface="+mj-lt"/>
              <a:buAutoNum type="arabicPeriod"/>
            </a:pPr>
            <a:r>
              <a:rPr lang="en-US" sz="1200" dirty="0">
                <a:solidFill>
                  <a:srgbClr val="38D4D6"/>
                </a:solidFill>
                <a:latin typeface="Arial Rounded MT Bold" panose="020F0704030504030204" pitchFamily="34" charset="77"/>
              </a:rPr>
              <a:t>An alpha article:- </a:t>
            </a:r>
          </a:p>
          <a:p>
            <a:r>
              <a:rPr lang="en-US" sz="1200" dirty="0">
                <a:solidFill>
                  <a:srgbClr val="38D4D6"/>
                </a:solidFill>
                <a:latin typeface="Arial Rounded MT Bold" panose="020F0704030504030204" pitchFamily="34" charset="77"/>
              </a:rPr>
              <a:t>      a)  What it its symbol? </a:t>
            </a:r>
          </a:p>
          <a:p>
            <a:r>
              <a:rPr lang="en-US" sz="1200" dirty="0">
                <a:solidFill>
                  <a:srgbClr val="38D4D6"/>
                </a:solidFill>
                <a:latin typeface="Arial Rounded MT Bold" panose="020F0704030504030204" pitchFamily="34" charset="77"/>
              </a:rPr>
              <a:t>      b)  What is its mass?   </a:t>
            </a:r>
          </a:p>
          <a:p>
            <a:r>
              <a:rPr lang="en-US" sz="1200" dirty="0">
                <a:solidFill>
                  <a:srgbClr val="38D4D6"/>
                </a:solidFill>
                <a:latin typeface="Arial Rounded MT Bold" panose="020F0704030504030204" pitchFamily="34" charset="77"/>
              </a:rPr>
              <a:t>      c)  What is its charge?  </a:t>
            </a:r>
          </a:p>
          <a:p>
            <a:r>
              <a:rPr lang="en-US" sz="1200" dirty="0">
                <a:solidFill>
                  <a:srgbClr val="38D4D6"/>
                </a:solidFill>
                <a:latin typeface="Arial Rounded MT Bold" panose="020F0704030504030204" pitchFamily="34" charset="77"/>
              </a:rPr>
              <a:t>      d)  What thickness of material can stop it?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a:t>
            </a:r>
          </a:p>
        </p:txBody>
      </p:sp>
      <p:sp>
        <p:nvSpPr>
          <p:cNvPr id="4" name="Rectangle: Rounded Corners 2">
            <a:extLst>
              <a:ext uri="{FF2B5EF4-FFF2-40B4-BE49-F238E27FC236}">
                <a16:creationId xmlns:a16="http://schemas.microsoft.com/office/drawing/2014/main" id="{9E06A2FD-3D57-3E4E-8CE9-AB7CA747C012}"/>
              </a:ext>
            </a:extLst>
          </p:cNvPr>
          <p:cNvSpPr/>
          <p:nvPr/>
        </p:nvSpPr>
        <p:spPr>
          <a:xfrm>
            <a:off x="2115046" y="7775485"/>
            <a:ext cx="4527070" cy="1532334"/>
          </a:xfrm>
          <a:prstGeom prst="roundRect">
            <a:avLst/>
          </a:prstGeom>
          <a:ln>
            <a:noFill/>
          </a:ln>
        </p:spPr>
        <p:txBody>
          <a:bodyPr wrap="square" anchor="t">
            <a:spAutoFit/>
          </a:bodyPr>
          <a:lstStyle/>
          <a:p>
            <a:pPr marL="228600" indent="-228600">
              <a:buFont typeface="+mj-lt"/>
              <a:buAutoNum type="arabicPeriod" startAt="4"/>
            </a:pPr>
            <a:r>
              <a:rPr lang="en-US" sz="1200" dirty="0">
                <a:solidFill>
                  <a:srgbClr val="38D4D6"/>
                </a:solidFill>
                <a:latin typeface="Arial Rounded MT Bold" panose="020F0704030504030204" pitchFamily="34" charset="77"/>
              </a:rPr>
              <a:t>Iodine-131 is used to treat thyroid conditions. What type of particles does it emit? How is it used in medicine? </a:t>
            </a:r>
            <a:r>
              <a:rPr lang="en-US" sz="1600" dirty="0">
                <a:solidFill>
                  <a:srgbClr val="38D4D6"/>
                </a:solidFill>
                <a:latin typeface="Arial Rounded MT Bold" panose="020F0704030504030204" pitchFamily="34" charset="77"/>
              </a:rPr>
              <a:t>______________________________________________________________________________	 ____________________________________</a:t>
            </a:r>
          </a:p>
        </p:txBody>
      </p:sp>
      <p:sp>
        <p:nvSpPr>
          <p:cNvPr id="5" name="Rectangle: Rounded Corners 2">
            <a:extLst>
              <a:ext uri="{FF2B5EF4-FFF2-40B4-BE49-F238E27FC236}">
                <a16:creationId xmlns:a16="http://schemas.microsoft.com/office/drawing/2014/main" id="{A501079E-25B9-8846-A510-0D01A63D4979}"/>
              </a:ext>
            </a:extLst>
          </p:cNvPr>
          <p:cNvSpPr/>
          <p:nvPr/>
        </p:nvSpPr>
        <p:spPr>
          <a:xfrm>
            <a:off x="287447" y="5850607"/>
            <a:ext cx="4776355" cy="1940957"/>
          </a:xfrm>
          <a:prstGeom prst="roundRect">
            <a:avLst>
              <a:gd name="adj" fmla="val 8267"/>
            </a:avLst>
          </a:prstGeom>
          <a:ln>
            <a:solidFill>
              <a:srgbClr val="38D4D6"/>
            </a:solidFill>
          </a:ln>
        </p:spPr>
        <p:txBody>
          <a:bodyPr wrap="square" anchor="t">
            <a:spAutoFit/>
          </a:bodyPr>
          <a:lstStyle/>
          <a:p>
            <a:pPr marL="228600" indent="-228600">
              <a:buFont typeface="+mj-lt"/>
              <a:buAutoNum type="arabicPeriod" startAt="3"/>
            </a:pPr>
            <a:r>
              <a:rPr lang="en-US" sz="1200" dirty="0">
                <a:solidFill>
                  <a:srgbClr val="38D4D6"/>
                </a:solidFill>
                <a:latin typeface="Arial Rounded MT Bold" panose="020F0704030504030204" pitchFamily="34" charset="77"/>
              </a:rPr>
              <a:t>A gamma ray:- </a:t>
            </a:r>
          </a:p>
          <a:p>
            <a:r>
              <a:rPr lang="en-US" sz="1200" dirty="0">
                <a:solidFill>
                  <a:srgbClr val="38D4D6"/>
                </a:solidFill>
                <a:latin typeface="Arial Rounded MT Bold" panose="020F0704030504030204" pitchFamily="34" charset="77"/>
              </a:rPr>
              <a:t>      a)  What it its symbol? </a:t>
            </a:r>
          </a:p>
          <a:p>
            <a:r>
              <a:rPr lang="en-US" sz="1200" dirty="0">
                <a:solidFill>
                  <a:srgbClr val="38D4D6"/>
                </a:solidFill>
                <a:latin typeface="Arial Rounded MT Bold" panose="020F0704030504030204" pitchFamily="34" charset="77"/>
              </a:rPr>
              <a:t>      b)  What is its mass?   </a:t>
            </a:r>
          </a:p>
          <a:p>
            <a:r>
              <a:rPr lang="en-US" sz="1200" dirty="0">
                <a:solidFill>
                  <a:srgbClr val="38D4D6"/>
                </a:solidFill>
                <a:latin typeface="Arial Rounded MT Bold" panose="020F0704030504030204" pitchFamily="34" charset="77"/>
              </a:rPr>
              <a:t>      c)  What is its charge?  </a:t>
            </a:r>
          </a:p>
          <a:p>
            <a:r>
              <a:rPr lang="en-US" sz="1200" dirty="0">
                <a:solidFill>
                  <a:srgbClr val="38D4D6"/>
                </a:solidFill>
                <a:latin typeface="Arial Rounded MT Bold" panose="020F0704030504030204" pitchFamily="34" charset="77"/>
              </a:rPr>
              <a:t>      d)  What thickness of material can stop it?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a:t>
            </a:r>
          </a:p>
        </p:txBody>
      </p:sp>
      <p:sp>
        <p:nvSpPr>
          <p:cNvPr id="6" name="Rectangle: Rounded Corners 2">
            <a:extLst>
              <a:ext uri="{FF2B5EF4-FFF2-40B4-BE49-F238E27FC236}">
                <a16:creationId xmlns:a16="http://schemas.microsoft.com/office/drawing/2014/main" id="{21A88AAC-B891-C149-A957-1471C7076E90}"/>
              </a:ext>
            </a:extLst>
          </p:cNvPr>
          <p:cNvSpPr/>
          <p:nvPr/>
        </p:nvSpPr>
        <p:spPr>
          <a:xfrm>
            <a:off x="1802155" y="3795963"/>
            <a:ext cx="4776355" cy="1940957"/>
          </a:xfrm>
          <a:prstGeom prst="roundRect">
            <a:avLst>
              <a:gd name="adj" fmla="val 9363"/>
            </a:avLst>
          </a:prstGeom>
          <a:ln>
            <a:solidFill>
              <a:srgbClr val="38D4D6"/>
            </a:solidFill>
          </a:ln>
        </p:spPr>
        <p:txBody>
          <a:bodyPr wrap="square" anchor="t">
            <a:spAutoFit/>
          </a:bodyPr>
          <a:lstStyle/>
          <a:p>
            <a:pPr marL="228600" indent="-228600">
              <a:buFont typeface="+mj-lt"/>
              <a:buAutoNum type="arabicPeriod" startAt="2"/>
            </a:pPr>
            <a:r>
              <a:rPr lang="en-US" sz="1200" dirty="0">
                <a:solidFill>
                  <a:srgbClr val="38D4D6"/>
                </a:solidFill>
                <a:latin typeface="Arial Rounded MT Bold" panose="020F0704030504030204" pitchFamily="34" charset="77"/>
              </a:rPr>
              <a:t>A beta particle:- </a:t>
            </a:r>
          </a:p>
          <a:p>
            <a:r>
              <a:rPr lang="en-US" sz="1200" dirty="0">
                <a:solidFill>
                  <a:srgbClr val="38D4D6"/>
                </a:solidFill>
                <a:latin typeface="Arial Rounded MT Bold" panose="020F0704030504030204" pitchFamily="34" charset="77"/>
              </a:rPr>
              <a:t>      a)  What it its symbol? </a:t>
            </a:r>
          </a:p>
          <a:p>
            <a:r>
              <a:rPr lang="en-US" sz="1200" dirty="0">
                <a:solidFill>
                  <a:srgbClr val="38D4D6"/>
                </a:solidFill>
                <a:latin typeface="Arial Rounded MT Bold" panose="020F0704030504030204" pitchFamily="34" charset="77"/>
              </a:rPr>
              <a:t>      b)  What is its mass?   </a:t>
            </a:r>
          </a:p>
          <a:p>
            <a:r>
              <a:rPr lang="en-US" sz="1200" dirty="0">
                <a:solidFill>
                  <a:srgbClr val="38D4D6"/>
                </a:solidFill>
                <a:latin typeface="Arial Rounded MT Bold" panose="020F0704030504030204" pitchFamily="34" charset="77"/>
              </a:rPr>
              <a:t>      c)  What is its charge?  </a:t>
            </a:r>
          </a:p>
          <a:p>
            <a:r>
              <a:rPr lang="en-US" sz="1200" dirty="0">
                <a:solidFill>
                  <a:srgbClr val="38D4D6"/>
                </a:solidFill>
                <a:latin typeface="Arial Rounded MT Bold" panose="020F0704030504030204" pitchFamily="34" charset="77"/>
              </a:rPr>
              <a:t>      d)  What thickness of material can stop it?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a:t>
            </a:r>
          </a:p>
        </p:txBody>
      </p:sp>
      <p:pic>
        <p:nvPicPr>
          <p:cNvPr id="7" name="Picture 2">
            <a:extLst>
              <a:ext uri="{FF2B5EF4-FFF2-40B4-BE49-F238E27FC236}">
                <a16:creationId xmlns:a16="http://schemas.microsoft.com/office/drawing/2014/main" id="{9D60380B-7966-AA44-8A32-47C7E36FA70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72853" y="1871285"/>
            <a:ext cx="1557866" cy="155786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1BDB2867-53D9-4645-93AD-0D4C577371A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32685"/>
          <a:stretch/>
        </p:blipFill>
        <p:spPr bwMode="auto">
          <a:xfrm>
            <a:off x="285684" y="4305526"/>
            <a:ext cx="1455159" cy="9582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6046F19-DF61-FE42-A575-BBA5424C8FB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29596" y="6277595"/>
            <a:ext cx="1477270" cy="10058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D0A45252-AE14-F642-8DCC-47A087E2E43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5683" y="8052164"/>
            <a:ext cx="1974645" cy="104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3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4E23A-BEFE-F44F-B376-A6ABC51FC4C2}"/>
              </a:ext>
            </a:extLst>
          </p:cNvPr>
          <p:cNvSpPr txBox="1"/>
          <p:nvPr/>
        </p:nvSpPr>
        <p:spPr>
          <a:xfrm>
            <a:off x="459351" y="1859007"/>
            <a:ext cx="5939295" cy="1831271"/>
          </a:xfrm>
          <a:prstGeom prst="rect">
            <a:avLst/>
          </a:prstGeom>
          <a:noFill/>
        </p:spPr>
        <p:txBody>
          <a:bodyPr wrap="square" rtlCol="0">
            <a:spAutoFit/>
          </a:bodyPr>
          <a:lstStyle/>
          <a:p>
            <a:pPr marL="228600" indent="-228600">
              <a:spcAft>
                <a:spcPts val="600"/>
              </a:spcAft>
              <a:buFont typeface="+mj-lt"/>
              <a:buAutoNum type="arabicPeriod" startAt="5"/>
            </a:pPr>
            <a:r>
              <a:rPr lang="en-GB" altLang="en-US" sz="1200" dirty="0">
                <a:solidFill>
                  <a:srgbClr val="38D4D6"/>
                </a:solidFill>
                <a:latin typeface="Arial Rounded MT Bold" panose="020F0704030504030204" pitchFamily="34" charset="77"/>
              </a:rPr>
              <a:t>X-rays and Gamma rays are very similar. </a:t>
            </a:r>
          </a:p>
          <a:p>
            <a:pPr lvl="1">
              <a:spcAft>
                <a:spcPts val="600"/>
              </a:spcAft>
              <a:buFontTx/>
              <a:buChar char="-"/>
            </a:pPr>
            <a:r>
              <a:rPr lang="en-GB" altLang="en-US" sz="1200" dirty="0">
                <a:solidFill>
                  <a:srgbClr val="38D4D6"/>
                </a:solidFill>
                <a:latin typeface="Arial Rounded MT Bold" panose="020F0704030504030204" pitchFamily="34" charset="77"/>
              </a:rPr>
              <a:t> both are </a:t>
            </a:r>
            <a:r>
              <a:rPr lang="en-GB" altLang="en-US" sz="1600" dirty="0">
                <a:solidFill>
                  <a:srgbClr val="38D4D6"/>
                </a:solidFill>
                <a:latin typeface="Arial Rounded MT Bold" panose="020F0704030504030204" pitchFamily="34" charset="77"/>
              </a:rPr>
              <a:t>______________</a:t>
            </a:r>
            <a:r>
              <a:rPr lang="en-GB" altLang="en-US" sz="1200" dirty="0">
                <a:solidFill>
                  <a:srgbClr val="38D4D6"/>
                </a:solidFill>
                <a:latin typeface="Arial Rounded MT Bold" panose="020F0704030504030204" pitchFamily="34" charset="77"/>
              </a:rPr>
              <a:t>waves </a:t>
            </a:r>
          </a:p>
          <a:p>
            <a:pPr lvl="1">
              <a:spcAft>
                <a:spcPts val="600"/>
              </a:spcAft>
              <a:buFontTx/>
              <a:buChar char="-"/>
            </a:pPr>
            <a:r>
              <a:rPr lang="en-GB" altLang="en-US" sz="1200" dirty="0">
                <a:solidFill>
                  <a:srgbClr val="38D4D6"/>
                </a:solidFill>
                <a:latin typeface="Arial Rounded MT Bold" panose="020F0704030504030204" pitchFamily="34" charset="77"/>
              </a:rPr>
              <a:t> both travel at the speed of </a:t>
            </a:r>
            <a:r>
              <a:rPr lang="en-GB" altLang="en-US" sz="1600" b="1" dirty="0">
                <a:solidFill>
                  <a:srgbClr val="38D4D6"/>
                </a:solidFill>
                <a:latin typeface="Arial Rounded MT Bold" panose="020F0704030504030204" pitchFamily="34" charset="77"/>
              </a:rPr>
              <a:t>__________</a:t>
            </a:r>
            <a:r>
              <a:rPr lang="en-GB" altLang="en-US" sz="1200" dirty="0">
                <a:solidFill>
                  <a:srgbClr val="38D4D6"/>
                </a:solidFill>
                <a:latin typeface="Arial Rounded MT Bold" panose="020F0704030504030204" pitchFamily="34" charset="77"/>
              </a:rPr>
              <a:t>(which is another EM wave)</a:t>
            </a:r>
          </a:p>
          <a:p>
            <a:pPr lvl="1">
              <a:spcAft>
                <a:spcPts val="600"/>
              </a:spcAft>
            </a:pPr>
            <a:r>
              <a:rPr lang="en-GB" altLang="en-US" sz="1200" dirty="0">
                <a:solidFill>
                  <a:srgbClr val="38D4D6"/>
                </a:solidFill>
                <a:latin typeface="Arial Rounded MT Bold" panose="020F0704030504030204" pitchFamily="34" charset="77"/>
              </a:rPr>
              <a:t>BUT they have different </a:t>
            </a:r>
            <a:r>
              <a:rPr lang="en-GB" altLang="en-US" sz="1600" b="1" dirty="0">
                <a:solidFill>
                  <a:srgbClr val="38D4D6"/>
                </a:solidFill>
                <a:latin typeface="Arial Rounded MT Bold" panose="020F0704030504030204" pitchFamily="34" charset="77"/>
              </a:rPr>
              <a:t>___________________</a:t>
            </a:r>
            <a:r>
              <a:rPr lang="en-GB" altLang="en-US" sz="1200" dirty="0">
                <a:solidFill>
                  <a:srgbClr val="38D4D6"/>
                </a:solidFill>
                <a:latin typeface="Arial Rounded MT Bold" panose="020F0704030504030204" pitchFamily="34" charset="77"/>
              </a:rPr>
              <a:t> </a:t>
            </a:r>
          </a:p>
          <a:p>
            <a:pPr lvl="1">
              <a:spcAft>
                <a:spcPts val="600"/>
              </a:spcAft>
            </a:pPr>
            <a:r>
              <a:rPr lang="en-GB" altLang="en-US" sz="1200" dirty="0">
                <a:solidFill>
                  <a:srgbClr val="38D4D6"/>
                </a:solidFill>
                <a:latin typeface="Arial Rounded MT Bold" panose="020F0704030504030204" pitchFamily="34" charset="77"/>
              </a:rPr>
              <a:t>- gamma rays come from the </a:t>
            </a:r>
            <a:r>
              <a:rPr lang="en-GB" altLang="en-US" sz="1600" dirty="0">
                <a:solidFill>
                  <a:srgbClr val="38D4D6"/>
                </a:solidFill>
                <a:latin typeface="Arial Rounded MT Bold" panose="020F0704030504030204" pitchFamily="34" charset="77"/>
              </a:rPr>
              <a:t>________ </a:t>
            </a:r>
            <a:r>
              <a:rPr lang="en-GB" altLang="en-US" sz="1200" dirty="0">
                <a:solidFill>
                  <a:srgbClr val="38D4D6"/>
                </a:solidFill>
                <a:latin typeface="Arial Rounded MT Bold" panose="020F0704030504030204" pitchFamily="34" charset="77"/>
              </a:rPr>
              <a:t>of </a:t>
            </a:r>
            <a:r>
              <a:rPr lang="en-GB" altLang="en-US" sz="1600" dirty="0">
                <a:solidFill>
                  <a:srgbClr val="38D4D6"/>
                </a:solidFill>
                <a:latin typeface="Arial Rounded MT Bold" panose="020F0704030504030204" pitchFamily="34" charset="77"/>
              </a:rPr>
              <a:t>_______________</a:t>
            </a:r>
            <a:r>
              <a:rPr lang="en-GB" altLang="en-US" sz="1200" dirty="0">
                <a:solidFill>
                  <a:srgbClr val="38D4D6"/>
                </a:solidFill>
                <a:latin typeface="Arial Rounded MT Bold" panose="020F0704030504030204" pitchFamily="34" charset="77"/>
              </a:rPr>
              <a:t> atoms.</a:t>
            </a:r>
          </a:p>
          <a:p>
            <a:pPr lvl="1">
              <a:spcAft>
                <a:spcPts val="600"/>
              </a:spcAft>
            </a:pPr>
            <a:r>
              <a:rPr lang="en-GB" altLang="en-US" sz="1200" b="1" u="sng" dirty="0">
                <a:solidFill>
                  <a:srgbClr val="38D4D6"/>
                </a:solidFill>
                <a:latin typeface="Arial Rounded MT Bold" panose="020F0704030504030204" pitchFamily="34" charset="77"/>
              </a:rPr>
              <a:t>unstable</a:t>
            </a:r>
            <a:r>
              <a:rPr lang="en-GB" altLang="en-US" sz="1200" b="1" dirty="0">
                <a:solidFill>
                  <a:srgbClr val="38D4D6"/>
                </a:solidFill>
                <a:latin typeface="Arial Rounded MT Bold" panose="020F0704030504030204" pitchFamily="34" charset="77"/>
              </a:rPr>
              <a:t>          </a:t>
            </a:r>
            <a:r>
              <a:rPr lang="en-GB" altLang="en-US" sz="1200" b="1" u="sng" dirty="0">
                <a:solidFill>
                  <a:srgbClr val="38D4D6"/>
                </a:solidFill>
                <a:latin typeface="Arial Rounded MT Bold" panose="020F0704030504030204" pitchFamily="34" charset="77"/>
              </a:rPr>
              <a:t>electromagnetic</a:t>
            </a:r>
            <a:r>
              <a:rPr lang="en-GB" altLang="en-US" sz="1200" b="1" dirty="0">
                <a:solidFill>
                  <a:srgbClr val="38D4D6"/>
                </a:solidFill>
                <a:latin typeface="Arial Rounded MT Bold" panose="020F0704030504030204" pitchFamily="34" charset="77"/>
              </a:rPr>
              <a:t>          </a:t>
            </a:r>
            <a:r>
              <a:rPr lang="en-GB" altLang="en-US" sz="1200" b="1" u="sng" dirty="0">
                <a:solidFill>
                  <a:srgbClr val="38D4D6"/>
                </a:solidFill>
                <a:latin typeface="Arial Rounded MT Bold" panose="020F0704030504030204" pitchFamily="34" charset="77"/>
              </a:rPr>
              <a:t>nuclei</a:t>
            </a:r>
            <a:r>
              <a:rPr lang="en-GB" altLang="en-US" sz="1200" b="1" dirty="0">
                <a:solidFill>
                  <a:srgbClr val="38D4D6"/>
                </a:solidFill>
                <a:latin typeface="Arial Rounded MT Bold" panose="020F0704030504030204" pitchFamily="34" charset="77"/>
              </a:rPr>
              <a:t>          </a:t>
            </a:r>
            <a:r>
              <a:rPr lang="en-GB" altLang="en-US" sz="1200" b="1" u="sng" dirty="0">
                <a:solidFill>
                  <a:srgbClr val="38D4D6"/>
                </a:solidFill>
                <a:latin typeface="Arial Rounded MT Bold" panose="020F0704030504030204" pitchFamily="34" charset="77"/>
              </a:rPr>
              <a:t>light</a:t>
            </a:r>
            <a:r>
              <a:rPr lang="en-GB" altLang="en-US" sz="1200" b="1" dirty="0">
                <a:solidFill>
                  <a:srgbClr val="38D4D6"/>
                </a:solidFill>
                <a:latin typeface="Arial Rounded MT Bold" panose="020F0704030504030204" pitchFamily="34" charset="77"/>
              </a:rPr>
              <a:t>          </a:t>
            </a:r>
            <a:r>
              <a:rPr lang="en-GB" altLang="en-US" sz="1200" b="1" u="sng" dirty="0">
                <a:solidFill>
                  <a:srgbClr val="38D4D6"/>
                </a:solidFill>
                <a:latin typeface="Arial Rounded MT Bold" panose="020F0704030504030204" pitchFamily="34" charset="77"/>
              </a:rPr>
              <a:t>frequencies</a:t>
            </a:r>
          </a:p>
        </p:txBody>
      </p:sp>
      <p:sp>
        <p:nvSpPr>
          <p:cNvPr id="3" name="Rounded Rectangle 2">
            <a:extLst>
              <a:ext uri="{FF2B5EF4-FFF2-40B4-BE49-F238E27FC236}">
                <a16:creationId xmlns:a16="http://schemas.microsoft.com/office/drawing/2014/main" id="{956969DC-6A31-FE4A-B3C3-7EE7A0E89365}"/>
              </a:ext>
            </a:extLst>
          </p:cNvPr>
          <p:cNvSpPr/>
          <p:nvPr/>
        </p:nvSpPr>
        <p:spPr>
          <a:xfrm>
            <a:off x="1809000" y="1431919"/>
            <a:ext cx="3240000" cy="361796"/>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dirty="0">
                <a:solidFill>
                  <a:schemeClr val="bg1"/>
                </a:solidFill>
                <a:latin typeface="Arial Rounded MT" charset="0"/>
                <a:ea typeface="Arial Rounded MT" charset="0"/>
                <a:cs typeface="Arial Rounded MT" charset="0"/>
              </a:rPr>
              <a:t>Irradiation and cancer treatment</a:t>
            </a:r>
          </a:p>
        </p:txBody>
      </p:sp>
      <p:graphicFrame>
        <p:nvGraphicFramePr>
          <p:cNvPr id="4" name="Google Shape;117;p4">
            <a:extLst>
              <a:ext uri="{FF2B5EF4-FFF2-40B4-BE49-F238E27FC236}">
                <a16:creationId xmlns:a16="http://schemas.microsoft.com/office/drawing/2014/main" id="{96E5D4DE-B28C-6846-A4CD-4C524DA36273}"/>
              </a:ext>
            </a:extLst>
          </p:cNvPr>
          <p:cNvGraphicFramePr/>
          <p:nvPr>
            <p:extLst>
              <p:ext uri="{D42A27DB-BD31-4B8C-83A1-F6EECF244321}">
                <p14:modId xmlns:p14="http://schemas.microsoft.com/office/powerpoint/2010/main" val="3620290690"/>
              </p:ext>
            </p:extLst>
          </p:nvPr>
        </p:nvGraphicFramePr>
        <p:xfrm>
          <a:off x="503042" y="6232514"/>
          <a:ext cx="5895604" cy="2808116"/>
        </p:xfrm>
        <a:graphic>
          <a:graphicData uri="http://schemas.openxmlformats.org/drawingml/2006/table">
            <a:tbl>
              <a:tblPr firstRow="1" bandRow="1">
                <a:noFill/>
              </a:tblPr>
              <a:tblGrid>
                <a:gridCol w="2927493">
                  <a:extLst>
                    <a:ext uri="{9D8B030D-6E8A-4147-A177-3AD203B41FA5}">
                      <a16:colId xmlns:a16="http://schemas.microsoft.com/office/drawing/2014/main" val="20000"/>
                    </a:ext>
                  </a:extLst>
                </a:gridCol>
                <a:gridCol w="2968111">
                  <a:extLst>
                    <a:ext uri="{9D8B030D-6E8A-4147-A177-3AD203B41FA5}">
                      <a16:colId xmlns:a16="http://schemas.microsoft.com/office/drawing/2014/main" val="130663134"/>
                    </a:ext>
                  </a:extLst>
                </a:gridCol>
              </a:tblGrid>
              <a:tr h="574739">
                <a:tc>
                  <a:txBody>
                    <a:bodyPr/>
                    <a:lstStyle/>
                    <a:p>
                      <a:pPr marL="0" marR="0" lvl="0" indent="0" algn="ctr" rtl="0">
                        <a:spcBef>
                          <a:spcPts val="0"/>
                        </a:spcBef>
                        <a:spcAft>
                          <a:spcPts val="0"/>
                        </a:spcAft>
                        <a:buNone/>
                      </a:pPr>
                      <a:r>
                        <a:rPr lang="en-GB" sz="1200" b="1" u="none" strike="noStrike" cap="none" dirty="0">
                          <a:solidFill>
                            <a:schemeClr val="bg1"/>
                          </a:solidFill>
                          <a:latin typeface="Arial Rounded"/>
                          <a:sym typeface="Arial Rounded"/>
                        </a:rPr>
                        <a:t>Advantages</a:t>
                      </a:r>
                      <a:endParaRPr dirty="0">
                        <a:solidFill>
                          <a:schemeClr val="bg1"/>
                        </a:solidFil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US" b="1" dirty="0">
                          <a:solidFill>
                            <a:schemeClr val="bg1"/>
                          </a:solidFill>
                        </a:rPr>
                        <a:t>Disadvantages</a:t>
                      </a:r>
                      <a:endParaRPr b="1" dirty="0">
                        <a:solidFill>
                          <a:schemeClr val="bg1"/>
                        </a:solidFill>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744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altLang="en-US" sz="1200" b="1" i="0" u="none" strike="noStrike" cap="none" normalizeH="0" baseline="0" dirty="0">
                        <a:ln>
                          <a:noFill/>
                        </a:ln>
                        <a:solidFill>
                          <a:srgbClr val="16ADBF"/>
                        </a:solidFill>
                        <a:effectLst/>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44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altLang="en-US" sz="1200" b="1" i="0" u="none" strike="noStrike" cap="none" normalizeH="0" baseline="0" dirty="0">
                        <a:ln>
                          <a:noFill/>
                        </a:ln>
                        <a:solidFill>
                          <a:srgbClr val="16ADBF"/>
                        </a:solidFill>
                        <a:effectLst/>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16ADBF"/>
                        </a:solidFill>
                        <a:latin typeface="Arial Rounded MT Bold" panose="020F0704030504030204" pitchFamily="34" charset="77"/>
                        <a:ea typeface="Arial Rounded"/>
                        <a:cs typeface="Arial Rounded"/>
                        <a:sym typeface="Arial Rounded"/>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44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altLang="en-US" sz="1200" b="1" i="0" u="none" strike="noStrike" cap="none" normalizeH="0" baseline="0" dirty="0">
                        <a:ln>
                          <a:noFill/>
                        </a:ln>
                        <a:solidFill>
                          <a:srgbClr val="16ADBF"/>
                        </a:solidFill>
                        <a:effectLst/>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200" b="1" dirty="0">
                        <a:solidFill>
                          <a:srgbClr val="16ADBF"/>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400ECD5D-CB2C-5445-AA8C-39C076F46262}"/>
              </a:ext>
            </a:extLst>
          </p:cNvPr>
          <p:cNvSpPr txBox="1"/>
          <p:nvPr/>
        </p:nvSpPr>
        <p:spPr>
          <a:xfrm>
            <a:off x="503042" y="3803242"/>
            <a:ext cx="5851914" cy="2308324"/>
          </a:xfrm>
          <a:prstGeom prst="rect">
            <a:avLst/>
          </a:prstGeom>
          <a:noFill/>
        </p:spPr>
        <p:txBody>
          <a:bodyPr wrap="square" rtlCol="0">
            <a:spAutoFit/>
          </a:bodyPr>
          <a:lstStyle/>
          <a:p>
            <a:pPr marL="228600" lvl="0" indent="-228600">
              <a:buFont typeface="+mj-lt"/>
              <a:buAutoNum type="arabicPeriod" startAt="6"/>
            </a:pPr>
            <a:r>
              <a:rPr lang="en-GB" sz="1200" dirty="0">
                <a:solidFill>
                  <a:srgbClr val="38D4D6"/>
                </a:solidFill>
                <a:latin typeface="Arial Rounded MT Bold" panose="020F0704030504030204" pitchFamily="34" charset="77"/>
              </a:rPr>
              <a:t> How is radiation therapy used to treat cancer?      </a:t>
            </a:r>
            <a:r>
              <a:rPr lang="en-GB" sz="1600" dirty="0">
                <a:solidFill>
                  <a:srgbClr val="38D4D6"/>
                </a:solidFill>
                <a:latin typeface="Arial Rounded MT Bold" panose="020F0704030504030204" pitchFamily="34" charset="77"/>
              </a:rPr>
              <a:t>__________________________________________________________________________________________________________</a:t>
            </a:r>
          </a:p>
          <a:p>
            <a:pPr marL="742950" lvl="1" indent="-285750">
              <a:buFont typeface="+mj-lt"/>
              <a:buAutoNum type="romanLcPeriod"/>
            </a:pPr>
            <a:r>
              <a:rPr lang="en-GB" sz="1200" dirty="0">
                <a:solidFill>
                  <a:srgbClr val="38D4D6"/>
                </a:solidFill>
                <a:latin typeface="Arial Rounded MT Bold" panose="020F0704030504030204" pitchFamily="34" charset="77"/>
              </a:rPr>
              <a:t>How does it work?                                             </a:t>
            </a:r>
            <a:r>
              <a:rPr lang="en-GB"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a:t>
            </a:r>
          </a:p>
          <a:p>
            <a:pPr marL="742950" lvl="1" indent="-285750">
              <a:buFont typeface="+mj-lt"/>
              <a:buAutoNum type="romanLcPeriod"/>
            </a:pPr>
            <a:r>
              <a:rPr lang="en-GB" sz="1200" dirty="0">
                <a:solidFill>
                  <a:srgbClr val="38D4D6"/>
                </a:solidFill>
                <a:latin typeface="Arial Rounded MT Bold" panose="020F0704030504030204" pitchFamily="34" charset="77"/>
              </a:rPr>
              <a:t>What radioactive isotope is used?          </a:t>
            </a:r>
            <a:r>
              <a:rPr lang="en-GB" sz="1600" dirty="0">
                <a:solidFill>
                  <a:srgbClr val="38D4D6"/>
                </a:solidFill>
                <a:latin typeface="Arial Rounded MT Bold" panose="020F0704030504030204" pitchFamily="34" charset="77"/>
              </a:rPr>
              <a:t>________________________________________________</a:t>
            </a:r>
          </a:p>
          <a:p>
            <a:pPr marL="742950" lvl="1" indent="-285750">
              <a:buFont typeface="+mj-lt"/>
              <a:buAutoNum type="romanLcPeriod"/>
            </a:pPr>
            <a:r>
              <a:rPr lang="en-GB" sz="1200" dirty="0">
                <a:solidFill>
                  <a:srgbClr val="38D4D6"/>
                </a:solidFill>
                <a:latin typeface="Arial Rounded MT Bold" panose="020F0704030504030204" pitchFamily="34" charset="77"/>
              </a:rPr>
              <a:t>Write the advantages and disadvantages of this treatment:-</a:t>
            </a:r>
          </a:p>
        </p:txBody>
      </p:sp>
    </p:spTree>
    <p:extLst>
      <p:ext uri="{BB962C8B-B14F-4D97-AF65-F5344CB8AC3E}">
        <p14:creationId xmlns:p14="http://schemas.microsoft.com/office/powerpoint/2010/main" val="117151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TotalTime>
  <Words>589</Words>
  <Application>Microsoft Macintosh PowerPoint</Application>
  <PresentationFormat>A4 Paper (210x297 mm)</PresentationFormat>
  <Paragraphs>47</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Rounded</vt:lpstr>
      <vt:lpstr>Arial Rounded MT</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Sarah Mintey</cp:lastModifiedBy>
  <cp:revision>21</cp:revision>
  <dcterms:created xsi:type="dcterms:W3CDTF">2022-04-04T12:23:53Z</dcterms:created>
  <dcterms:modified xsi:type="dcterms:W3CDTF">2022-08-16T10:27:26Z</dcterms:modified>
</cp:coreProperties>
</file>