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2" r:id="rId2"/>
    <p:sldId id="323" r:id="rId3"/>
    <p:sldId id="269" r:id="rId4"/>
    <p:sldId id="316" r:id="rId5"/>
    <p:sldId id="324" r:id="rId6"/>
    <p:sldId id="317" r:id="rId7"/>
    <p:sldId id="303" r:id="rId8"/>
    <p:sldId id="318" r:id="rId9"/>
    <p:sldId id="319" r:id="rId10"/>
    <p:sldId id="320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y cloud will continue to explode post-COVID | InfoWorld">
            <a:extLst>
              <a:ext uri="{FF2B5EF4-FFF2-40B4-BE49-F238E27FC236}">
                <a16:creationId xmlns:a16="http://schemas.microsoft.com/office/drawing/2014/main" id="{60BD71C0-7DDA-FA44-9C94-9A6F70698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14669" r="-262" b="101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060C34-084D-514C-8530-7AD16823C1BF}"/>
              </a:ext>
            </a:extLst>
          </p:cNvPr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ReithSans"/>
              </a:rPr>
              <a:t>The frequency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ReithSans"/>
              </a:rPr>
              <a:t>The half-life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ReithSans"/>
              </a:rPr>
              <a:t>The activity</a:t>
            </a:r>
            <a:endParaRPr lang="en-GB" sz="3200" b="0" i="0" dirty="0">
              <a:solidFill>
                <a:schemeClr val="bg1"/>
              </a:solidFill>
              <a:effectLst/>
              <a:latin typeface="Reith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17AAE-9DCE-EF42-95F8-7D8CE53A3D3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90316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9A1FD-D099-DA42-A298-67615289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7B1158-4314-884F-9292-6B3E7EBBD4C0}"/>
              </a:ext>
            </a:extLst>
          </p:cNvPr>
          <p:cNvSpPr/>
          <p:nvPr/>
        </p:nvSpPr>
        <p:spPr>
          <a:xfrm>
            <a:off x="1038920" y="603276"/>
            <a:ext cx="10114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333333"/>
                </a:solidFill>
                <a:latin typeface="proxima-soft"/>
              </a:rPr>
              <a:t>A radioactive isotope has a half-life of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15 days 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and an initial count rate of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200 counts per second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. Determine the count rate after 45 days.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95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9A1FD-D099-DA42-A298-67615289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DB0B3A-CBF4-4A4F-B6EE-869FD16B404F}"/>
              </a:ext>
            </a:extLst>
          </p:cNvPr>
          <p:cNvSpPr/>
          <p:nvPr/>
        </p:nvSpPr>
        <p:spPr>
          <a:xfrm>
            <a:off x="1206184" y="2814064"/>
            <a:ext cx="10114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333333"/>
                </a:solidFill>
                <a:latin typeface="proxima-soft"/>
              </a:rPr>
              <a:t>Start		Count rate =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200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 counts per second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C190C-3C40-9D43-B1FF-A765939A9FC3}"/>
              </a:ext>
            </a:extLst>
          </p:cNvPr>
          <p:cNvSpPr/>
          <p:nvPr/>
        </p:nvSpPr>
        <p:spPr>
          <a:xfrm>
            <a:off x="1206183" y="3558134"/>
            <a:ext cx="10114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333333"/>
                </a:solidFill>
                <a:latin typeface="proxima-soft"/>
              </a:rPr>
              <a:t>15 days	Count rate =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100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 counts per second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D6EA8-C604-FF4B-A1C0-7F757A61AA2B}"/>
              </a:ext>
            </a:extLst>
          </p:cNvPr>
          <p:cNvSpPr/>
          <p:nvPr/>
        </p:nvSpPr>
        <p:spPr>
          <a:xfrm>
            <a:off x="1206181" y="4348381"/>
            <a:ext cx="10114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333333"/>
                </a:solidFill>
                <a:latin typeface="proxima-soft"/>
              </a:rPr>
              <a:t>30 days	Count rate =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50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 counts per second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08C74-94ED-5D48-9455-4CAED1B6738B}"/>
              </a:ext>
            </a:extLst>
          </p:cNvPr>
          <p:cNvSpPr/>
          <p:nvPr/>
        </p:nvSpPr>
        <p:spPr>
          <a:xfrm>
            <a:off x="1206180" y="5138628"/>
            <a:ext cx="10114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333333"/>
                </a:solidFill>
                <a:latin typeface="proxima-soft"/>
              </a:rPr>
              <a:t>45 days	Count rate =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25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 counts per second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5DA74-3FD4-C08A-A2A5-D77C6A32385B}"/>
              </a:ext>
            </a:extLst>
          </p:cNvPr>
          <p:cNvSpPr/>
          <p:nvPr/>
        </p:nvSpPr>
        <p:spPr>
          <a:xfrm>
            <a:off x="1038920" y="603276"/>
            <a:ext cx="10114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333333"/>
                </a:solidFill>
                <a:latin typeface="proxima-soft"/>
              </a:rPr>
              <a:t>A radioactive isotope has a half-life of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15 days 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and an initial count rate of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200 counts per second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. Determine the count rate after 45 days.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19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y cloud will continue to explode post-COVID | InfoWorld">
            <a:extLst>
              <a:ext uri="{FF2B5EF4-FFF2-40B4-BE49-F238E27FC236}">
                <a16:creationId xmlns:a16="http://schemas.microsoft.com/office/drawing/2014/main" id="{60BD71C0-7DDA-FA44-9C94-9A6F70698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14669" r="-262" b="101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060C34-084D-514C-8530-7AD16823C1BF}"/>
              </a:ext>
            </a:extLst>
          </p:cNvPr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ReithSans"/>
              </a:rPr>
              <a:t>The frequency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ReithSans"/>
              </a:rPr>
              <a:t>The half-life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ReithSans"/>
              </a:rPr>
              <a:t>The activity</a:t>
            </a:r>
            <a:endParaRPr lang="en-GB" sz="3200" b="0" i="0" dirty="0">
              <a:solidFill>
                <a:schemeClr val="bg1"/>
              </a:solidFill>
              <a:effectLst/>
              <a:latin typeface="Reith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17AAE-9DCE-EF42-95F8-7D8CE53A3D34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3E6C340-5BEE-ED40-9A4D-550AAC30979F}"/>
              </a:ext>
            </a:extLst>
          </p:cNvPr>
          <p:cNvSpPr/>
          <p:nvPr/>
        </p:nvSpPr>
        <p:spPr>
          <a:xfrm>
            <a:off x="3559635" y="3749454"/>
            <a:ext cx="5510215" cy="657922"/>
          </a:xfrm>
          <a:custGeom>
            <a:avLst/>
            <a:gdLst>
              <a:gd name="connsiteX0" fmla="*/ 4807688 w 5510215"/>
              <a:gd name="connsiteY0" fmla="*/ 313472 h 1975004"/>
              <a:gd name="connsiteX1" fmla="*/ 3982498 w 5510215"/>
              <a:gd name="connsiteY1" fmla="*/ 302321 h 1975004"/>
              <a:gd name="connsiteX2" fmla="*/ 3670264 w 5510215"/>
              <a:gd name="connsiteY2" fmla="*/ 280019 h 1975004"/>
              <a:gd name="connsiteX3" fmla="*/ 3335727 w 5510215"/>
              <a:gd name="connsiteY3" fmla="*/ 257716 h 1975004"/>
              <a:gd name="connsiteX4" fmla="*/ 3012342 w 5510215"/>
              <a:gd name="connsiteY4" fmla="*/ 235414 h 1975004"/>
              <a:gd name="connsiteX5" fmla="*/ 2677805 w 5510215"/>
              <a:gd name="connsiteY5" fmla="*/ 224263 h 1975004"/>
              <a:gd name="connsiteX6" fmla="*/ 2320966 w 5510215"/>
              <a:gd name="connsiteY6" fmla="*/ 201960 h 1975004"/>
              <a:gd name="connsiteX7" fmla="*/ 1105483 w 5510215"/>
              <a:gd name="connsiteY7" fmla="*/ 213111 h 1975004"/>
              <a:gd name="connsiteX8" fmla="*/ 982820 w 5510215"/>
              <a:gd name="connsiteY8" fmla="*/ 246565 h 1975004"/>
              <a:gd name="connsiteX9" fmla="*/ 871308 w 5510215"/>
              <a:gd name="connsiteY9" fmla="*/ 268868 h 1975004"/>
              <a:gd name="connsiteX10" fmla="*/ 704039 w 5510215"/>
              <a:gd name="connsiteY10" fmla="*/ 335775 h 1975004"/>
              <a:gd name="connsiteX11" fmla="*/ 559073 w 5510215"/>
              <a:gd name="connsiteY11" fmla="*/ 402682 h 1975004"/>
              <a:gd name="connsiteX12" fmla="*/ 481015 w 5510215"/>
              <a:gd name="connsiteY12" fmla="*/ 436136 h 1975004"/>
              <a:gd name="connsiteX13" fmla="*/ 425259 w 5510215"/>
              <a:gd name="connsiteY13" fmla="*/ 480741 h 1975004"/>
              <a:gd name="connsiteX14" fmla="*/ 358351 w 5510215"/>
              <a:gd name="connsiteY14" fmla="*/ 514194 h 1975004"/>
              <a:gd name="connsiteX15" fmla="*/ 302595 w 5510215"/>
              <a:gd name="connsiteY15" fmla="*/ 569950 h 1975004"/>
              <a:gd name="connsiteX16" fmla="*/ 246839 w 5510215"/>
              <a:gd name="connsiteY16" fmla="*/ 614555 h 1975004"/>
              <a:gd name="connsiteX17" fmla="*/ 124176 w 5510215"/>
              <a:gd name="connsiteY17" fmla="*/ 748370 h 1975004"/>
              <a:gd name="connsiteX18" fmla="*/ 90722 w 5510215"/>
              <a:gd name="connsiteY18" fmla="*/ 781824 h 1975004"/>
              <a:gd name="connsiteX19" fmla="*/ 23815 w 5510215"/>
              <a:gd name="connsiteY19" fmla="*/ 893336 h 1975004"/>
              <a:gd name="connsiteX20" fmla="*/ 12664 w 5510215"/>
              <a:gd name="connsiteY20" fmla="*/ 926789 h 1975004"/>
              <a:gd name="connsiteX21" fmla="*/ 23815 w 5510215"/>
              <a:gd name="connsiteY21" fmla="*/ 1172116 h 1975004"/>
              <a:gd name="connsiteX22" fmla="*/ 46117 w 5510215"/>
              <a:gd name="connsiteY22" fmla="*/ 1205570 h 1975004"/>
              <a:gd name="connsiteX23" fmla="*/ 202234 w 5510215"/>
              <a:gd name="connsiteY23" fmla="*/ 1339385 h 1975004"/>
              <a:gd name="connsiteX24" fmla="*/ 458712 w 5510215"/>
              <a:gd name="connsiteY24" fmla="*/ 1462048 h 1975004"/>
              <a:gd name="connsiteX25" fmla="*/ 570225 w 5510215"/>
              <a:gd name="connsiteY25" fmla="*/ 1495502 h 1975004"/>
              <a:gd name="connsiteX26" fmla="*/ 704039 w 5510215"/>
              <a:gd name="connsiteY26" fmla="*/ 1551258 h 1975004"/>
              <a:gd name="connsiteX27" fmla="*/ 837854 w 5510215"/>
              <a:gd name="connsiteY27" fmla="*/ 1584711 h 1975004"/>
              <a:gd name="connsiteX28" fmla="*/ 982820 w 5510215"/>
              <a:gd name="connsiteY28" fmla="*/ 1629316 h 1975004"/>
              <a:gd name="connsiteX29" fmla="*/ 1339659 w 5510215"/>
              <a:gd name="connsiteY29" fmla="*/ 1696224 h 1975004"/>
              <a:gd name="connsiteX30" fmla="*/ 2075639 w 5510215"/>
              <a:gd name="connsiteY30" fmla="*/ 1830038 h 1975004"/>
              <a:gd name="connsiteX31" fmla="*/ 2320966 w 5510215"/>
              <a:gd name="connsiteY31" fmla="*/ 1863492 h 1975004"/>
              <a:gd name="connsiteX32" fmla="*/ 2800469 w 5510215"/>
              <a:gd name="connsiteY32" fmla="*/ 1908097 h 1975004"/>
              <a:gd name="connsiteX33" fmla="*/ 2934283 w 5510215"/>
              <a:gd name="connsiteY33" fmla="*/ 1919248 h 1975004"/>
              <a:gd name="connsiteX34" fmla="*/ 3157308 w 5510215"/>
              <a:gd name="connsiteY34" fmla="*/ 1941550 h 1975004"/>
              <a:gd name="connsiteX35" fmla="*/ 3603356 w 5510215"/>
              <a:gd name="connsiteY35" fmla="*/ 1963853 h 1975004"/>
              <a:gd name="connsiteX36" fmla="*/ 3792927 w 5510215"/>
              <a:gd name="connsiteY36" fmla="*/ 1975004 h 1975004"/>
              <a:gd name="connsiteX37" fmla="*/ 4618117 w 5510215"/>
              <a:gd name="connsiteY37" fmla="*/ 1952702 h 1975004"/>
              <a:gd name="connsiteX38" fmla="*/ 4751932 w 5510215"/>
              <a:gd name="connsiteY38" fmla="*/ 1919248 h 1975004"/>
              <a:gd name="connsiteX39" fmla="*/ 4919200 w 5510215"/>
              <a:gd name="connsiteY39" fmla="*/ 1885794 h 1975004"/>
              <a:gd name="connsiteX40" fmla="*/ 5086469 w 5510215"/>
              <a:gd name="connsiteY40" fmla="*/ 1830038 h 1975004"/>
              <a:gd name="connsiteX41" fmla="*/ 5209132 w 5510215"/>
              <a:gd name="connsiteY41" fmla="*/ 1785433 h 1975004"/>
              <a:gd name="connsiteX42" fmla="*/ 5354098 w 5510215"/>
              <a:gd name="connsiteY42" fmla="*/ 1685072 h 1975004"/>
              <a:gd name="connsiteX43" fmla="*/ 5421005 w 5510215"/>
              <a:gd name="connsiteY43" fmla="*/ 1618165 h 1975004"/>
              <a:gd name="connsiteX44" fmla="*/ 5465610 w 5510215"/>
              <a:gd name="connsiteY44" fmla="*/ 1540107 h 1975004"/>
              <a:gd name="connsiteX45" fmla="*/ 5487912 w 5510215"/>
              <a:gd name="connsiteY45" fmla="*/ 1506653 h 1975004"/>
              <a:gd name="connsiteX46" fmla="*/ 5510215 w 5510215"/>
              <a:gd name="connsiteY46" fmla="*/ 1428594 h 1975004"/>
              <a:gd name="connsiteX47" fmla="*/ 5499064 w 5510215"/>
              <a:gd name="connsiteY47" fmla="*/ 1239024 h 1975004"/>
              <a:gd name="connsiteX48" fmla="*/ 5432156 w 5510215"/>
              <a:gd name="connsiteY48" fmla="*/ 1149814 h 1975004"/>
              <a:gd name="connsiteX49" fmla="*/ 5342947 w 5510215"/>
              <a:gd name="connsiteY49" fmla="*/ 1049453 h 1975004"/>
              <a:gd name="connsiteX50" fmla="*/ 5287190 w 5510215"/>
              <a:gd name="connsiteY50" fmla="*/ 1004848 h 1975004"/>
              <a:gd name="connsiteX51" fmla="*/ 5231434 w 5510215"/>
              <a:gd name="connsiteY51" fmla="*/ 949092 h 1975004"/>
              <a:gd name="connsiteX52" fmla="*/ 5041864 w 5510215"/>
              <a:gd name="connsiteY52" fmla="*/ 826429 h 1975004"/>
              <a:gd name="connsiteX53" fmla="*/ 4740781 w 5510215"/>
              <a:gd name="connsiteY53" fmla="*/ 648009 h 1975004"/>
              <a:gd name="connsiteX54" fmla="*/ 4629269 w 5510215"/>
              <a:gd name="connsiteY54" fmla="*/ 603404 h 1975004"/>
              <a:gd name="connsiteX55" fmla="*/ 4506605 w 5510215"/>
              <a:gd name="connsiteY55" fmla="*/ 536497 h 1975004"/>
              <a:gd name="connsiteX56" fmla="*/ 4216673 w 5510215"/>
              <a:gd name="connsiteY56" fmla="*/ 424985 h 1975004"/>
              <a:gd name="connsiteX57" fmla="*/ 3759473 w 5510215"/>
              <a:gd name="connsiteY57" fmla="*/ 246565 h 1975004"/>
              <a:gd name="connsiteX58" fmla="*/ 3536449 w 5510215"/>
              <a:gd name="connsiteY58" fmla="*/ 179658 h 1975004"/>
              <a:gd name="connsiteX59" fmla="*/ 3313425 w 5510215"/>
              <a:gd name="connsiteY59" fmla="*/ 135053 h 1975004"/>
              <a:gd name="connsiteX60" fmla="*/ 3213064 w 5510215"/>
              <a:gd name="connsiteY60" fmla="*/ 112750 h 1975004"/>
              <a:gd name="connsiteX61" fmla="*/ 2990039 w 5510215"/>
              <a:gd name="connsiteY61" fmla="*/ 56994 h 1975004"/>
              <a:gd name="connsiteX62" fmla="*/ 2789317 w 5510215"/>
              <a:gd name="connsiteY62" fmla="*/ 34692 h 1975004"/>
              <a:gd name="connsiteX63" fmla="*/ 2555142 w 5510215"/>
              <a:gd name="connsiteY63" fmla="*/ 12389 h 1975004"/>
              <a:gd name="connsiteX64" fmla="*/ 2443629 w 5510215"/>
              <a:gd name="connsiteY64" fmla="*/ 1238 h 1975004"/>
              <a:gd name="connsiteX65" fmla="*/ 2109093 w 5510215"/>
              <a:gd name="connsiteY65" fmla="*/ 1238 h 19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510215" h="1975004">
                <a:moveTo>
                  <a:pt x="4807688" y="313472"/>
                </a:moveTo>
                <a:cubicBezTo>
                  <a:pt x="4481771" y="354214"/>
                  <a:pt x="4692439" y="332531"/>
                  <a:pt x="3982498" y="302321"/>
                </a:cubicBezTo>
                <a:cubicBezTo>
                  <a:pt x="3878249" y="297885"/>
                  <a:pt x="3774354" y="287281"/>
                  <a:pt x="3670264" y="280019"/>
                </a:cubicBezTo>
                <a:lnTo>
                  <a:pt x="3335727" y="257716"/>
                </a:lnTo>
                <a:cubicBezTo>
                  <a:pt x="3227926" y="250366"/>
                  <a:pt x="3120333" y="239014"/>
                  <a:pt x="3012342" y="235414"/>
                </a:cubicBezTo>
                <a:lnTo>
                  <a:pt x="2677805" y="224263"/>
                </a:lnTo>
                <a:cubicBezTo>
                  <a:pt x="2558766" y="218503"/>
                  <a:pt x="2320966" y="201960"/>
                  <a:pt x="2320966" y="201960"/>
                </a:cubicBezTo>
                <a:lnTo>
                  <a:pt x="1105483" y="213111"/>
                </a:lnTo>
                <a:cubicBezTo>
                  <a:pt x="1063125" y="214523"/>
                  <a:pt x="1024049" y="236749"/>
                  <a:pt x="982820" y="246565"/>
                </a:cubicBezTo>
                <a:cubicBezTo>
                  <a:pt x="945944" y="255345"/>
                  <a:pt x="908479" y="261434"/>
                  <a:pt x="871308" y="268868"/>
                </a:cubicBezTo>
                <a:cubicBezTo>
                  <a:pt x="673750" y="353534"/>
                  <a:pt x="921070" y="248961"/>
                  <a:pt x="704039" y="335775"/>
                </a:cubicBezTo>
                <a:cubicBezTo>
                  <a:pt x="584527" y="383580"/>
                  <a:pt x="667628" y="352580"/>
                  <a:pt x="559073" y="402682"/>
                </a:cubicBezTo>
                <a:cubicBezTo>
                  <a:pt x="533370" y="414545"/>
                  <a:pt x="505467" y="421872"/>
                  <a:pt x="481015" y="436136"/>
                </a:cubicBezTo>
                <a:cubicBezTo>
                  <a:pt x="460456" y="448129"/>
                  <a:pt x="445339" y="467963"/>
                  <a:pt x="425259" y="480741"/>
                </a:cubicBezTo>
                <a:cubicBezTo>
                  <a:pt x="404222" y="494128"/>
                  <a:pt x="380654" y="503043"/>
                  <a:pt x="358351" y="514194"/>
                </a:cubicBezTo>
                <a:cubicBezTo>
                  <a:pt x="339766" y="532779"/>
                  <a:pt x="322131" y="552367"/>
                  <a:pt x="302595" y="569950"/>
                </a:cubicBezTo>
                <a:cubicBezTo>
                  <a:pt x="284904" y="585872"/>
                  <a:pt x="264328" y="598411"/>
                  <a:pt x="246839" y="614555"/>
                </a:cubicBezTo>
                <a:cubicBezTo>
                  <a:pt x="85945" y="763073"/>
                  <a:pt x="208733" y="649719"/>
                  <a:pt x="124176" y="748370"/>
                </a:cubicBezTo>
                <a:cubicBezTo>
                  <a:pt x="113913" y="760344"/>
                  <a:pt x="100404" y="769376"/>
                  <a:pt x="90722" y="781824"/>
                </a:cubicBezTo>
                <a:cubicBezTo>
                  <a:pt x="65496" y="814257"/>
                  <a:pt x="40367" y="854714"/>
                  <a:pt x="23815" y="893336"/>
                </a:cubicBezTo>
                <a:cubicBezTo>
                  <a:pt x="19185" y="904140"/>
                  <a:pt x="16381" y="915638"/>
                  <a:pt x="12664" y="926789"/>
                </a:cubicBezTo>
                <a:cubicBezTo>
                  <a:pt x="-3301" y="1038539"/>
                  <a:pt x="-8686" y="1025861"/>
                  <a:pt x="23815" y="1172116"/>
                </a:cubicBezTo>
                <a:cubicBezTo>
                  <a:pt x="26722" y="1185199"/>
                  <a:pt x="38327" y="1194664"/>
                  <a:pt x="46117" y="1205570"/>
                </a:cubicBezTo>
                <a:cubicBezTo>
                  <a:pt x="92397" y="1270362"/>
                  <a:pt x="112169" y="1294353"/>
                  <a:pt x="202234" y="1339385"/>
                </a:cubicBezTo>
                <a:cubicBezTo>
                  <a:pt x="250115" y="1363325"/>
                  <a:pt x="393892" y="1438167"/>
                  <a:pt x="458712" y="1462048"/>
                </a:cubicBezTo>
                <a:cubicBezTo>
                  <a:pt x="495127" y="1475464"/>
                  <a:pt x="533754" y="1482240"/>
                  <a:pt x="570225" y="1495502"/>
                </a:cubicBezTo>
                <a:cubicBezTo>
                  <a:pt x="615637" y="1512016"/>
                  <a:pt x="658197" y="1535977"/>
                  <a:pt x="704039" y="1551258"/>
                </a:cubicBezTo>
                <a:cubicBezTo>
                  <a:pt x="747657" y="1565797"/>
                  <a:pt x="793579" y="1572314"/>
                  <a:pt x="837854" y="1584711"/>
                </a:cubicBezTo>
                <a:cubicBezTo>
                  <a:pt x="886539" y="1598343"/>
                  <a:pt x="933466" y="1618348"/>
                  <a:pt x="982820" y="1629316"/>
                </a:cubicBezTo>
                <a:cubicBezTo>
                  <a:pt x="1100957" y="1655569"/>
                  <a:pt x="1221857" y="1668506"/>
                  <a:pt x="1339659" y="1696224"/>
                </a:cubicBezTo>
                <a:cubicBezTo>
                  <a:pt x="1650485" y="1769360"/>
                  <a:pt x="1631148" y="1769425"/>
                  <a:pt x="2075639" y="1830038"/>
                </a:cubicBezTo>
                <a:cubicBezTo>
                  <a:pt x="2157415" y="1841189"/>
                  <a:pt x="2238908" y="1854655"/>
                  <a:pt x="2320966" y="1863492"/>
                </a:cubicBezTo>
                <a:cubicBezTo>
                  <a:pt x="2480568" y="1880680"/>
                  <a:pt x="2640604" y="1893564"/>
                  <a:pt x="2800469" y="1908097"/>
                </a:cubicBezTo>
                <a:lnTo>
                  <a:pt x="2934283" y="1919248"/>
                </a:lnTo>
                <a:cubicBezTo>
                  <a:pt x="3008625" y="1926682"/>
                  <a:pt x="3082761" y="1936580"/>
                  <a:pt x="3157308" y="1941550"/>
                </a:cubicBezTo>
                <a:cubicBezTo>
                  <a:pt x="3305847" y="1951453"/>
                  <a:pt x="3454744" y="1955111"/>
                  <a:pt x="3603356" y="1963853"/>
                </a:cubicBezTo>
                <a:lnTo>
                  <a:pt x="3792927" y="1975004"/>
                </a:lnTo>
                <a:cubicBezTo>
                  <a:pt x="4067990" y="1967570"/>
                  <a:pt x="4343417" y="1968673"/>
                  <a:pt x="4618117" y="1952702"/>
                </a:cubicBezTo>
                <a:cubicBezTo>
                  <a:pt x="4664017" y="1950033"/>
                  <a:pt x="4707049" y="1929222"/>
                  <a:pt x="4751932" y="1919248"/>
                </a:cubicBezTo>
                <a:cubicBezTo>
                  <a:pt x="4807438" y="1906913"/>
                  <a:pt x="4864527" y="1901414"/>
                  <a:pt x="4919200" y="1885794"/>
                </a:cubicBezTo>
                <a:cubicBezTo>
                  <a:pt x="5052199" y="1847795"/>
                  <a:pt x="4943282" y="1881176"/>
                  <a:pt x="5086469" y="1830038"/>
                </a:cubicBezTo>
                <a:cubicBezTo>
                  <a:pt x="5122911" y="1817023"/>
                  <a:pt x="5173659" y="1803170"/>
                  <a:pt x="5209132" y="1785433"/>
                </a:cubicBezTo>
                <a:cubicBezTo>
                  <a:pt x="5248175" y="1765912"/>
                  <a:pt x="5330876" y="1708294"/>
                  <a:pt x="5354098" y="1685072"/>
                </a:cubicBezTo>
                <a:cubicBezTo>
                  <a:pt x="5376400" y="1662770"/>
                  <a:pt x="5403509" y="1644408"/>
                  <a:pt x="5421005" y="1618165"/>
                </a:cubicBezTo>
                <a:cubicBezTo>
                  <a:pt x="5475336" y="1536669"/>
                  <a:pt x="5409026" y="1639130"/>
                  <a:pt x="5465610" y="1540107"/>
                </a:cubicBezTo>
                <a:cubicBezTo>
                  <a:pt x="5472259" y="1528471"/>
                  <a:pt x="5481918" y="1518640"/>
                  <a:pt x="5487912" y="1506653"/>
                </a:cubicBezTo>
                <a:cubicBezTo>
                  <a:pt x="5495913" y="1490651"/>
                  <a:pt x="5506641" y="1442892"/>
                  <a:pt x="5510215" y="1428594"/>
                </a:cubicBezTo>
                <a:cubicBezTo>
                  <a:pt x="5506498" y="1365404"/>
                  <a:pt x="5516131" y="1299979"/>
                  <a:pt x="5499064" y="1239024"/>
                </a:cubicBezTo>
                <a:cubicBezTo>
                  <a:pt x="5489042" y="1203230"/>
                  <a:pt x="5454459" y="1179551"/>
                  <a:pt x="5432156" y="1149814"/>
                </a:cubicBezTo>
                <a:cubicBezTo>
                  <a:pt x="5394173" y="1099170"/>
                  <a:pt x="5395949" y="1097154"/>
                  <a:pt x="5342947" y="1049453"/>
                </a:cubicBezTo>
                <a:cubicBezTo>
                  <a:pt x="5325256" y="1033531"/>
                  <a:pt x="5304881" y="1020770"/>
                  <a:pt x="5287190" y="1004848"/>
                </a:cubicBezTo>
                <a:cubicBezTo>
                  <a:pt x="5267653" y="987265"/>
                  <a:pt x="5251958" y="965511"/>
                  <a:pt x="5231434" y="949092"/>
                </a:cubicBezTo>
                <a:cubicBezTo>
                  <a:pt x="5070386" y="820253"/>
                  <a:pt x="5175819" y="915732"/>
                  <a:pt x="5041864" y="826429"/>
                </a:cubicBezTo>
                <a:cubicBezTo>
                  <a:pt x="4894973" y="728501"/>
                  <a:pt x="4972310" y="740621"/>
                  <a:pt x="4740781" y="648009"/>
                </a:cubicBezTo>
                <a:cubicBezTo>
                  <a:pt x="4703610" y="633141"/>
                  <a:pt x="4665414" y="620616"/>
                  <a:pt x="4629269" y="603404"/>
                </a:cubicBezTo>
                <a:cubicBezTo>
                  <a:pt x="4587218" y="583380"/>
                  <a:pt x="4549354" y="554983"/>
                  <a:pt x="4506605" y="536497"/>
                </a:cubicBezTo>
                <a:cubicBezTo>
                  <a:pt x="4411565" y="495399"/>
                  <a:pt x="4311846" y="465774"/>
                  <a:pt x="4216673" y="424985"/>
                </a:cubicBezTo>
                <a:cubicBezTo>
                  <a:pt x="4025833" y="343196"/>
                  <a:pt x="3993335" y="326178"/>
                  <a:pt x="3759473" y="246565"/>
                </a:cubicBezTo>
                <a:cubicBezTo>
                  <a:pt x="3685999" y="221553"/>
                  <a:pt x="3611746" y="198482"/>
                  <a:pt x="3536449" y="179658"/>
                </a:cubicBezTo>
                <a:cubicBezTo>
                  <a:pt x="3462899" y="161271"/>
                  <a:pt x="3387666" y="150413"/>
                  <a:pt x="3313425" y="135053"/>
                </a:cubicBezTo>
                <a:cubicBezTo>
                  <a:pt x="3279866" y="128110"/>
                  <a:pt x="3246377" y="120791"/>
                  <a:pt x="3213064" y="112750"/>
                </a:cubicBezTo>
                <a:cubicBezTo>
                  <a:pt x="3138574" y="94770"/>
                  <a:pt x="3065401" y="70876"/>
                  <a:pt x="2990039" y="56994"/>
                </a:cubicBezTo>
                <a:cubicBezTo>
                  <a:pt x="2923834" y="44798"/>
                  <a:pt x="2856157" y="42713"/>
                  <a:pt x="2789317" y="34692"/>
                </a:cubicBezTo>
                <a:cubicBezTo>
                  <a:pt x="2548927" y="5846"/>
                  <a:pt x="2957180" y="45893"/>
                  <a:pt x="2555142" y="12389"/>
                </a:cubicBezTo>
                <a:cubicBezTo>
                  <a:pt x="2517915" y="9287"/>
                  <a:pt x="2480974" y="2172"/>
                  <a:pt x="2443629" y="1238"/>
                </a:cubicBezTo>
                <a:cubicBezTo>
                  <a:pt x="2332152" y="-1549"/>
                  <a:pt x="2220605" y="1238"/>
                  <a:pt x="2109093" y="1238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2090172"/>
            <a:ext cx="44627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Describe what's meant by the </a:t>
            </a:r>
            <a:r>
              <a:rPr lang="en-GB" sz="2400" b="1" dirty="0">
                <a:solidFill>
                  <a:srgbClr val="00B0F0"/>
                </a:solidFill>
              </a:rPr>
              <a:t>half-life of a radioactive isotope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Determine the </a:t>
            </a:r>
            <a:r>
              <a:rPr lang="en-GB" sz="2400" b="1" dirty="0">
                <a:solidFill>
                  <a:srgbClr val="00B0F0"/>
                </a:solidFill>
              </a:rPr>
              <a:t>half-life of a radioactive isotope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00B0F0"/>
                </a:solidFill>
              </a:rPr>
              <a:t>Calculate the decrease </a:t>
            </a:r>
            <a:r>
              <a:rPr lang="en-GB" sz="2400" dirty="0"/>
              <a:t>in radioactive count rate after a given number of half-lives (applies only to higher-tier).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Half-life of a radioactive isotope</a:t>
            </a:r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543FE4AA-ACA7-9645-C6BF-3A98ACA24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48115-95E7-064A-B1DD-5068C8BA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84C9C1-A61F-014C-80DB-BACF853D2E85}"/>
              </a:ext>
            </a:extLst>
          </p:cNvPr>
          <p:cNvSpPr/>
          <p:nvPr/>
        </p:nvSpPr>
        <p:spPr>
          <a:xfrm>
            <a:off x="1882588" y="699247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AD488C-823E-1248-8F4C-2EF70FDBA286}"/>
              </a:ext>
            </a:extLst>
          </p:cNvPr>
          <p:cNvSpPr/>
          <p:nvPr/>
        </p:nvSpPr>
        <p:spPr>
          <a:xfrm>
            <a:off x="2541494" y="699246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D40F72-B806-5649-A2B3-04E2E2C32998}"/>
              </a:ext>
            </a:extLst>
          </p:cNvPr>
          <p:cNvSpPr/>
          <p:nvPr/>
        </p:nvSpPr>
        <p:spPr>
          <a:xfrm>
            <a:off x="3200400" y="699246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511087-E0A0-944F-8071-E6A2FC196D7A}"/>
              </a:ext>
            </a:extLst>
          </p:cNvPr>
          <p:cNvSpPr/>
          <p:nvPr/>
        </p:nvSpPr>
        <p:spPr>
          <a:xfrm>
            <a:off x="1882588" y="1344705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92923B-CE29-B84C-A9D1-3FE152D2F19D}"/>
              </a:ext>
            </a:extLst>
          </p:cNvPr>
          <p:cNvSpPr/>
          <p:nvPr/>
        </p:nvSpPr>
        <p:spPr>
          <a:xfrm>
            <a:off x="2541494" y="1344704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A734CD-18D5-404F-8024-73CB0CA71DFD}"/>
              </a:ext>
            </a:extLst>
          </p:cNvPr>
          <p:cNvSpPr/>
          <p:nvPr/>
        </p:nvSpPr>
        <p:spPr>
          <a:xfrm>
            <a:off x="3200400" y="1344704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0500C7-BE63-3540-A634-B598E113156B}"/>
              </a:ext>
            </a:extLst>
          </p:cNvPr>
          <p:cNvSpPr/>
          <p:nvPr/>
        </p:nvSpPr>
        <p:spPr>
          <a:xfrm>
            <a:off x="1909482" y="1990164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400158-B765-0F47-BC14-44EDC9780346}"/>
              </a:ext>
            </a:extLst>
          </p:cNvPr>
          <p:cNvSpPr/>
          <p:nvPr/>
        </p:nvSpPr>
        <p:spPr>
          <a:xfrm>
            <a:off x="2568388" y="1990163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C21039-067B-884E-9006-3963DAD34AA9}"/>
              </a:ext>
            </a:extLst>
          </p:cNvPr>
          <p:cNvSpPr/>
          <p:nvPr/>
        </p:nvSpPr>
        <p:spPr>
          <a:xfrm>
            <a:off x="3227294" y="1990163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820E0C-741B-A44A-940F-EE16236BFC01}"/>
              </a:ext>
            </a:extLst>
          </p:cNvPr>
          <p:cNvSpPr/>
          <p:nvPr/>
        </p:nvSpPr>
        <p:spPr>
          <a:xfrm>
            <a:off x="1909482" y="2635622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700C78-59A3-7D4B-A809-1D93529F4C89}"/>
              </a:ext>
            </a:extLst>
          </p:cNvPr>
          <p:cNvSpPr/>
          <p:nvPr/>
        </p:nvSpPr>
        <p:spPr>
          <a:xfrm>
            <a:off x="2568388" y="2635621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E85E187-7FEF-F941-A747-3EFD3E0550C1}"/>
              </a:ext>
            </a:extLst>
          </p:cNvPr>
          <p:cNvSpPr/>
          <p:nvPr/>
        </p:nvSpPr>
        <p:spPr>
          <a:xfrm>
            <a:off x="3227294" y="2635621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C62E59-6B17-E947-8F0E-E4AAAE468688}"/>
              </a:ext>
            </a:extLst>
          </p:cNvPr>
          <p:cNvSpPr/>
          <p:nvPr/>
        </p:nvSpPr>
        <p:spPr>
          <a:xfrm>
            <a:off x="3859306" y="699245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B905DB-96F2-ED48-8DEA-2B760D30EFF6}"/>
              </a:ext>
            </a:extLst>
          </p:cNvPr>
          <p:cNvSpPr/>
          <p:nvPr/>
        </p:nvSpPr>
        <p:spPr>
          <a:xfrm>
            <a:off x="4518212" y="699244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458BC7-3F67-3B4B-BB74-4E571FA1C00E}"/>
              </a:ext>
            </a:extLst>
          </p:cNvPr>
          <p:cNvSpPr/>
          <p:nvPr/>
        </p:nvSpPr>
        <p:spPr>
          <a:xfrm>
            <a:off x="5177118" y="699244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116CF3-CFA0-E148-A53A-3320C96CCAD3}"/>
              </a:ext>
            </a:extLst>
          </p:cNvPr>
          <p:cNvSpPr/>
          <p:nvPr/>
        </p:nvSpPr>
        <p:spPr>
          <a:xfrm>
            <a:off x="3859306" y="1344703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218FFED-864B-C24D-8E7B-94608D9D1B1B}"/>
              </a:ext>
            </a:extLst>
          </p:cNvPr>
          <p:cNvSpPr/>
          <p:nvPr/>
        </p:nvSpPr>
        <p:spPr>
          <a:xfrm>
            <a:off x="4518212" y="1344702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6AC15C-93EE-DE4D-9C31-EC71A02AEC5B}"/>
              </a:ext>
            </a:extLst>
          </p:cNvPr>
          <p:cNvSpPr/>
          <p:nvPr/>
        </p:nvSpPr>
        <p:spPr>
          <a:xfrm>
            <a:off x="5177118" y="1344702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329B22-CAC8-3344-BC6D-4E1FB4163AEA}"/>
              </a:ext>
            </a:extLst>
          </p:cNvPr>
          <p:cNvSpPr/>
          <p:nvPr/>
        </p:nvSpPr>
        <p:spPr>
          <a:xfrm>
            <a:off x="3886200" y="1990162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490363-A219-764D-883B-E8529E2FCF76}"/>
              </a:ext>
            </a:extLst>
          </p:cNvPr>
          <p:cNvSpPr/>
          <p:nvPr/>
        </p:nvSpPr>
        <p:spPr>
          <a:xfrm>
            <a:off x="4545106" y="1990161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43216E-DEA5-1640-B9BA-8E9D2383AE51}"/>
              </a:ext>
            </a:extLst>
          </p:cNvPr>
          <p:cNvSpPr/>
          <p:nvPr/>
        </p:nvSpPr>
        <p:spPr>
          <a:xfrm>
            <a:off x="5204012" y="1990161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87C24B1-59B7-1744-8ED0-C907D9F3102B}"/>
              </a:ext>
            </a:extLst>
          </p:cNvPr>
          <p:cNvSpPr/>
          <p:nvPr/>
        </p:nvSpPr>
        <p:spPr>
          <a:xfrm>
            <a:off x="3886200" y="2635620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280598-1474-3F4A-AC11-2BD37241F801}"/>
              </a:ext>
            </a:extLst>
          </p:cNvPr>
          <p:cNvSpPr/>
          <p:nvPr/>
        </p:nvSpPr>
        <p:spPr>
          <a:xfrm>
            <a:off x="4545106" y="2635619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4BB18E-C52F-B641-9F51-7E33FB02E7D7}"/>
              </a:ext>
            </a:extLst>
          </p:cNvPr>
          <p:cNvSpPr/>
          <p:nvPr/>
        </p:nvSpPr>
        <p:spPr>
          <a:xfrm>
            <a:off x="5204012" y="2635619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A451A6E-F909-9D4C-A783-734E7EC5250F}"/>
              </a:ext>
            </a:extLst>
          </p:cNvPr>
          <p:cNvSpPr/>
          <p:nvPr/>
        </p:nvSpPr>
        <p:spPr>
          <a:xfrm>
            <a:off x="1936376" y="3281079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FD9484-27BF-0D42-A15B-197E51F35B77}"/>
              </a:ext>
            </a:extLst>
          </p:cNvPr>
          <p:cNvSpPr/>
          <p:nvPr/>
        </p:nvSpPr>
        <p:spPr>
          <a:xfrm>
            <a:off x="2595282" y="3281078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2C04B1-DB23-5943-B4F2-08DFF4AB3F5F}"/>
              </a:ext>
            </a:extLst>
          </p:cNvPr>
          <p:cNvSpPr/>
          <p:nvPr/>
        </p:nvSpPr>
        <p:spPr>
          <a:xfrm>
            <a:off x="3254188" y="3281078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50C62E-D15D-AF42-8137-1E7AFF4C6B31}"/>
              </a:ext>
            </a:extLst>
          </p:cNvPr>
          <p:cNvSpPr/>
          <p:nvPr/>
        </p:nvSpPr>
        <p:spPr>
          <a:xfrm>
            <a:off x="1936376" y="3926537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8D00C2E-131E-2B47-9FB1-8E9DE3060468}"/>
              </a:ext>
            </a:extLst>
          </p:cNvPr>
          <p:cNvSpPr/>
          <p:nvPr/>
        </p:nvSpPr>
        <p:spPr>
          <a:xfrm>
            <a:off x="2595282" y="3926536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4361CC-32BA-3040-B6BB-8C3E82674A70}"/>
              </a:ext>
            </a:extLst>
          </p:cNvPr>
          <p:cNvSpPr/>
          <p:nvPr/>
        </p:nvSpPr>
        <p:spPr>
          <a:xfrm>
            <a:off x="3254188" y="3926536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C69F814-C426-7148-9ED9-511D1BE8181D}"/>
              </a:ext>
            </a:extLst>
          </p:cNvPr>
          <p:cNvSpPr/>
          <p:nvPr/>
        </p:nvSpPr>
        <p:spPr>
          <a:xfrm>
            <a:off x="1963270" y="4571996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0F4DF62-6F72-D64E-BFF6-60F3B8B22C47}"/>
              </a:ext>
            </a:extLst>
          </p:cNvPr>
          <p:cNvSpPr/>
          <p:nvPr/>
        </p:nvSpPr>
        <p:spPr>
          <a:xfrm>
            <a:off x="2622176" y="4571995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4E7E32-9C99-C049-A4E2-B8267AA55E88}"/>
              </a:ext>
            </a:extLst>
          </p:cNvPr>
          <p:cNvSpPr/>
          <p:nvPr/>
        </p:nvSpPr>
        <p:spPr>
          <a:xfrm>
            <a:off x="3281082" y="4571995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9A931EA-A4F6-D340-84BF-3065790709ED}"/>
              </a:ext>
            </a:extLst>
          </p:cNvPr>
          <p:cNvSpPr/>
          <p:nvPr/>
        </p:nvSpPr>
        <p:spPr>
          <a:xfrm>
            <a:off x="1963270" y="5217454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852A5D9-34A3-8F48-ADC3-C46DFEEAE63E}"/>
              </a:ext>
            </a:extLst>
          </p:cNvPr>
          <p:cNvSpPr/>
          <p:nvPr/>
        </p:nvSpPr>
        <p:spPr>
          <a:xfrm>
            <a:off x="2622176" y="5217453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F0FD731-33A1-174A-B03A-21A322F865C8}"/>
              </a:ext>
            </a:extLst>
          </p:cNvPr>
          <p:cNvSpPr/>
          <p:nvPr/>
        </p:nvSpPr>
        <p:spPr>
          <a:xfrm>
            <a:off x="3281082" y="5217453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916B56-C4ED-F145-9302-FFD50EC9609B}"/>
              </a:ext>
            </a:extLst>
          </p:cNvPr>
          <p:cNvSpPr/>
          <p:nvPr/>
        </p:nvSpPr>
        <p:spPr>
          <a:xfrm>
            <a:off x="3886200" y="3259421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13AD218-E7B6-3F4A-AA2A-72E00A7BC7DD}"/>
              </a:ext>
            </a:extLst>
          </p:cNvPr>
          <p:cNvSpPr/>
          <p:nvPr/>
        </p:nvSpPr>
        <p:spPr>
          <a:xfrm>
            <a:off x="4545106" y="3259420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1569E2B-0B14-8848-9DA8-15158C11B7FC}"/>
              </a:ext>
            </a:extLst>
          </p:cNvPr>
          <p:cNvSpPr/>
          <p:nvPr/>
        </p:nvSpPr>
        <p:spPr>
          <a:xfrm>
            <a:off x="5204012" y="3259420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FA443DE-DBCE-E646-A788-B45A72C773D9}"/>
              </a:ext>
            </a:extLst>
          </p:cNvPr>
          <p:cNvSpPr/>
          <p:nvPr/>
        </p:nvSpPr>
        <p:spPr>
          <a:xfrm>
            <a:off x="3886200" y="3904879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4973E3E-A775-5143-AF8F-804931BA1A33}"/>
              </a:ext>
            </a:extLst>
          </p:cNvPr>
          <p:cNvSpPr/>
          <p:nvPr/>
        </p:nvSpPr>
        <p:spPr>
          <a:xfrm>
            <a:off x="4545106" y="3904878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C490E4-DA68-1D43-8345-00ECB345979A}"/>
              </a:ext>
            </a:extLst>
          </p:cNvPr>
          <p:cNvSpPr/>
          <p:nvPr/>
        </p:nvSpPr>
        <p:spPr>
          <a:xfrm>
            <a:off x="5204012" y="3904878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A86E5A-A541-0448-B814-7B1A8E415C05}"/>
              </a:ext>
            </a:extLst>
          </p:cNvPr>
          <p:cNvSpPr/>
          <p:nvPr/>
        </p:nvSpPr>
        <p:spPr>
          <a:xfrm>
            <a:off x="3913094" y="4550338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E25ACEE-3B3D-4545-993B-00A7ECE202DD}"/>
              </a:ext>
            </a:extLst>
          </p:cNvPr>
          <p:cNvSpPr/>
          <p:nvPr/>
        </p:nvSpPr>
        <p:spPr>
          <a:xfrm>
            <a:off x="4572000" y="4550337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C45C547-1D60-064D-B75F-02C0F017031B}"/>
              </a:ext>
            </a:extLst>
          </p:cNvPr>
          <p:cNvSpPr/>
          <p:nvPr/>
        </p:nvSpPr>
        <p:spPr>
          <a:xfrm>
            <a:off x="5230906" y="4550337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70AE33-3A01-0540-B438-D145AC311BC4}"/>
              </a:ext>
            </a:extLst>
          </p:cNvPr>
          <p:cNvSpPr/>
          <p:nvPr/>
        </p:nvSpPr>
        <p:spPr>
          <a:xfrm>
            <a:off x="3913094" y="5195796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2326F3B-3466-6C40-9125-70C690F58B07}"/>
              </a:ext>
            </a:extLst>
          </p:cNvPr>
          <p:cNvSpPr/>
          <p:nvPr/>
        </p:nvSpPr>
        <p:spPr>
          <a:xfrm>
            <a:off x="4572000" y="5195795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D6981F-D83A-EA46-B03F-0D32F24C2C68}"/>
              </a:ext>
            </a:extLst>
          </p:cNvPr>
          <p:cNvSpPr/>
          <p:nvPr/>
        </p:nvSpPr>
        <p:spPr>
          <a:xfrm>
            <a:off x="5230906" y="5195795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484010D-DB14-3D4B-A874-27DE655F4E25}"/>
              </a:ext>
            </a:extLst>
          </p:cNvPr>
          <p:cNvSpPr/>
          <p:nvPr/>
        </p:nvSpPr>
        <p:spPr>
          <a:xfrm>
            <a:off x="5836024" y="699244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2EC290C-7C30-4446-8F01-CC595B5F8E2F}"/>
              </a:ext>
            </a:extLst>
          </p:cNvPr>
          <p:cNvSpPr/>
          <p:nvPr/>
        </p:nvSpPr>
        <p:spPr>
          <a:xfrm>
            <a:off x="6494930" y="699243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A0EC072-DACF-AC4D-81EC-FD481DAE9435}"/>
              </a:ext>
            </a:extLst>
          </p:cNvPr>
          <p:cNvSpPr/>
          <p:nvPr/>
        </p:nvSpPr>
        <p:spPr>
          <a:xfrm>
            <a:off x="5836024" y="1344702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CADC37B-F752-794E-9136-CAEF63B25DFC}"/>
              </a:ext>
            </a:extLst>
          </p:cNvPr>
          <p:cNvSpPr/>
          <p:nvPr/>
        </p:nvSpPr>
        <p:spPr>
          <a:xfrm>
            <a:off x="6494930" y="1344701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CB68E5E-24C3-8E4E-A736-922FB760A0A7}"/>
              </a:ext>
            </a:extLst>
          </p:cNvPr>
          <p:cNvSpPr/>
          <p:nvPr/>
        </p:nvSpPr>
        <p:spPr>
          <a:xfrm>
            <a:off x="5862918" y="1990161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F9D1D87-18A6-2B4A-933E-9344A922DF90}"/>
              </a:ext>
            </a:extLst>
          </p:cNvPr>
          <p:cNvSpPr/>
          <p:nvPr/>
        </p:nvSpPr>
        <p:spPr>
          <a:xfrm>
            <a:off x="6521824" y="1990160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62A196-929D-984A-AEBC-F9540E65C32E}"/>
              </a:ext>
            </a:extLst>
          </p:cNvPr>
          <p:cNvSpPr/>
          <p:nvPr/>
        </p:nvSpPr>
        <p:spPr>
          <a:xfrm>
            <a:off x="5862918" y="2635619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63C3034-F4A9-0B42-AE59-B94091F56C2C}"/>
              </a:ext>
            </a:extLst>
          </p:cNvPr>
          <p:cNvSpPr/>
          <p:nvPr/>
        </p:nvSpPr>
        <p:spPr>
          <a:xfrm>
            <a:off x="6521824" y="2635618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774E05A-BC6F-944A-9CA0-7DEF62B75864}"/>
              </a:ext>
            </a:extLst>
          </p:cNvPr>
          <p:cNvSpPr/>
          <p:nvPr/>
        </p:nvSpPr>
        <p:spPr>
          <a:xfrm>
            <a:off x="5862918" y="3259420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9912B9D-7398-414C-A0FE-EB2DD7C2EDD5}"/>
              </a:ext>
            </a:extLst>
          </p:cNvPr>
          <p:cNvSpPr/>
          <p:nvPr/>
        </p:nvSpPr>
        <p:spPr>
          <a:xfrm>
            <a:off x="6521824" y="3259419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49707F0-38FE-1349-A8DF-D353483FA7CC}"/>
              </a:ext>
            </a:extLst>
          </p:cNvPr>
          <p:cNvSpPr/>
          <p:nvPr/>
        </p:nvSpPr>
        <p:spPr>
          <a:xfrm>
            <a:off x="5862918" y="3904878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68F7F2F-28B0-F64C-9607-3D89032DFE0F}"/>
              </a:ext>
            </a:extLst>
          </p:cNvPr>
          <p:cNvSpPr/>
          <p:nvPr/>
        </p:nvSpPr>
        <p:spPr>
          <a:xfrm>
            <a:off x="6521824" y="3904877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E3C17B7-C8DF-3748-BC19-C3F8870BBB70}"/>
              </a:ext>
            </a:extLst>
          </p:cNvPr>
          <p:cNvSpPr/>
          <p:nvPr/>
        </p:nvSpPr>
        <p:spPr>
          <a:xfrm>
            <a:off x="5889812" y="4550337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0C2194B-0C2E-414C-A9BA-EBAC95B3A842}"/>
              </a:ext>
            </a:extLst>
          </p:cNvPr>
          <p:cNvSpPr/>
          <p:nvPr/>
        </p:nvSpPr>
        <p:spPr>
          <a:xfrm>
            <a:off x="6548718" y="4550336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A4A82A-AC68-ED4F-8D92-BF424C867E0F}"/>
              </a:ext>
            </a:extLst>
          </p:cNvPr>
          <p:cNvSpPr/>
          <p:nvPr/>
        </p:nvSpPr>
        <p:spPr>
          <a:xfrm>
            <a:off x="5889812" y="5195795"/>
            <a:ext cx="658906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28F7CA0-32F6-5945-B8E0-651924881372}"/>
              </a:ext>
            </a:extLst>
          </p:cNvPr>
          <p:cNvSpPr/>
          <p:nvPr/>
        </p:nvSpPr>
        <p:spPr>
          <a:xfrm>
            <a:off x="6548718" y="5195794"/>
            <a:ext cx="658906" cy="6454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ADF5157B-F5E5-2B48-95D6-92D281F9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918" y="1346924"/>
            <a:ext cx="4171578" cy="55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930D0D9-FD78-76F9-7AA7-2DD578B2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5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Geiger counter - Wikipedia">
            <a:extLst>
              <a:ext uri="{FF2B5EF4-FFF2-40B4-BE49-F238E27FC236}">
                <a16:creationId xmlns:a16="http://schemas.microsoft.com/office/drawing/2014/main" id="{DC0B62EB-E38F-1644-B071-4C9FA53C1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2258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DBB1A6-835C-F746-972C-08EAE473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9A1FD-D099-DA42-A298-67615289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A8C019-5A39-3943-9279-C7285DFFDF69}"/>
              </a:ext>
            </a:extLst>
          </p:cNvPr>
          <p:cNvCxnSpPr/>
          <p:nvPr/>
        </p:nvCxnSpPr>
        <p:spPr>
          <a:xfrm flipV="1">
            <a:off x="3966882" y="1021976"/>
            <a:ext cx="0" cy="42627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42981-92A0-4F46-ADF8-7E2C92C0C0F5}"/>
              </a:ext>
            </a:extLst>
          </p:cNvPr>
          <p:cNvCxnSpPr>
            <a:cxnSpLocks/>
          </p:cNvCxnSpPr>
          <p:nvPr/>
        </p:nvCxnSpPr>
        <p:spPr>
          <a:xfrm flipV="1">
            <a:off x="3953435" y="5271247"/>
            <a:ext cx="498885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DE52F6-ECBE-9F4F-B63D-B10998676A03}"/>
              </a:ext>
            </a:extLst>
          </p:cNvPr>
          <p:cNvSpPr txBox="1"/>
          <p:nvPr/>
        </p:nvSpPr>
        <p:spPr>
          <a:xfrm rot="16200000">
            <a:off x="1694558" y="3244333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Number of undecayed nuclei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59D44-3922-9B44-BCA8-ABBAC4F7F64A}"/>
              </a:ext>
            </a:extLst>
          </p:cNvPr>
          <p:cNvSpPr txBox="1"/>
          <p:nvPr/>
        </p:nvSpPr>
        <p:spPr>
          <a:xfrm>
            <a:off x="5665128" y="5564487"/>
            <a:ext cx="16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Time (minutes)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53AF31A-7959-CE4F-95FA-AE09FEB2235E}"/>
              </a:ext>
            </a:extLst>
          </p:cNvPr>
          <p:cNvSpPr/>
          <p:nvPr/>
        </p:nvSpPr>
        <p:spPr>
          <a:xfrm>
            <a:off x="4019031" y="1338146"/>
            <a:ext cx="4583151" cy="3911187"/>
          </a:xfrm>
          <a:custGeom>
            <a:avLst/>
            <a:gdLst>
              <a:gd name="connsiteX0" fmla="*/ 0 w 4583151"/>
              <a:gd name="connsiteY0" fmla="*/ 0 h 3911187"/>
              <a:gd name="connsiteX1" fmla="*/ 78058 w 4583151"/>
              <a:gd name="connsiteY1" fmla="*/ 468352 h 3911187"/>
              <a:gd name="connsiteX2" fmla="*/ 234175 w 4583151"/>
              <a:gd name="connsiteY2" fmla="*/ 1014761 h 3911187"/>
              <a:gd name="connsiteX3" fmla="*/ 446048 w 4583151"/>
              <a:gd name="connsiteY3" fmla="*/ 1527717 h 3911187"/>
              <a:gd name="connsiteX4" fmla="*/ 691375 w 4583151"/>
              <a:gd name="connsiteY4" fmla="*/ 1906859 h 3911187"/>
              <a:gd name="connsiteX5" fmla="*/ 1092819 w 4583151"/>
              <a:gd name="connsiteY5" fmla="*/ 2430966 h 3911187"/>
              <a:gd name="connsiteX6" fmla="*/ 1583473 w 4583151"/>
              <a:gd name="connsiteY6" fmla="*/ 2921620 h 3911187"/>
              <a:gd name="connsiteX7" fmla="*/ 2040673 w 4583151"/>
              <a:gd name="connsiteY7" fmla="*/ 3222703 h 3911187"/>
              <a:gd name="connsiteX8" fmla="*/ 2609385 w 4583151"/>
              <a:gd name="connsiteY8" fmla="*/ 3557239 h 3911187"/>
              <a:gd name="connsiteX9" fmla="*/ 3323063 w 4583151"/>
              <a:gd name="connsiteY9" fmla="*/ 3791415 h 3911187"/>
              <a:gd name="connsiteX10" fmla="*/ 4114800 w 4583151"/>
              <a:gd name="connsiteY10" fmla="*/ 3902927 h 3911187"/>
              <a:gd name="connsiteX11" fmla="*/ 4560848 w 4583151"/>
              <a:gd name="connsiteY11" fmla="*/ 3902927 h 3911187"/>
              <a:gd name="connsiteX12" fmla="*/ 4583151 w 4583151"/>
              <a:gd name="connsiteY12" fmla="*/ 3902927 h 39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3151" h="3911187">
                <a:moveTo>
                  <a:pt x="0" y="0"/>
                </a:moveTo>
                <a:cubicBezTo>
                  <a:pt x="19514" y="149612"/>
                  <a:pt x="39029" y="299225"/>
                  <a:pt x="78058" y="468352"/>
                </a:cubicBezTo>
                <a:cubicBezTo>
                  <a:pt x="117087" y="637479"/>
                  <a:pt x="172843" y="838200"/>
                  <a:pt x="234175" y="1014761"/>
                </a:cubicBezTo>
                <a:cubicBezTo>
                  <a:pt x="295507" y="1191322"/>
                  <a:pt x="369848" y="1379034"/>
                  <a:pt x="446048" y="1527717"/>
                </a:cubicBezTo>
                <a:cubicBezTo>
                  <a:pt x="522248" y="1676400"/>
                  <a:pt x="583580" y="1756317"/>
                  <a:pt x="691375" y="1906859"/>
                </a:cubicBezTo>
                <a:cubicBezTo>
                  <a:pt x="799170" y="2057401"/>
                  <a:pt x="944136" y="2261839"/>
                  <a:pt x="1092819" y="2430966"/>
                </a:cubicBezTo>
                <a:cubicBezTo>
                  <a:pt x="1241502" y="2600093"/>
                  <a:pt x="1425497" y="2789664"/>
                  <a:pt x="1583473" y="2921620"/>
                </a:cubicBezTo>
                <a:cubicBezTo>
                  <a:pt x="1741449" y="3053576"/>
                  <a:pt x="1869688" y="3116767"/>
                  <a:pt x="2040673" y="3222703"/>
                </a:cubicBezTo>
                <a:cubicBezTo>
                  <a:pt x="2211658" y="3328639"/>
                  <a:pt x="2395653" y="3462454"/>
                  <a:pt x="2609385" y="3557239"/>
                </a:cubicBezTo>
                <a:cubicBezTo>
                  <a:pt x="2823117" y="3652024"/>
                  <a:pt x="3072161" y="3733800"/>
                  <a:pt x="3323063" y="3791415"/>
                </a:cubicBezTo>
                <a:cubicBezTo>
                  <a:pt x="3573965" y="3849030"/>
                  <a:pt x="3908503" y="3884342"/>
                  <a:pt x="4114800" y="3902927"/>
                </a:cubicBezTo>
                <a:cubicBezTo>
                  <a:pt x="4321097" y="3921512"/>
                  <a:pt x="4560848" y="3902927"/>
                  <a:pt x="4560848" y="3902927"/>
                </a:cubicBezTo>
                <a:lnTo>
                  <a:pt x="4583151" y="3902927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66475-A906-E94D-9E6D-89C94DC86539}"/>
              </a:ext>
            </a:extLst>
          </p:cNvPr>
          <p:cNvSpPr txBox="1"/>
          <p:nvPr/>
        </p:nvSpPr>
        <p:spPr>
          <a:xfrm>
            <a:off x="3288065" y="1337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F4803-6EEE-D049-9E9D-65BA7F803DF6}"/>
              </a:ext>
            </a:extLst>
          </p:cNvPr>
          <p:cNvSpPr txBox="1"/>
          <p:nvPr/>
        </p:nvSpPr>
        <p:spPr>
          <a:xfrm>
            <a:off x="3351656" y="31090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5372B-7DFE-ED49-878C-1C09E8D35924}"/>
              </a:ext>
            </a:extLst>
          </p:cNvPr>
          <p:cNvSpPr txBox="1"/>
          <p:nvPr/>
        </p:nvSpPr>
        <p:spPr>
          <a:xfrm>
            <a:off x="3571861" y="50646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C625E9-929B-EE4A-B518-491E23F29C6A}"/>
              </a:ext>
            </a:extLst>
          </p:cNvPr>
          <p:cNvSpPr txBox="1"/>
          <p:nvPr/>
        </p:nvSpPr>
        <p:spPr>
          <a:xfrm>
            <a:off x="4978652" y="53052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3510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9A1FD-D099-DA42-A298-67615289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A8C019-5A39-3943-9279-C7285DFFDF69}"/>
              </a:ext>
            </a:extLst>
          </p:cNvPr>
          <p:cNvCxnSpPr/>
          <p:nvPr/>
        </p:nvCxnSpPr>
        <p:spPr>
          <a:xfrm flipV="1">
            <a:off x="3966882" y="1021976"/>
            <a:ext cx="0" cy="4262718"/>
          </a:xfrm>
          <a:prstGeom prst="straightConnector1">
            <a:avLst/>
          </a:prstGeom>
          <a:ln w="57150">
            <a:solidFill>
              <a:srgbClr val="FF8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42981-92A0-4F46-ADF8-7E2C92C0C0F5}"/>
              </a:ext>
            </a:extLst>
          </p:cNvPr>
          <p:cNvCxnSpPr>
            <a:cxnSpLocks/>
          </p:cNvCxnSpPr>
          <p:nvPr/>
        </p:nvCxnSpPr>
        <p:spPr>
          <a:xfrm flipV="1">
            <a:off x="3953435" y="5271247"/>
            <a:ext cx="498885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DE52F6-ECBE-9F4F-B63D-B10998676A03}"/>
              </a:ext>
            </a:extLst>
          </p:cNvPr>
          <p:cNvSpPr txBox="1"/>
          <p:nvPr/>
        </p:nvSpPr>
        <p:spPr>
          <a:xfrm rot="16200000">
            <a:off x="1694558" y="3244333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Number of undecayed nuclei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59D44-3922-9B44-BCA8-ABBAC4F7F64A}"/>
              </a:ext>
            </a:extLst>
          </p:cNvPr>
          <p:cNvSpPr txBox="1"/>
          <p:nvPr/>
        </p:nvSpPr>
        <p:spPr>
          <a:xfrm>
            <a:off x="5665128" y="5564487"/>
            <a:ext cx="16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Time (minutes)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53AF31A-7959-CE4F-95FA-AE09FEB2235E}"/>
              </a:ext>
            </a:extLst>
          </p:cNvPr>
          <p:cNvSpPr/>
          <p:nvPr/>
        </p:nvSpPr>
        <p:spPr>
          <a:xfrm>
            <a:off x="4019031" y="1338146"/>
            <a:ext cx="4583151" cy="3911187"/>
          </a:xfrm>
          <a:custGeom>
            <a:avLst/>
            <a:gdLst>
              <a:gd name="connsiteX0" fmla="*/ 0 w 4583151"/>
              <a:gd name="connsiteY0" fmla="*/ 0 h 3911187"/>
              <a:gd name="connsiteX1" fmla="*/ 78058 w 4583151"/>
              <a:gd name="connsiteY1" fmla="*/ 468352 h 3911187"/>
              <a:gd name="connsiteX2" fmla="*/ 234175 w 4583151"/>
              <a:gd name="connsiteY2" fmla="*/ 1014761 h 3911187"/>
              <a:gd name="connsiteX3" fmla="*/ 446048 w 4583151"/>
              <a:gd name="connsiteY3" fmla="*/ 1527717 h 3911187"/>
              <a:gd name="connsiteX4" fmla="*/ 691375 w 4583151"/>
              <a:gd name="connsiteY4" fmla="*/ 1906859 h 3911187"/>
              <a:gd name="connsiteX5" fmla="*/ 1092819 w 4583151"/>
              <a:gd name="connsiteY5" fmla="*/ 2430966 h 3911187"/>
              <a:gd name="connsiteX6" fmla="*/ 1583473 w 4583151"/>
              <a:gd name="connsiteY6" fmla="*/ 2921620 h 3911187"/>
              <a:gd name="connsiteX7" fmla="*/ 2040673 w 4583151"/>
              <a:gd name="connsiteY7" fmla="*/ 3222703 h 3911187"/>
              <a:gd name="connsiteX8" fmla="*/ 2609385 w 4583151"/>
              <a:gd name="connsiteY8" fmla="*/ 3557239 h 3911187"/>
              <a:gd name="connsiteX9" fmla="*/ 3323063 w 4583151"/>
              <a:gd name="connsiteY9" fmla="*/ 3791415 h 3911187"/>
              <a:gd name="connsiteX10" fmla="*/ 4114800 w 4583151"/>
              <a:gd name="connsiteY10" fmla="*/ 3902927 h 3911187"/>
              <a:gd name="connsiteX11" fmla="*/ 4560848 w 4583151"/>
              <a:gd name="connsiteY11" fmla="*/ 3902927 h 3911187"/>
              <a:gd name="connsiteX12" fmla="*/ 4583151 w 4583151"/>
              <a:gd name="connsiteY12" fmla="*/ 3902927 h 39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3151" h="3911187">
                <a:moveTo>
                  <a:pt x="0" y="0"/>
                </a:moveTo>
                <a:cubicBezTo>
                  <a:pt x="19514" y="149612"/>
                  <a:pt x="39029" y="299225"/>
                  <a:pt x="78058" y="468352"/>
                </a:cubicBezTo>
                <a:cubicBezTo>
                  <a:pt x="117087" y="637479"/>
                  <a:pt x="172843" y="838200"/>
                  <a:pt x="234175" y="1014761"/>
                </a:cubicBezTo>
                <a:cubicBezTo>
                  <a:pt x="295507" y="1191322"/>
                  <a:pt x="369848" y="1379034"/>
                  <a:pt x="446048" y="1527717"/>
                </a:cubicBezTo>
                <a:cubicBezTo>
                  <a:pt x="522248" y="1676400"/>
                  <a:pt x="583580" y="1756317"/>
                  <a:pt x="691375" y="1906859"/>
                </a:cubicBezTo>
                <a:cubicBezTo>
                  <a:pt x="799170" y="2057401"/>
                  <a:pt x="944136" y="2261839"/>
                  <a:pt x="1092819" y="2430966"/>
                </a:cubicBezTo>
                <a:cubicBezTo>
                  <a:pt x="1241502" y="2600093"/>
                  <a:pt x="1425497" y="2789664"/>
                  <a:pt x="1583473" y="2921620"/>
                </a:cubicBezTo>
                <a:cubicBezTo>
                  <a:pt x="1741449" y="3053576"/>
                  <a:pt x="1869688" y="3116767"/>
                  <a:pt x="2040673" y="3222703"/>
                </a:cubicBezTo>
                <a:cubicBezTo>
                  <a:pt x="2211658" y="3328639"/>
                  <a:pt x="2395653" y="3462454"/>
                  <a:pt x="2609385" y="3557239"/>
                </a:cubicBezTo>
                <a:cubicBezTo>
                  <a:pt x="2823117" y="3652024"/>
                  <a:pt x="3072161" y="3733800"/>
                  <a:pt x="3323063" y="3791415"/>
                </a:cubicBezTo>
                <a:cubicBezTo>
                  <a:pt x="3573965" y="3849030"/>
                  <a:pt x="3908503" y="3884342"/>
                  <a:pt x="4114800" y="3902927"/>
                </a:cubicBezTo>
                <a:cubicBezTo>
                  <a:pt x="4321097" y="3921512"/>
                  <a:pt x="4560848" y="3902927"/>
                  <a:pt x="4560848" y="3902927"/>
                </a:cubicBezTo>
                <a:lnTo>
                  <a:pt x="4583151" y="3902927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66475-A906-E94D-9E6D-89C94DC86539}"/>
              </a:ext>
            </a:extLst>
          </p:cNvPr>
          <p:cNvSpPr txBox="1"/>
          <p:nvPr/>
        </p:nvSpPr>
        <p:spPr>
          <a:xfrm>
            <a:off x="3288065" y="1337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F4803-6EEE-D049-9E9D-65BA7F803DF6}"/>
              </a:ext>
            </a:extLst>
          </p:cNvPr>
          <p:cNvSpPr txBox="1"/>
          <p:nvPr/>
        </p:nvSpPr>
        <p:spPr>
          <a:xfrm>
            <a:off x="3351656" y="31090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5372B-7DFE-ED49-878C-1C09E8D35924}"/>
              </a:ext>
            </a:extLst>
          </p:cNvPr>
          <p:cNvSpPr txBox="1"/>
          <p:nvPr/>
        </p:nvSpPr>
        <p:spPr>
          <a:xfrm>
            <a:off x="3571861" y="50646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46F7D5-550C-4B41-90C3-3AE84580B9B7}"/>
              </a:ext>
            </a:extLst>
          </p:cNvPr>
          <p:cNvCxnSpPr/>
          <p:nvPr/>
        </p:nvCxnSpPr>
        <p:spPr>
          <a:xfrm>
            <a:off x="3953435" y="3958683"/>
            <a:ext cx="129307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89B0A-C971-B247-AC18-B0ECFB23174E}"/>
              </a:ext>
            </a:extLst>
          </p:cNvPr>
          <p:cNvCxnSpPr>
            <a:cxnSpLocks/>
          </p:cNvCxnSpPr>
          <p:nvPr/>
        </p:nvCxnSpPr>
        <p:spPr>
          <a:xfrm flipV="1">
            <a:off x="5246514" y="3958683"/>
            <a:ext cx="0" cy="12906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356350-E0D2-284D-BB14-096361DDE3E2}"/>
              </a:ext>
            </a:extLst>
          </p:cNvPr>
          <p:cNvSpPr txBox="1"/>
          <p:nvPr/>
        </p:nvSpPr>
        <p:spPr>
          <a:xfrm>
            <a:off x="4978652" y="53052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3698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9A1FD-D099-DA42-A298-67615289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A8C019-5A39-3943-9279-C7285DFFDF69}"/>
              </a:ext>
            </a:extLst>
          </p:cNvPr>
          <p:cNvCxnSpPr/>
          <p:nvPr/>
        </p:nvCxnSpPr>
        <p:spPr>
          <a:xfrm flipV="1">
            <a:off x="3966882" y="1021976"/>
            <a:ext cx="0" cy="42627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42981-92A0-4F46-ADF8-7E2C92C0C0F5}"/>
              </a:ext>
            </a:extLst>
          </p:cNvPr>
          <p:cNvCxnSpPr>
            <a:cxnSpLocks/>
          </p:cNvCxnSpPr>
          <p:nvPr/>
        </p:nvCxnSpPr>
        <p:spPr>
          <a:xfrm flipV="1">
            <a:off x="3953435" y="5271247"/>
            <a:ext cx="498885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DE52F6-ECBE-9F4F-B63D-B10998676A03}"/>
              </a:ext>
            </a:extLst>
          </p:cNvPr>
          <p:cNvSpPr txBox="1"/>
          <p:nvPr/>
        </p:nvSpPr>
        <p:spPr>
          <a:xfrm rot="16200000">
            <a:off x="1694558" y="3244333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Number of undecayed nuclei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59D44-3922-9B44-BCA8-ABBAC4F7F64A}"/>
              </a:ext>
            </a:extLst>
          </p:cNvPr>
          <p:cNvSpPr txBox="1"/>
          <p:nvPr/>
        </p:nvSpPr>
        <p:spPr>
          <a:xfrm>
            <a:off x="5665128" y="5564487"/>
            <a:ext cx="16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Time (minutes)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53AF31A-7959-CE4F-95FA-AE09FEB2235E}"/>
              </a:ext>
            </a:extLst>
          </p:cNvPr>
          <p:cNvSpPr/>
          <p:nvPr/>
        </p:nvSpPr>
        <p:spPr>
          <a:xfrm>
            <a:off x="4019031" y="1338147"/>
            <a:ext cx="4583151" cy="3639862"/>
          </a:xfrm>
          <a:custGeom>
            <a:avLst/>
            <a:gdLst>
              <a:gd name="connsiteX0" fmla="*/ 0 w 4583151"/>
              <a:gd name="connsiteY0" fmla="*/ 0 h 3911187"/>
              <a:gd name="connsiteX1" fmla="*/ 78058 w 4583151"/>
              <a:gd name="connsiteY1" fmla="*/ 468352 h 3911187"/>
              <a:gd name="connsiteX2" fmla="*/ 234175 w 4583151"/>
              <a:gd name="connsiteY2" fmla="*/ 1014761 h 3911187"/>
              <a:gd name="connsiteX3" fmla="*/ 446048 w 4583151"/>
              <a:gd name="connsiteY3" fmla="*/ 1527717 h 3911187"/>
              <a:gd name="connsiteX4" fmla="*/ 691375 w 4583151"/>
              <a:gd name="connsiteY4" fmla="*/ 1906859 h 3911187"/>
              <a:gd name="connsiteX5" fmla="*/ 1092819 w 4583151"/>
              <a:gd name="connsiteY5" fmla="*/ 2430966 h 3911187"/>
              <a:gd name="connsiteX6" fmla="*/ 1583473 w 4583151"/>
              <a:gd name="connsiteY6" fmla="*/ 2921620 h 3911187"/>
              <a:gd name="connsiteX7" fmla="*/ 2040673 w 4583151"/>
              <a:gd name="connsiteY7" fmla="*/ 3222703 h 3911187"/>
              <a:gd name="connsiteX8" fmla="*/ 2609385 w 4583151"/>
              <a:gd name="connsiteY8" fmla="*/ 3557239 h 3911187"/>
              <a:gd name="connsiteX9" fmla="*/ 3323063 w 4583151"/>
              <a:gd name="connsiteY9" fmla="*/ 3791415 h 3911187"/>
              <a:gd name="connsiteX10" fmla="*/ 4114800 w 4583151"/>
              <a:gd name="connsiteY10" fmla="*/ 3902927 h 3911187"/>
              <a:gd name="connsiteX11" fmla="*/ 4560848 w 4583151"/>
              <a:gd name="connsiteY11" fmla="*/ 3902927 h 3911187"/>
              <a:gd name="connsiteX12" fmla="*/ 4583151 w 4583151"/>
              <a:gd name="connsiteY12" fmla="*/ 3902927 h 391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3151" h="3911187">
                <a:moveTo>
                  <a:pt x="0" y="0"/>
                </a:moveTo>
                <a:cubicBezTo>
                  <a:pt x="19514" y="149612"/>
                  <a:pt x="39029" y="299225"/>
                  <a:pt x="78058" y="468352"/>
                </a:cubicBezTo>
                <a:cubicBezTo>
                  <a:pt x="117087" y="637479"/>
                  <a:pt x="172843" y="838200"/>
                  <a:pt x="234175" y="1014761"/>
                </a:cubicBezTo>
                <a:cubicBezTo>
                  <a:pt x="295507" y="1191322"/>
                  <a:pt x="369848" y="1379034"/>
                  <a:pt x="446048" y="1527717"/>
                </a:cubicBezTo>
                <a:cubicBezTo>
                  <a:pt x="522248" y="1676400"/>
                  <a:pt x="583580" y="1756317"/>
                  <a:pt x="691375" y="1906859"/>
                </a:cubicBezTo>
                <a:cubicBezTo>
                  <a:pt x="799170" y="2057401"/>
                  <a:pt x="944136" y="2261839"/>
                  <a:pt x="1092819" y="2430966"/>
                </a:cubicBezTo>
                <a:cubicBezTo>
                  <a:pt x="1241502" y="2600093"/>
                  <a:pt x="1425497" y="2789664"/>
                  <a:pt x="1583473" y="2921620"/>
                </a:cubicBezTo>
                <a:cubicBezTo>
                  <a:pt x="1741449" y="3053576"/>
                  <a:pt x="1869688" y="3116767"/>
                  <a:pt x="2040673" y="3222703"/>
                </a:cubicBezTo>
                <a:cubicBezTo>
                  <a:pt x="2211658" y="3328639"/>
                  <a:pt x="2395653" y="3462454"/>
                  <a:pt x="2609385" y="3557239"/>
                </a:cubicBezTo>
                <a:cubicBezTo>
                  <a:pt x="2823117" y="3652024"/>
                  <a:pt x="3072161" y="3733800"/>
                  <a:pt x="3323063" y="3791415"/>
                </a:cubicBezTo>
                <a:cubicBezTo>
                  <a:pt x="3573965" y="3849030"/>
                  <a:pt x="3908503" y="3884342"/>
                  <a:pt x="4114800" y="3902927"/>
                </a:cubicBezTo>
                <a:cubicBezTo>
                  <a:pt x="4321097" y="3921512"/>
                  <a:pt x="4560848" y="3902927"/>
                  <a:pt x="4560848" y="3902927"/>
                </a:cubicBezTo>
                <a:lnTo>
                  <a:pt x="4583151" y="3902927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66475-A906-E94D-9E6D-89C94DC86539}"/>
              </a:ext>
            </a:extLst>
          </p:cNvPr>
          <p:cNvSpPr txBox="1"/>
          <p:nvPr/>
        </p:nvSpPr>
        <p:spPr>
          <a:xfrm>
            <a:off x="3288065" y="1337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F4803-6EEE-D049-9E9D-65BA7F803DF6}"/>
              </a:ext>
            </a:extLst>
          </p:cNvPr>
          <p:cNvSpPr txBox="1"/>
          <p:nvPr/>
        </p:nvSpPr>
        <p:spPr>
          <a:xfrm>
            <a:off x="3351656" y="31090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5372B-7DFE-ED49-878C-1C09E8D35924}"/>
              </a:ext>
            </a:extLst>
          </p:cNvPr>
          <p:cNvSpPr txBox="1"/>
          <p:nvPr/>
        </p:nvSpPr>
        <p:spPr>
          <a:xfrm>
            <a:off x="3571861" y="50646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46F7D5-550C-4B41-90C3-3AE84580B9B7}"/>
              </a:ext>
            </a:extLst>
          </p:cNvPr>
          <p:cNvCxnSpPr/>
          <p:nvPr/>
        </p:nvCxnSpPr>
        <p:spPr>
          <a:xfrm>
            <a:off x="3953435" y="3958683"/>
            <a:ext cx="129307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89B0A-C971-B247-AC18-B0ECFB23174E}"/>
              </a:ext>
            </a:extLst>
          </p:cNvPr>
          <p:cNvCxnSpPr>
            <a:cxnSpLocks/>
          </p:cNvCxnSpPr>
          <p:nvPr/>
        </p:nvCxnSpPr>
        <p:spPr>
          <a:xfrm flipV="1">
            <a:off x="5246514" y="3958683"/>
            <a:ext cx="0" cy="12906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356350-E0D2-284D-BB14-096361DDE3E2}"/>
              </a:ext>
            </a:extLst>
          </p:cNvPr>
          <p:cNvSpPr txBox="1"/>
          <p:nvPr/>
        </p:nvSpPr>
        <p:spPr>
          <a:xfrm>
            <a:off x="4978652" y="53052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ED826D-92D6-F547-85FE-9DB05CE7ED12}"/>
              </a:ext>
            </a:extLst>
          </p:cNvPr>
          <p:cNvCxnSpPr>
            <a:cxnSpLocks/>
          </p:cNvCxnSpPr>
          <p:nvPr/>
        </p:nvCxnSpPr>
        <p:spPr>
          <a:xfrm>
            <a:off x="3966882" y="4622071"/>
            <a:ext cx="2493034" cy="0"/>
          </a:xfrm>
          <a:prstGeom prst="line">
            <a:avLst/>
          </a:prstGeom>
          <a:ln w="50800">
            <a:solidFill>
              <a:srgbClr val="FF8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3214B9-81FC-774F-B481-9BFAABD26D8F}"/>
              </a:ext>
            </a:extLst>
          </p:cNvPr>
          <p:cNvCxnSpPr>
            <a:cxnSpLocks/>
          </p:cNvCxnSpPr>
          <p:nvPr/>
        </p:nvCxnSpPr>
        <p:spPr>
          <a:xfrm flipV="1">
            <a:off x="6459916" y="4599769"/>
            <a:ext cx="0" cy="683152"/>
          </a:xfrm>
          <a:prstGeom prst="line">
            <a:avLst/>
          </a:prstGeom>
          <a:ln w="50800">
            <a:solidFill>
              <a:srgbClr val="FF8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993FF69-3348-434C-9F1D-7FEFCE7F0837}"/>
              </a:ext>
            </a:extLst>
          </p:cNvPr>
          <p:cNvSpPr txBox="1"/>
          <p:nvPr/>
        </p:nvSpPr>
        <p:spPr>
          <a:xfrm>
            <a:off x="6239414" y="5308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7C42A9-E28A-7148-9E77-EB4F470B6365}"/>
              </a:ext>
            </a:extLst>
          </p:cNvPr>
          <p:cNvSpPr txBox="1"/>
          <p:nvPr/>
        </p:nvSpPr>
        <p:spPr>
          <a:xfrm>
            <a:off x="3364503" y="443740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338411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239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CordiaUPC</vt:lpstr>
      <vt:lpstr>proxima-soft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192</cp:revision>
  <dcterms:created xsi:type="dcterms:W3CDTF">2021-05-21T15:41:32Z</dcterms:created>
  <dcterms:modified xsi:type="dcterms:W3CDTF">2022-08-24T07:52:01Z</dcterms:modified>
</cp:coreProperties>
</file>