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0E3C"/>
    <a:srgbClr val="807E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293" autoAdjust="0"/>
    <p:restoredTop sz="94660"/>
  </p:normalViewPr>
  <p:slideViewPr>
    <p:cSldViewPr snapToGrid="0" showGuides="1">
      <p:cViewPr varScale="1">
        <p:scale>
          <a:sx n="106" d="100"/>
          <a:sy n="106" d="100"/>
        </p:scale>
        <p:origin x="400" y="176"/>
      </p:cViewPr>
      <p:guideLst>
        <p:guide orient="horz" pos="31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3E52C-165D-42D4-A8A6-6CA17C9A392A}" type="datetimeFigureOut">
              <a:rPr lang="en-GB" smtClean="0"/>
              <a:t>17/02/2024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8126E-037E-47EA-98D7-98CF4A59CD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6782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3E52C-165D-42D4-A8A6-6CA17C9A392A}" type="datetimeFigureOut">
              <a:rPr lang="en-GB" smtClean="0"/>
              <a:t>17/02/2024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8126E-037E-47EA-98D7-98CF4A59CD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0371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3E52C-165D-42D4-A8A6-6CA17C9A392A}" type="datetimeFigureOut">
              <a:rPr lang="en-GB" smtClean="0"/>
              <a:t>17/02/2024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8126E-037E-47EA-98D7-98CF4A59CD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6771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3E52C-165D-42D4-A8A6-6CA17C9A392A}" type="datetimeFigureOut">
              <a:rPr lang="en-GB" smtClean="0"/>
              <a:t>17/02/2024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8126E-037E-47EA-98D7-98CF4A59CD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5129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3E52C-165D-42D4-A8A6-6CA17C9A392A}" type="datetimeFigureOut">
              <a:rPr lang="en-GB" smtClean="0"/>
              <a:t>17/02/2024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8126E-037E-47EA-98D7-98CF4A59CD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8112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3E52C-165D-42D4-A8A6-6CA17C9A392A}" type="datetimeFigureOut">
              <a:rPr lang="en-GB" smtClean="0"/>
              <a:t>17/02/2024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8126E-037E-47EA-98D7-98CF4A59CD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5569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3E52C-165D-42D4-A8A6-6CA17C9A392A}" type="datetimeFigureOut">
              <a:rPr lang="en-GB" smtClean="0"/>
              <a:t>17/02/2024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8126E-037E-47EA-98D7-98CF4A59CD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3163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3E52C-165D-42D4-A8A6-6CA17C9A392A}" type="datetimeFigureOut">
              <a:rPr lang="en-GB" smtClean="0"/>
              <a:t>17/02/2024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8126E-037E-47EA-98D7-98CF4A59CD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401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3E52C-165D-42D4-A8A6-6CA17C9A392A}" type="datetimeFigureOut">
              <a:rPr lang="en-GB" smtClean="0"/>
              <a:t>17/02/2024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8126E-037E-47EA-98D7-98CF4A59CD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5684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3E52C-165D-42D4-A8A6-6CA17C9A392A}" type="datetimeFigureOut">
              <a:rPr lang="en-GB" smtClean="0"/>
              <a:t>17/02/2024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8126E-037E-47EA-98D7-98CF4A59CD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0391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3E52C-165D-42D4-A8A6-6CA17C9A392A}" type="datetimeFigureOut">
              <a:rPr lang="en-GB" smtClean="0"/>
              <a:t>17/02/2024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8126E-037E-47EA-98D7-98CF4A59CD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6168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083E52C-165D-42D4-A8A6-6CA17C9A392A}" type="datetimeFigureOut">
              <a:rPr lang="en-GB" smtClean="0"/>
              <a:t>17/02/2024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FB8126E-037E-47EA-98D7-98CF4A59CD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4653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jp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3D936E6-B3AF-D514-71EA-36223596B884}"/>
              </a:ext>
            </a:extLst>
          </p:cNvPr>
          <p:cNvSpPr/>
          <p:nvPr/>
        </p:nvSpPr>
        <p:spPr>
          <a:xfrm>
            <a:off x="-1" y="9619898"/>
            <a:ext cx="6858002" cy="296795"/>
          </a:xfrm>
          <a:prstGeom prst="rect">
            <a:avLst/>
          </a:prstGeom>
          <a:solidFill>
            <a:srgbClr val="130E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880A0B-E7A1-4E89-0CCC-E365B11092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4" t="13379" r="3460" b="3635"/>
          <a:stretch/>
        </p:blipFill>
        <p:spPr>
          <a:xfrm>
            <a:off x="0" y="-13209"/>
            <a:ext cx="6858000" cy="13325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68EC96-4482-D34C-C499-C4B125A43D77}"/>
              </a:ext>
            </a:extLst>
          </p:cNvPr>
          <p:cNvSpPr txBox="1"/>
          <p:nvPr/>
        </p:nvSpPr>
        <p:spPr>
          <a:xfrm>
            <a:off x="4417537" y="841627"/>
            <a:ext cx="150946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Science Week 2024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C59C40-42CD-F14A-29EC-97EE5FA3C497}"/>
              </a:ext>
            </a:extLst>
          </p:cNvPr>
          <p:cNvSpPr txBox="1"/>
          <p:nvPr/>
        </p:nvSpPr>
        <p:spPr>
          <a:xfrm>
            <a:off x="1006110" y="244858"/>
            <a:ext cx="58114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Mission Assignment: DE LIVE Lesson – The Mysteries of Insect Timekeeping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20069C-8D3F-F4BA-5AC6-31C71496D795}"/>
              </a:ext>
            </a:extLst>
          </p:cNvPr>
          <p:cNvSpPr txBox="1"/>
          <p:nvPr/>
        </p:nvSpPr>
        <p:spPr>
          <a:xfrm>
            <a:off x="3542718" y="440278"/>
            <a:ext cx="61189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You’ll be told when to complete each activity.</a:t>
            </a:r>
            <a:endParaRPr lang="en-GB" sz="1100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333295-49A8-B465-E31C-03781600F559}"/>
              </a:ext>
            </a:extLst>
          </p:cNvPr>
          <p:cNvSpPr txBox="1"/>
          <p:nvPr/>
        </p:nvSpPr>
        <p:spPr>
          <a:xfrm>
            <a:off x="3911821" y="9669124"/>
            <a:ext cx="29425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Developing Experts Copyright 2024 All Rights Reserved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536BDF9-87BD-1590-04D6-3B71D207413B}"/>
              </a:ext>
            </a:extLst>
          </p:cNvPr>
          <p:cNvSpPr/>
          <p:nvPr/>
        </p:nvSpPr>
        <p:spPr>
          <a:xfrm>
            <a:off x="187960" y="1444011"/>
            <a:ext cx="6482080" cy="393827"/>
          </a:xfrm>
          <a:prstGeom prst="roundRect">
            <a:avLst>
              <a:gd name="adj" fmla="val 2594"/>
            </a:avLst>
          </a:prstGeom>
          <a:noFill/>
          <a:ln w="28575">
            <a:solidFill>
              <a:srgbClr val="130E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rgbClr val="807E80"/>
                </a:solidFill>
                <a:latin typeface="Arial Rounded MT Bold" panose="020F0704030504030204" pitchFamily="34" charset="77"/>
              </a:rPr>
              <a:t>Activity 1: Mind map as many insects as you know</a:t>
            </a:r>
            <a:endParaRPr lang="en-GB" sz="1200" dirty="0">
              <a:solidFill>
                <a:srgbClr val="807E80"/>
              </a:solidFill>
              <a:latin typeface="Arial Rounded MT Bold" panose="020F0704030504030204" pitchFamily="34" charset="77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B66987E-6ABB-0E50-4E7F-22696C38504A}"/>
              </a:ext>
            </a:extLst>
          </p:cNvPr>
          <p:cNvSpPr/>
          <p:nvPr/>
        </p:nvSpPr>
        <p:spPr>
          <a:xfrm>
            <a:off x="187960" y="1967547"/>
            <a:ext cx="6482080" cy="3100636"/>
          </a:xfrm>
          <a:prstGeom prst="roundRect">
            <a:avLst>
              <a:gd name="adj" fmla="val 8865"/>
            </a:avLst>
          </a:prstGeom>
          <a:noFill/>
          <a:ln w="28575">
            <a:solidFill>
              <a:srgbClr val="130E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079DE083-F666-8737-7A9B-2C26DF984098}"/>
              </a:ext>
            </a:extLst>
          </p:cNvPr>
          <p:cNvSpPr/>
          <p:nvPr/>
        </p:nvSpPr>
        <p:spPr>
          <a:xfrm>
            <a:off x="187960" y="5250693"/>
            <a:ext cx="6482080" cy="393827"/>
          </a:xfrm>
          <a:prstGeom prst="roundRect">
            <a:avLst>
              <a:gd name="adj" fmla="val 2594"/>
            </a:avLst>
          </a:prstGeom>
          <a:noFill/>
          <a:ln w="28575">
            <a:solidFill>
              <a:srgbClr val="130E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rgbClr val="807E80"/>
                </a:solidFill>
                <a:latin typeface="Arial Rounded MT Bold" panose="020F0704030504030204" pitchFamily="34" charset="77"/>
              </a:rPr>
              <a:t>Activity 2: Label the locust</a:t>
            </a:r>
            <a:endParaRPr lang="en-GB" sz="1200" i="1" dirty="0">
              <a:solidFill>
                <a:srgbClr val="807E80"/>
              </a:solidFill>
              <a:latin typeface="Arial Rounded MT Bold" panose="020F0704030504030204" pitchFamily="34" charset="77"/>
            </a:endParaRPr>
          </a:p>
        </p:txBody>
      </p:sp>
      <p:pic>
        <p:nvPicPr>
          <p:cNvPr id="13" name="Picture 12" descr="A grasshopper on a white background&#10;&#10;Description automatically generated">
            <a:extLst>
              <a:ext uri="{FF2B5EF4-FFF2-40B4-BE49-F238E27FC236}">
                <a16:creationId xmlns:a16="http://schemas.microsoft.com/office/drawing/2014/main" id="{08E8462A-D428-3BB7-9677-DA375FB27D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72" y="5864121"/>
            <a:ext cx="4141148" cy="2760437"/>
          </a:xfrm>
          <a:prstGeom prst="rect">
            <a:avLst/>
          </a:prstGeom>
        </p:spPr>
      </p:pic>
      <p:sp>
        <p:nvSpPr>
          <p:cNvPr id="14" name="Rounded Rectangle 22">
            <a:extLst>
              <a:ext uri="{FF2B5EF4-FFF2-40B4-BE49-F238E27FC236}">
                <a16:creationId xmlns:a16="http://schemas.microsoft.com/office/drawing/2014/main" id="{B14196FD-B7DE-83AE-F9AC-F7F12E5A5F71}"/>
              </a:ext>
            </a:extLst>
          </p:cNvPr>
          <p:cNvSpPr/>
          <p:nvPr/>
        </p:nvSpPr>
        <p:spPr>
          <a:xfrm>
            <a:off x="187960" y="8461989"/>
            <a:ext cx="6482080" cy="1003733"/>
          </a:xfrm>
          <a:prstGeom prst="roundRect">
            <a:avLst>
              <a:gd name="adj" fmla="val 2594"/>
            </a:avLst>
          </a:prstGeom>
          <a:noFill/>
          <a:ln w="28575">
            <a:solidFill>
              <a:srgbClr val="130E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>
                <a:solidFill>
                  <a:srgbClr val="807E80"/>
                </a:solidFill>
                <a:latin typeface="Arial Rounded MT Bold" panose="020F0704030504030204" pitchFamily="34" charset="77"/>
              </a:rPr>
              <a:t>Word bank: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FDAD6E-03DF-5034-8BFC-7E1F29F1E054}"/>
              </a:ext>
            </a:extLst>
          </p:cNvPr>
          <p:cNvSpPr txBox="1"/>
          <p:nvPr/>
        </p:nvSpPr>
        <p:spPr>
          <a:xfrm>
            <a:off x="187960" y="8786909"/>
            <a:ext cx="6482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807E80"/>
                </a:solidFill>
                <a:latin typeface="Arial Rounded MT Bold" panose="020F0704030504030204" pitchFamily="34" charset="0"/>
              </a:rPr>
              <a:t>head                 abdomen                 thorax                    wings            eye			 leg 			antenna </a:t>
            </a:r>
          </a:p>
        </p:txBody>
      </p:sp>
    </p:spTree>
    <p:extLst>
      <p:ext uri="{BB962C8B-B14F-4D97-AF65-F5344CB8AC3E}">
        <p14:creationId xmlns:p14="http://schemas.microsoft.com/office/powerpoint/2010/main" val="2399799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6F3CE3-1A27-2CA9-DA5D-533A7DA4C1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05CEC21-AE62-3269-7B09-A8160615FF4E}"/>
              </a:ext>
            </a:extLst>
          </p:cNvPr>
          <p:cNvSpPr/>
          <p:nvPr/>
        </p:nvSpPr>
        <p:spPr>
          <a:xfrm>
            <a:off x="-1" y="9619898"/>
            <a:ext cx="6858002" cy="296795"/>
          </a:xfrm>
          <a:prstGeom prst="rect">
            <a:avLst/>
          </a:prstGeom>
          <a:solidFill>
            <a:srgbClr val="130E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DE19A8-49B8-1331-E1CC-38BCB8119A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4" t="13379" r="3460" b="3635"/>
          <a:stretch/>
        </p:blipFill>
        <p:spPr>
          <a:xfrm>
            <a:off x="0" y="-13209"/>
            <a:ext cx="6858000" cy="13325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7A21D2-260D-DA75-AE50-D15962C1BC41}"/>
              </a:ext>
            </a:extLst>
          </p:cNvPr>
          <p:cNvSpPr txBox="1"/>
          <p:nvPr/>
        </p:nvSpPr>
        <p:spPr>
          <a:xfrm>
            <a:off x="4417537" y="841627"/>
            <a:ext cx="150946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Science Week 2024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AC1845-4C62-B4B3-7EC9-FE010974D418}"/>
              </a:ext>
            </a:extLst>
          </p:cNvPr>
          <p:cNvSpPr txBox="1"/>
          <p:nvPr/>
        </p:nvSpPr>
        <p:spPr>
          <a:xfrm>
            <a:off x="1006110" y="244858"/>
            <a:ext cx="58114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Mission Assignment: DE LIVE Lesson – The Mysteries of Insect Timekeeping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6273AA-2616-1AE9-9405-6F0EA9B30BA3}"/>
              </a:ext>
            </a:extLst>
          </p:cNvPr>
          <p:cNvSpPr txBox="1"/>
          <p:nvPr/>
        </p:nvSpPr>
        <p:spPr>
          <a:xfrm>
            <a:off x="3542718" y="440278"/>
            <a:ext cx="61189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You’ll be told when to complete each activity.</a:t>
            </a:r>
            <a:endParaRPr lang="en-GB" sz="1100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07DFA3-EDBA-DC9D-C0C6-96EFD730855B}"/>
              </a:ext>
            </a:extLst>
          </p:cNvPr>
          <p:cNvSpPr txBox="1"/>
          <p:nvPr/>
        </p:nvSpPr>
        <p:spPr>
          <a:xfrm>
            <a:off x="3911821" y="9669124"/>
            <a:ext cx="29425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Developing Experts Copyright 2024 All Rights Reserved</a:t>
            </a:r>
          </a:p>
        </p:txBody>
      </p:sp>
      <p:sp>
        <p:nvSpPr>
          <p:cNvPr id="2" name="Rounded Rectangle 9">
            <a:extLst>
              <a:ext uri="{FF2B5EF4-FFF2-40B4-BE49-F238E27FC236}">
                <a16:creationId xmlns:a16="http://schemas.microsoft.com/office/drawing/2014/main" id="{5AD8F71D-C3F9-23B5-7671-FA6B2E79FDE1}"/>
              </a:ext>
            </a:extLst>
          </p:cNvPr>
          <p:cNvSpPr/>
          <p:nvPr/>
        </p:nvSpPr>
        <p:spPr>
          <a:xfrm>
            <a:off x="148972" y="1419672"/>
            <a:ext cx="6560056" cy="608537"/>
          </a:xfrm>
          <a:prstGeom prst="roundRect">
            <a:avLst>
              <a:gd name="adj" fmla="val 2594"/>
            </a:avLst>
          </a:prstGeom>
          <a:noFill/>
          <a:ln w="28575">
            <a:solidFill>
              <a:srgbClr val="130E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rgbClr val="807E80"/>
                </a:solidFill>
                <a:latin typeface="Arial Rounded MT Bold" panose="020F0704030504030204" pitchFamily="34" charset="77"/>
              </a:rPr>
              <a:t>Activity 3: Order the stages of a beetle’s life cycle and write a sentence to describe what is happening </a:t>
            </a:r>
            <a:endParaRPr lang="en-GB" sz="1200" dirty="0">
              <a:solidFill>
                <a:srgbClr val="807E80"/>
              </a:solidFill>
              <a:latin typeface="Arial Rounded MT Bold" panose="020F0704030504030204" pitchFamily="34" charset="77"/>
            </a:endParaRPr>
          </a:p>
        </p:txBody>
      </p:sp>
      <p:pic>
        <p:nvPicPr>
          <p:cNvPr id="3" name="Picture 2" descr="A group of pupa&#10;&#10;Description automatically generated">
            <a:extLst>
              <a:ext uri="{FF2B5EF4-FFF2-40B4-BE49-F238E27FC236}">
                <a16:creationId xmlns:a16="http://schemas.microsoft.com/office/drawing/2014/main" id="{2B1E6500-C950-187B-9DEE-4F5031E19D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72" t="52700" r="33972"/>
          <a:stretch/>
        </p:blipFill>
        <p:spPr>
          <a:xfrm>
            <a:off x="141915" y="4772424"/>
            <a:ext cx="1047372" cy="7385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130E3C"/>
            </a:solidFill>
          </a:ln>
          <a:effectLst/>
        </p:spPr>
      </p:pic>
      <p:pic>
        <p:nvPicPr>
          <p:cNvPr id="16" name="Picture 15" descr="A group of pupa&#10;&#10;Description automatically generated">
            <a:extLst>
              <a:ext uri="{FF2B5EF4-FFF2-40B4-BE49-F238E27FC236}">
                <a16:creationId xmlns:a16="http://schemas.microsoft.com/office/drawing/2014/main" id="{3231A59A-02D1-4179-6B2B-5848FFCC68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9" t="58234" r="69220" b="6240"/>
          <a:stretch/>
        </p:blipFill>
        <p:spPr>
          <a:xfrm>
            <a:off x="148970" y="2145758"/>
            <a:ext cx="1056026" cy="7357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130E3C"/>
            </a:solidFill>
          </a:ln>
          <a:effectLst/>
        </p:spPr>
      </p:pic>
      <p:pic>
        <p:nvPicPr>
          <p:cNvPr id="18" name="Picture 17" descr="A group of yellow eggs on a green surface&#10;&#10;Description automatically generated">
            <a:extLst>
              <a:ext uri="{FF2B5EF4-FFF2-40B4-BE49-F238E27FC236}">
                <a16:creationId xmlns:a16="http://schemas.microsoft.com/office/drawing/2014/main" id="{B8755603-3251-6369-5F95-F69AEB3628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1" t="18439" r="21445" b="22627"/>
          <a:stretch/>
        </p:blipFill>
        <p:spPr>
          <a:xfrm>
            <a:off x="148969" y="3000667"/>
            <a:ext cx="1056026" cy="7447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130E3C"/>
            </a:solidFill>
          </a:ln>
          <a:effectLst/>
        </p:spPr>
      </p:pic>
      <p:pic>
        <p:nvPicPr>
          <p:cNvPr id="20" name="Picture 19" descr="A group of pupa&#10;&#10;Description automatically generated">
            <a:extLst>
              <a:ext uri="{FF2B5EF4-FFF2-40B4-BE49-F238E27FC236}">
                <a16:creationId xmlns:a16="http://schemas.microsoft.com/office/drawing/2014/main" id="{A67C290B-807D-5212-B955-C066F98FAE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60" t="54447" r="264" b="3119"/>
          <a:stretch/>
        </p:blipFill>
        <p:spPr>
          <a:xfrm>
            <a:off x="140314" y="3880736"/>
            <a:ext cx="1056027" cy="7490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130E3C"/>
            </a:solidFill>
          </a:ln>
          <a:effectLst/>
        </p:spPr>
      </p:pic>
      <p:sp>
        <p:nvSpPr>
          <p:cNvPr id="48" name="Rounded Rectangle 9">
            <a:extLst>
              <a:ext uri="{FF2B5EF4-FFF2-40B4-BE49-F238E27FC236}">
                <a16:creationId xmlns:a16="http://schemas.microsoft.com/office/drawing/2014/main" id="{849AA846-BF7C-8D7B-2329-00BA24E6BD0A}"/>
              </a:ext>
            </a:extLst>
          </p:cNvPr>
          <p:cNvSpPr/>
          <p:nvPr/>
        </p:nvSpPr>
        <p:spPr>
          <a:xfrm>
            <a:off x="148969" y="7195239"/>
            <a:ext cx="6560054" cy="393827"/>
          </a:xfrm>
          <a:prstGeom prst="roundRect">
            <a:avLst>
              <a:gd name="adj" fmla="val 2594"/>
            </a:avLst>
          </a:prstGeom>
          <a:noFill/>
          <a:ln w="28575">
            <a:solidFill>
              <a:srgbClr val="130E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rgbClr val="807E80"/>
                </a:solidFill>
                <a:latin typeface="Arial Rounded MT Bold" panose="020F0704030504030204" pitchFamily="34" charset="77"/>
              </a:rPr>
              <a:t>Activity 4: Spot the difference</a:t>
            </a:r>
            <a:endParaRPr lang="en-GB" sz="1200" dirty="0">
              <a:solidFill>
                <a:srgbClr val="807E80"/>
              </a:solidFill>
              <a:latin typeface="Arial Rounded MT Bold" panose="020F0704030504030204" pitchFamily="34" charset="77"/>
            </a:endParaRPr>
          </a:p>
        </p:txBody>
      </p:sp>
      <p:sp>
        <p:nvSpPr>
          <p:cNvPr id="49" name="Rounded Rectangle 9">
            <a:extLst>
              <a:ext uri="{FF2B5EF4-FFF2-40B4-BE49-F238E27FC236}">
                <a16:creationId xmlns:a16="http://schemas.microsoft.com/office/drawing/2014/main" id="{454B3EEC-8B4F-D4B1-7CC8-26B9599D1D87}"/>
              </a:ext>
            </a:extLst>
          </p:cNvPr>
          <p:cNvSpPr/>
          <p:nvPr/>
        </p:nvSpPr>
        <p:spPr>
          <a:xfrm>
            <a:off x="42144" y="7674469"/>
            <a:ext cx="6560054" cy="393827"/>
          </a:xfrm>
          <a:prstGeom prst="roundRect">
            <a:avLst>
              <a:gd name="adj" fmla="val 2594"/>
            </a:avLst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rgbClr val="807E80"/>
                </a:solidFill>
                <a:latin typeface="Arial Rounded MT Bold" panose="020F0704030504030204" pitchFamily="34" charset="77"/>
              </a:rPr>
              <a:t>What are some similarities and differences between an insect, a millipede and a centipede?  </a:t>
            </a:r>
          </a:p>
        </p:txBody>
      </p:sp>
      <p:pic>
        <p:nvPicPr>
          <p:cNvPr id="50" name="Picture 49" descr="A close-up of a worm&#10;&#10;Description automatically generated">
            <a:extLst>
              <a:ext uri="{FF2B5EF4-FFF2-40B4-BE49-F238E27FC236}">
                <a16:creationId xmlns:a16="http://schemas.microsoft.com/office/drawing/2014/main" id="{3E992A84-2179-CB43-ADCC-9F498A634C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97" t="16938" r="31038" b="16938"/>
          <a:stretch/>
        </p:blipFill>
        <p:spPr>
          <a:xfrm>
            <a:off x="2350918" y="8188603"/>
            <a:ext cx="1937943" cy="13221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130E3C"/>
            </a:solidFill>
          </a:ln>
          <a:effectLst/>
        </p:spPr>
      </p:pic>
      <p:pic>
        <p:nvPicPr>
          <p:cNvPr id="51" name="Picture 50" descr="A hand holding a beetle&#10;&#10;Description automatically generated">
            <a:extLst>
              <a:ext uri="{FF2B5EF4-FFF2-40B4-BE49-F238E27FC236}">
                <a16:creationId xmlns:a16="http://schemas.microsoft.com/office/drawing/2014/main" id="{0AE874D9-3D1F-97FF-A00C-C3A8A8360B3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447" t="19657" r="6661" b="35968"/>
          <a:stretch/>
        </p:blipFill>
        <p:spPr>
          <a:xfrm>
            <a:off x="255800" y="8187090"/>
            <a:ext cx="1604746" cy="13236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130E3C"/>
            </a:solidFill>
          </a:ln>
          <a:effectLst/>
        </p:spPr>
      </p:pic>
      <p:pic>
        <p:nvPicPr>
          <p:cNvPr id="53" name="Picture 52" descr="A centipede on a leaf&#10;&#10;Description automatically generated">
            <a:extLst>
              <a:ext uri="{FF2B5EF4-FFF2-40B4-BE49-F238E27FC236}">
                <a16:creationId xmlns:a16="http://schemas.microsoft.com/office/drawing/2014/main" id="{559FE9D0-5516-5916-4825-CAB14C87077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7" t="22072" r="14355" b="11970"/>
          <a:stretch/>
        </p:blipFill>
        <p:spPr>
          <a:xfrm>
            <a:off x="4779234" y="8187090"/>
            <a:ext cx="1822966" cy="13236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130E3C"/>
            </a:solidFill>
          </a:ln>
          <a:effectLst/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52ABFF0-BC28-F69F-87D4-00E022F9D5A6}"/>
              </a:ext>
            </a:extLst>
          </p:cNvPr>
          <p:cNvSpPr/>
          <p:nvPr/>
        </p:nvSpPr>
        <p:spPr>
          <a:xfrm>
            <a:off x="140314" y="5643883"/>
            <a:ext cx="6560056" cy="362881"/>
          </a:xfrm>
          <a:prstGeom prst="roundRect">
            <a:avLst/>
          </a:prstGeom>
          <a:noFill/>
          <a:ln w="28575">
            <a:solidFill>
              <a:srgbClr val="130E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9BE8B2-AD23-BFCA-5F81-39D0E524D5F3}"/>
              </a:ext>
            </a:extLst>
          </p:cNvPr>
          <p:cNvSpPr txBox="1"/>
          <p:nvPr/>
        </p:nvSpPr>
        <p:spPr>
          <a:xfrm>
            <a:off x="187806" y="5654665"/>
            <a:ext cx="65600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807E80"/>
                </a:solidFill>
                <a:latin typeface="Arial Rounded MT Bold" panose="020F0704030504030204" pitchFamily="34" charset="0"/>
              </a:rPr>
              <a:t>Word bank:            egg                 pupa             adult               larva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A44A3BF-5DCE-55C6-5A0B-520F796669D7}"/>
              </a:ext>
            </a:extLst>
          </p:cNvPr>
          <p:cNvSpPr/>
          <p:nvPr/>
        </p:nvSpPr>
        <p:spPr>
          <a:xfrm>
            <a:off x="187808" y="2187647"/>
            <a:ext cx="238913" cy="25306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130E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571F682-EF60-81DF-D9A0-5EB1D27FE780}"/>
              </a:ext>
            </a:extLst>
          </p:cNvPr>
          <p:cNvSpPr/>
          <p:nvPr/>
        </p:nvSpPr>
        <p:spPr>
          <a:xfrm>
            <a:off x="187807" y="3043340"/>
            <a:ext cx="238913" cy="25306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130E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EA30232C-8CF0-1E4A-0DFB-F22395342F39}"/>
              </a:ext>
            </a:extLst>
          </p:cNvPr>
          <p:cNvSpPr/>
          <p:nvPr/>
        </p:nvSpPr>
        <p:spPr>
          <a:xfrm>
            <a:off x="187806" y="3916809"/>
            <a:ext cx="238913" cy="25306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130E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6F67EA9-DF36-2B8E-5A96-4C38FEA15EC6}"/>
              </a:ext>
            </a:extLst>
          </p:cNvPr>
          <p:cNvSpPr/>
          <p:nvPr/>
        </p:nvSpPr>
        <p:spPr>
          <a:xfrm>
            <a:off x="187806" y="4810511"/>
            <a:ext cx="238913" cy="25306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130E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ounded Rectangle 9">
            <a:extLst>
              <a:ext uri="{FF2B5EF4-FFF2-40B4-BE49-F238E27FC236}">
                <a16:creationId xmlns:a16="http://schemas.microsoft.com/office/drawing/2014/main" id="{B078AF0D-A1BF-68D5-7761-07EC24690101}"/>
              </a:ext>
            </a:extLst>
          </p:cNvPr>
          <p:cNvSpPr/>
          <p:nvPr/>
        </p:nvSpPr>
        <p:spPr>
          <a:xfrm>
            <a:off x="148972" y="5968441"/>
            <a:ext cx="6560056" cy="608537"/>
          </a:xfrm>
          <a:prstGeom prst="roundRect">
            <a:avLst>
              <a:gd name="adj" fmla="val 2594"/>
            </a:avLst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rgbClr val="807E80"/>
                </a:solidFill>
                <a:latin typeface="Arial Rounded MT Bold" panose="020F0704030504030204" pitchFamily="34" charset="77"/>
              </a:rPr>
              <a:t>Describe or draw the stages of incomplete metamorphosis. 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5A0B464F-B15E-D2E8-972B-479C3C44A75C}"/>
              </a:ext>
            </a:extLst>
          </p:cNvPr>
          <p:cNvSpPr/>
          <p:nvPr/>
        </p:nvSpPr>
        <p:spPr>
          <a:xfrm>
            <a:off x="140314" y="6102353"/>
            <a:ext cx="6560056" cy="1013135"/>
          </a:xfrm>
          <a:prstGeom prst="roundRect">
            <a:avLst/>
          </a:prstGeom>
          <a:noFill/>
          <a:ln w="28575">
            <a:solidFill>
              <a:srgbClr val="130E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F7B3FFC-D0FC-245B-52BB-42E11309E928}"/>
              </a:ext>
            </a:extLst>
          </p:cNvPr>
          <p:cNvCxnSpPr>
            <a:cxnSpLocks/>
          </p:cNvCxnSpPr>
          <p:nvPr/>
        </p:nvCxnSpPr>
        <p:spPr>
          <a:xfrm>
            <a:off x="1397758" y="2585166"/>
            <a:ext cx="715519" cy="0"/>
          </a:xfrm>
          <a:prstGeom prst="line">
            <a:avLst/>
          </a:prstGeom>
          <a:ln w="38100">
            <a:solidFill>
              <a:srgbClr val="130E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EA68E08-580B-9471-9B87-E3F9FEBF012F}"/>
              </a:ext>
            </a:extLst>
          </p:cNvPr>
          <p:cNvSpPr txBox="1"/>
          <p:nvPr/>
        </p:nvSpPr>
        <p:spPr>
          <a:xfrm>
            <a:off x="2306039" y="2004660"/>
            <a:ext cx="44666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807E80"/>
                </a:solidFill>
                <a:latin typeface="Arial Rounded MT Bold" panose="020F0704030504030204" pitchFamily="34" charset="0"/>
              </a:rPr>
              <a:t>_______________________________________________________________________________________________________________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0E9B4DD-645E-1152-C0B6-11A29F909E67}"/>
              </a:ext>
            </a:extLst>
          </p:cNvPr>
          <p:cNvCxnSpPr>
            <a:cxnSpLocks/>
          </p:cNvCxnSpPr>
          <p:nvPr/>
        </p:nvCxnSpPr>
        <p:spPr>
          <a:xfrm>
            <a:off x="1397758" y="3400551"/>
            <a:ext cx="715519" cy="0"/>
          </a:xfrm>
          <a:prstGeom prst="line">
            <a:avLst/>
          </a:prstGeom>
          <a:ln w="38100">
            <a:solidFill>
              <a:srgbClr val="130E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93191A8-45D9-4D75-DE28-23EAA0B4220C}"/>
              </a:ext>
            </a:extLst>
          </p:cNvPr>
          <p:cNvSpPr txBox="1"/>
          <p:nvPr/>
        </p:nvSpPr>
        <p:spPr>
          <a:xfrm>
            <a:off x="2306039" y="2820045"/>
            <a:ext cx="44666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807E80"/>
                </a:solidFill>
                <a:latin typeface="Arial Rounded MT Bold" panose="020F0704030504030204" pitchFamily="34" charset="0"/>
              </a:rPr>
              <a:t>_______________________________________________________________________________________________________________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E118645-C431-7FB0-4064-7CF1F804C6EC}"/>
              </a:ext>
            </a:extLst>
          </p:cNvPr>
          <p:cNvCxnSpPr>
            <a:cxnSpLocks/>
          </p:cNvCxnSpPr>
          <p:nvPr/>
        </p:nvCxnSpPr>
        <p:spPr>
          <a:xfrm>
            <a:off x="1397757" y="4215593"/>
            <a:ext cx="715519" cy="0"/>
          </a:xfrm>
          <a:prstGeom prst="line">
            <a:avLst/>
          </a:prstGeom>
          <a:ln w="38100">
            <a:solidFill>
              <a:srgbClr val="130E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25A4107-9607-2CF1-44C9-C6065AFEE0C6}"/>
              </a:ext>
            </a:extLst>
          </p:cNvPr>
          <p:cNvSpPr txBox="1"/>
          <p:nvPr/>
        </p:nvSpPr>
        <p:spPr>
          <a:xfrm>
            <a:off x="2306038" y="3635087"/>
            <a:ext cx="44666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807E80"/>
                </a:solidFill>
                <a:latin typeface="Arial Rounded MT Bold" panose="020F0704030504030204" pitchFamily="34" charset="0"/>
              </a:rPr>
              <a:t>_______________________________________________________________________________________________________________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4956E42-FDC7-35B7-9A26-90409130BC56}"/>
              </a:ext>
            </a:extLst>
          </p:cNvPr>
          <p:cNvCxnSpPr>
            <a:cxnSpLocks/>
          </p:cNvCxnSpPr>
          <p:nvPr/>
        </p:nvCxnSpPr>
        <p:spPr>
          <a:xfrm>
            <a:off x="1397757" y="5076002"/>
            <a:ext cx="715519" cy="0"/>
          </a:xfrm>
          <a:prstGeom prst="line">
            <a:avLst/>
          </a:prstGeom>
          <a:ln w="38100">
            <a:solidFill>
              <a:srgbClr val="130E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3DAB33F7-0396-9CB6-EB9D-5E2042D21938}"/>
              </a:ext>
            </a:extLst>
          </p:cNvPr>
          <p:cNvSpPr txBox="1"/>
          <p:nvPr/>
        </p:nvSpPr>
        <p:spPr>
          <a:xfrm>
            <a:off x="2306038" y="4495496"/>
            <a:ext cx="44666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807E80"/>
                </a:solidFill>
                <a:latin typeface="Arial Rounded MT Bold" panose="020F0704030504030204" pitchFamily="34" charset="0"/>
              </a:rPr>
              <a:t>_______________________________________________________________________________________________________________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34876306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86</TotalTime>
  <Words>158</Words>
  <Application>Microsoft Macintosh PowerPoint</Application>
  <PresentationFormat>A4 Paper (210x297 mm)</PresentationFormat>
  <Paragraphs>21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Aptos</vt:lpstr>
      <vt:lpstr>Aptos Display</vt:lpstr>
      <vt:lpstr>Arial</vt:lpstr>
      <vt:lpstr>Arial Rounded MT Bold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Developing Experts</dc:creator>
  <cp:lastModifiedBy>Developing Experts</cp:lastModifiedBy>
  <cp:revision>4</cp:revision>
  <dcterms:created xsi:type="dcterms:W3CDTF">2024-02-15T10:51:55Z</dcterms:created>
  <dcterms:modified xsi:type="dcterms:W3CDTF">2024-02-17T11:25:04Z</dcterms:modified>
</cp:coreProperties>
</file>