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31" r:id="rId2"/>
    <p:sldId id="269" r:id="rId3"/>
    <p:sldId id="317" r:id="rId4"/>
    <p:sldId id="330" r:id="rId5"/>
    <p:sldId id="341" r:id="rId6"/>
    <p:sldId id="342" r:id="rId7"/>
    <p:sldId id="332" r:id="rId8"/>
    <p:sldId id="334" r:id="rId9"/>
    <p:sldId id="335" r:id="rId10"/>
    <p:sldId id="336" r:id="rId11"/>
    <p:sldId id="337" r:id="rId12"/>
    <p:sldId id="338" r:id="rId13"/>
    <p:sldId id="340" r:id="rId14"/>
    <p:sldId id="33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4D6"/>
    <a:srgbClr val="00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78"/>
    <p:restoredTop sz="94640"/>
  </p:normalViewPr>
  <p:slideViewPr>
    <p:cSldViewPr snapToGrid="0" snapToObjects="1">
      <p:cViewPr varScale="1">
        <p:scale>
          <a:sx n="107" d="100"/>
          <a:sy n="107" d="100"/>
        </p:scale>
        <p:origin x="61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C8086-93AE-384F-BAE6-8699CA804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DB1EFB-87BC-2C44-B929-5838363FC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E84F4-0681-184E-8D1E-4C1D8FABE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374D4-2C63-7B46-8C11-E1D1AF88A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C27ED-F046-234F-B78A-AF840050B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33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B6C88-6772-8440-B56A-C7688354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0BD027-38D8-274C-BA7C-461667647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D44A1-CDF3-D94B-B2ED-FD649472E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712E7-0B75-8243-B7C1-A18DC4E3E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B7736-DE67-EC40-AA40-C675A87E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15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162520-922E-0245-96FD-BFE07C3788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5D3DEF-195F-0947-A7BC-2AD31F22E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33B6D-D51C-B848-AECA-26AB73C91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60273-CCEF-2D48-98B8-D5A6C9E29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0D2DA-1F1A-E84C-8317-349CF8DF6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7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1138B-6458-AE48-8A97-2CC5104D8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16282-ED28-804F-B3E6-10617D529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663B9-3425-D141-8668-08C0DECBB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CFFF4-7972-EB45-8C91-99A2D0402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2D21D-7A45-3C4B-A761-41279C2AC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5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AFD80-CA55-9D40-82C9-7086AD7F2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10A3F3-C32F-414A-8F28-7CDF4330E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B50DD-D83B-A74C-907C-E8D65B192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3A41D-032A-9D46-A263-A3B684AC1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A7DB8-5323-A040-832B-5AE290A3F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84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76F09-50C9-8540-A689-B8A618597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ABC14-8DD5-3F46-9FC3-942293319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E697D-82B1-3140-B5F3-279CA59D4C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5CF581-448E-6F42-926F-26012625D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2AC83-9CE5-4A4A-96EC-D37EC93CB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A794B4-7128-BC4F-A6D5-A90056696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20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24AE5-96F0-E347-BDA7-4170C8973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3A494-DF80-CD48-9BA8-F5EE96996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189FD-8D50-CD40-8AA9-0F0081FF3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31A6AB-4204-B74B-A34F-75DD85D08D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FD6169-77D5-3A42-881B-3EAAB1B166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7D5B61-BBBE-7F4A-A63E-097B6A0A3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95E33E-FC28-2644-9FB8-347615D46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BA22A7-1396-A846-8C80-F865BDC2E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3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B8F30-C9DA-9A40-8971-DE80969CA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E74589-C06A-5D43-A601-8AFA2C4E2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26C751-235B-664E-A4BF-647B05926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68E0EE-9572-D04E-845F-F449459D7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59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6CF61A-F889-8D42-A134-D6D2EC4C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DE1E1D-E482-4340-93F0-53EFCAF60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1C0E7-8567-4641-83C7-E47F2E98A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51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0C98E-FBB9-064B-BD59-3C8E8832A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D6F23-1E4C-3C43-A13C-FC3E9843D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47356A-6072-5447-9555-9296CF409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ED4B2-6955-BC4C-82E3-4A043711D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8D0B47-9331-8D4C-A6A7-AB929AF19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D53B24-6FD9-E74E-AC2C-933F719CD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20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8CBF9-2BE7-F445-A35F-B0AB5FE8F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3EF0A9-AA6F-B940-A952-F67A4F72A2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05A038-AADB-C441-BCF0-5A5BC9EDD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2F755-D761-0949-BBCB-0B1BC5F0F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8F6D5-0A4D-2D46-AC77-387BCE6A3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0AA554-B0CE-6041-BBDE-EE41B4428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82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F0DD13-06C7-1F49-9064-767781F0E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019EB-6F2B-6D49-AAAA-27ECD5364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E2173-4395-FA46-BB47-A5C62DC363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B70FC-996F-854F-8D47-C2992F01BB31}" type="datetimeFigureOut">
              <a:rPr lang="en-US" smtClean="0"/>
              <a:t>8/26/22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2C91C-A50F-F847-A3B8-F7B8FF9B0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DE7F9-E660-EB4B-8C51-7218132B6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0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4.png"/><Relationship Id="rId7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5.jpeg"/><Relationship Id="rId4" Type="http://schemas.openxmlformats.org/officeDocument/2006/relationships/image" Target="../media/image11.png"/><Relationship Id="rId9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8oz Polyester Wadding Roll 54&quot; Wide">
            <a:extLst>
              <a:ext uri="{FF2B5EF4-FFF2-40B4-BE49-F238E27FC236}">
                <a16:creationId xmlns:a16="http://schemas.microsoft.com/office/drawing/2014/main" id="{336B7CC8-140F-6644-8386-82893C272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281" y="643466"/>
            <a:ext cx="2624663" cy="262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oes Your Resume Pass The Scan Test? Write It Like A Newspaper And It Will!  - Business 2 Community">
            <a:extLst>
              <a:ext uri="{FF2B5EF4-FFF2-40B4-BE49-F238E27FC236}">
                <a16:creationId xmlns:a16="http://schemas.microsoft.com/office/drawing/2014/main" id="{067A12BB-8338-A44C-A975-3C1F5053A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3493" y="711071"/>
            <a:ext cx="3743538" cy="248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Wool &amp; Yarn">
            <a:extLst>
              <a:ext uri="{FF2B5EF4-FFF2-40B4-BE49-F238E27FC236}">
                <a16:creationId xmlns:a16="http://schemas.microsoft.com/office/drawing/2014/main" id="{337D585A-1C33-4D40-B7EC-C2F5FAE69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16317" y="643466"/>
            <a:ext cx="2624662" cy="262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OTTON WOOL BALLS - The Vet Store">
            <a:extLst>
              <a:ext uri="{FF2B5EF4-FFF2-40B4-BE49-F238E27FC236}">
                <a16:creationId xmlns:a16="http://schemas.microsoft.com/office/drawing/2014/main" id="{44AF8598-686B-BC42-A251-4BC9A3188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280" y="3589863"/>
            <a:ext cx="2624665" cy="262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ubble Wrap | 2 Pack | Clear Large Bubble Wrap | 750mm x 50m">
            <a:extLst>
              <a:ext uri="{FF2B5EF4-FFF2-40B4-BE49-F238E27FC236}">
                <a16:creationId xmlns:a16="http://schemas.microsoft.com/office/drawing/2014/main" id="{F6D97827-FC88-DB4E-A497-EAEA10F0D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3494" y="3610980"/>
            <a:ext cx="3743538" cy="260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itchen Towel Roll at Rs 25/piece | Kitchen Rolls | ID: 10462116188">
            <a:extLst>
              <a:ext uri="{FF2B5EF4-FFF2-40B4-BE49-F238E27FC236}">
                <a16:creationId xmlns:a16="http://schemas.microsoft.com/office/drawing/2014/main" id="{9FCCCC43-2F0B-2944-8BB4-1182FF8C9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06651" y="3589863"/>
            <a:ext cx="2643992" cy="264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9626D8A-1DB5-C644-B6A9-8E3A9D09CDD1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1320152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8461EFA-B5AF-3A48-8FDF-590EC16E5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577135"/>
              </p:ext>
            </p:extLst>
          </p:nvPr>
        </p:nvGraphicFramePr>
        <p:xfrm>
          <a:off x="972857" y="1022208"/>
          <a:ext cx="7204685" cy="49751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937">
                  <a:extLst>
                    <a:ext uri="{9D8B030D-6E8A-4147-A177-3AD203B41FA5}">
                      <a16:colId xmlns:a16="http://schemas.microsoft.com/office/drawing/2014/main" val="1536236521"/>
                    </a:ext>
                  </a:extLst>
                </a:gridCol>
                <a:gridCol w="1440937">
                  <a:extLst>
                    <a:ext uri="{9D8B030D-6E8A-4147-A177-3AD203B41FA5}">
                      <a16:colId xmlns:a16="http://schemas.microsoft.com/office/drawing/2014/main" val="1571056602"/>
                    </a:ext>
                  </a:extLst>
                </a:gridCol>
                <a:gridCol w="1440937">
                  <a:extLst>
                    <a:ext uri="{9D8B030D-6E8A-4147-A177-3AD203B41FA5}">
                      <a16:colId xmlns:a16="http://schemas.microsoft.com/office/drawing/2014/main" val="85557353"/>
                    </a:ext>
                  </a:extLst>
                </a:gridCol>
                <a:gridCol w="1440937">
                  <a:extLst>
                    <a:ext uri="{9D8B030D-6E8A-4147-A177-3AD203B41FA5}">
                      <a16:colId xmlns:a16="http://schemas.microsoft.com/office/drawing/2014/main" val="4175698886"/>
                    </a:ext>
                  </a:extLst>
                </a:gridCol>
                <a:gridCol w="1440937">
                  <a:extLst>
                    <a:ext uri="{9D8B030D-6E8A-4147-A177-3AD203B41FA5}">
                      <a16:colId xmlns:a16="http://schemas.microsoft.com/office/drawing/2014/main" val="2170304498"/>
                    </a:ext>
                  </a:extLst>
                </a:gridCol>
              </a:tblGrid>
              <a:tr h="619289">
                <a:tc rowSpan="2">
                  <a:txBody>
                    <a:bodyPr/>
                    <a:lstStyle/>
                    <a:p>
                      <a:r>
                        <a:rPr lang="en-US" dirty="0"/>
                        <a:t>Time (minutes)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Temperature (°</a:t>
                      </a:r>
                      <a:r>
                        <a:rPr lang="en-US" baseline="0" dirty="0"/>
                        <a:t>C)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450053"/>
                  </a:ext>
                </a:extLst>
              </a:tr>
              <a:tr h="61928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No insulating 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Bubble wrap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Cotton wool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Polystyrene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682528"/>
                  </a:ext>
                </a:extLst>
              </a:tr>
              <a:tr h="619289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485082"/>
                  </a:ext>
                </a:extLst>
              </a:tr>
              <a:tr h="619289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679111"/>
                  </a:ext>
                </a:extLst>
              </a:tr>
              <a:tr h="619289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293680"/>
                  </a:ext>
                </a:extLst>
              </a:tr>
              <a:tr h="619289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442525"/>
                  </a:ext>
                </a:extLst>
              </a:tr>
              <a:tr h="619289"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282484"/>
                  </a:ext>
                </a:extLst>
              </a:tr>
              <a:tr h="619289"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527083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19A987E3-FF86-CF4A-9E4C-BC24062D2EE3}"/>
              </a:ext>
            </a:extLst>
          </p:cNvPr>
          <p:cNvSpPr/>
          <p:nvPr/>
        </p:nvSpPr>
        <p:spPr>
          <a:xfrm>
            <a:off x="8442071" y="2828835"/>
            <a:ext cx="21977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B0F0"/>
                </a:solidFill>
                <a:latin typeface="proxima-soft"/>
              </a:rPr>
              <a:t>Record all the results in a table this like.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494D0A-63C5-C141-AEF5-BD55A3E3C16D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1990845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9A987E3-FF86-CF4A-9E4C-BC24062D2EE3}"/>
              </a:ext>
            </a:extLst>
          </p:cNvPr>
          <p:cNvSpPr/>
          <p:nvPr/>
        </p:nvSpPr>
        <p:spPr>
          <a:xfrm>
            <a:off x="8240191" y="2828834"/>
            <a:ext cx="21977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proxima-soft"/>
              </a:rPr>
              <a:t>From these experiments we can plot the</a:t>
            </a:r>
            <a:r>
              <a:rPr lang="en-GB" sz="2400" dirty="0">
                <a:solidFill>
                  <a:schemeClr val="bg1"/>
                </a:solidFill>
                <a:latin typeface="proxima-soft"/>
              </a:rPr>
              <a:t> </a:t>
            </a:r>
            <a:r>
              <a:rPr lang="en-GB" sz="2400" b="1" dirty="0">
                <a:solidFill>
                  <a:srgbClr val="00B0F0"/>
                </a:solidFill>
                <a:latin typeface="proxima-soft"/>
              </a:rPr>
              <a:t>cooling curve.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21DAFC-7E8A-2742-A9DC-49E9B7442A2B}"/>
              </a:ext>
            </a:extLst>
          </p:cNvPr>
          <p:cNvSpPr/>
          <p:nvPr/>
        </p:nvSpPr>
        <p:spPr>
          <a:xfrm>
            <a:off x="2511542" y="5921279"/>
            <a:ext cx="3915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</a:rPr>
              <a:t>time (minutes)</a:t>
            </a:r>
            <a:endParaRPr lang="en-US" sz="24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B2ACD7-9952-764D-9E56-72B2F24E2707}"/>
              </a:ext>
            </a:extLst>
          </p:cNvPr>
          <p:cNvCxnSpPr>
            <a:cxnSpLocks/>
          </p:cNvCxnSpPr>
          <p:nvPr/>
        </p:nvCxnSpPr>
        <p:spPr>
          <a:xfrm flipH="1">
            <a:off x="1318290" y="5791585"/>
            <a:ext cx="6376977" cy="0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F4E3FD3-45F8-5249-889F-A633BF66E1D8}"/>
              </a:ext>
            </a:extLst>
          </p:cNvPr>
          <p:cNvCxnSpPr>
            <a:cxnSpLocks/>
          </p:cNvCxnSpPr>
          <p:nvPr/>
        </p:nvCxnSpPr>
        <p:spPr>
          <a:xfrm>
            <a:off x="1330991" y="1759335"/>
            <a:ext cx="0" cy="4032250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D591DB43-742A-FE4D-9F3F-20DA9596B305}"/>
              </a:ext>
            </a:extLst>
          </p:cNvPr>
          <p:cNvSpPr/>
          <p:nvPr/>
        </p:nvSpPr>
        <p:spPr>
          <a:xfrm rot="16200000">
            <a:off x="-236526" y="3382831"/>
            <a:ext cx="23578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</a:rPr>
              <a:t>temperature ( °C)</a:t>
            </a:r>
            <a:endParaRPr lang="en-US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BE9394-9C63-2B4D-B1C9-2885B8ACC5ED}"/>
              </a:ext>
            </a:extLst>
          </p:cNvPr>
          <p:cNvSpPr/>
          <p:nvPr/>
        </p:nvSpPr>
        <p:spPr>
          <a:xfrm>
            <a:off x="1475010" y="3575436"/>
            <a:ext cx="2370577" cy="1314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D621128-F5EC-EF44-9121-5BB32BD8E204}"/>
              </a:ext>
            </a:extLst>
          </p:cNvPr>
          <p:cNvSpPr txBox="1"/>
          <p:nvPr/>
        </p:nvSpPr>
        <p:spPr>
          <a:xfrm>
            <a:off x="5198952" y="6576775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62E141F-3EF9-F146-B03E-7E9528C5D8FD}"/>
              </a:ext>
            </a:extLst>
          </p:cNvPr>
          <p:cNvSpPr/>
          <p:nvPr/>
        </p:nvSpPr>
        <p:spPr>
          <a:xfrm>
            <a:off x="1242701" y="839841"/>
            <a:ext cx="25376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i="0" dirty="0">
                <a:solidFill>
                  <a:srgbClr val="00B0F0"/>
                </a:solidFill>
                <a:effectLst/>
              </a:rPr>
              <a:t>Cooling Curve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36D48A9D-9B28-C6BA-E8EC-0CCF02F6D77A}"/>
              </a:ext>
            </a:extLst>
          </p:cNvPr>
          <p:cNvSpPr/>
          <p:nvPr/>
        </p:nvSpPr>
        <p:spPr>
          <a:xfrm>
            <a:off x="1359568" y="2394284"/>
            <a:ext cx="5281864" cy="1612232"/>
          </a:xfrm>
          <a:custGeom>
            <a:avLst/>
            <a:gdLst>
              <a:gd name="connsiteX0" fmla="*/ 0 w 5281864"/>
              <a:gd name="connsiteY0" fmla="*/ 0 h 1612232"/>
              <a:gd name="connsiteX1" fmla="*/ 5281864 w 5281864"/>
              <a:gd name="connsiteY1" fmla="*/ 1612232 h 1612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81864" h="1612232">
                <a:moveTo>
                  <a:pt x="0" y="0"/>
                </a:moveTo>
                <a:lnTo>
                  <a:pt x="5281864" y="1612232"/>
                </a:lnTo>
              </a:path>
            </a:pathLst>
          </a:cu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27D4100E-AB08-90F9-59AD-E8F0F54E09D3}"/>
              </a:ext>
            </a:extLst>
          </p:cNvPr>
          <p:cNvSpPr/>
          <p:nvPr/>
        </p:nvSpPr>
        <p:spPr>
          <a:xfrm>
            <a:off x="1347537" y="2358189"/>
            <a:ext cx="5305926" cy="2646948"/>
          </a:xfrm>
          <a:custGeom>
            <a:avLst/>
            <a:gdLst>
              <a:gd name="connsiteX0" fmla="*/ 0 w 5305926"/>
              <a:gd name="connsiteY0" fmla="*/ 0 h 2646948"/>
              <a:gd name="connsiteX1" fmla="*/ 3801979 w 5305926"/>
              <a:gd name="connsiteY1" fmla="*/ 2033337 h 2646948"/>
              <a:gd name="connsiteX2" fmla="*/ 5305926 w 5305926"/>
              <a:gd name="connsiteY2" fmla="*/ 2646948 h 264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05926" h="2646948">
                <a:moveTo>
                  <a:pt x="0" y="0"/>
                </a:moveTo>
                <a:cubicBezTo>
                  <a:pt x="1458829" y="796089"/>
                  <a:pt x="2917658" y="1592179"/>
                  <a:pt x="3801979" y="2033337"/>
                </a:cubicBezTo>
                <a:cubicBezTo>
                  <a:pt x="4686300" y="2474495"/>
                  <a:pt x="4993105" y="2610853"/>
                  <a:pt x="5305926" y="2646948"/>
                </a:cubicBezTo>
              </a:path>
            </a:pathLst>
          </a:cu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E46A2CD-D699-CBCB-5944-4D072B62347E}"/>
              </a:ext>
            </a:extLst>
          </p:cNvPr>
          <p:cNvSpPr/>
          <p:nvPr/>
        </p:nvSpPr>
        <p:spPr>
          <a:xfrm>
            <a:off x="1347537" y="2358189"/>
            <a:ext cx="5269831" cy="3368843"/>
          </a:xfrm>
          <a:custGeom>
            <a:avLst/>
            <a:gdLst>
              <a:gd name="connsiteX0" fmla="*/ 0 w 5269831"/>
              <a:gd name="connsiteY0" fmla="*/ 0 h 3368843"/>
              <a:gd name="connsiteX1" fmla="*/ 3705726 w 5269831"/>
              <a:gd name="connsiteY1" fmla="*/ 2791327 h 3368843"/>
              <a:gd name="connsiteX2" fmla="*/ 5269831 w 5269831"/>
              <a:gd name="connsiteY2" fmla="*/ 3368843 h 3368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69831" h="3368843">
                <a:moveTo>
                  <a:pt x="0" y="0"/>
                </a:moveTo>
                <a:cubicBezTo>
                  <a:pt x="1413710" y="1114926"/>
                  <a:pt x="2827421" y="2229853"/>
                  <a:pt x="3705726" y="2791327"/>
                </a:cubicBezTo>
                <a:cubicBezTo>
                  <a:pt x="4584031" y="3352801"/>
                  <a:pt x="4926931" y="3360822"/>
                  <a:pt x="5269831" y="3368843"/>
                </a:cubicBezTo>
              </a:path>
            </a:pathLst>
          </a:cu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E2801B7-0EBE-849F-4C4B-208B59CF9DD1}"/>
              </a:ext>
            </a:extLst>
          </p:cNvPr>
          <p:cNvSpPr/>
          <p:nvPr/>
        </p:nvSpPr>
        <p:spPr>
          <a:xfrm>
            <a:off x="1311017" y="2358188"/>
            <a:ext cx="5330415" cy="2322177"/>
          </a:xfrm>
          <a:custGeom>
            <a:avLst/>
            <a:gdLst>
              <a:gd name="connsiteX0" fmla="*/ 0 w 5330415"/>
              <a:gd name="connsiteY0" fmla="*/ 0 h 2322177"/>
              <a:gd name="connsiteX1" fmla="*/ 4547937 w 5330415"/>
              <a:gd name="connsiteY1" fmla="*/ 2009274 h 2322177"/>
              <a:gd name="connsiteX2" fmla="*/ 5293895 w 5330415"/>
              <a:gd name="connsiteY2" fmla="*/ 2286000 h 232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0415" h="2322177">
                <a:moveTo>
                  <a:pt x="0" y="0"/>
                </a:moveTo>
                <a:lnTo>
                  <a:pt x="4547937" y="2009274"/>
                </a:lnTo>
                <a:cubicBezTo>
                  <a:pt x="5430253" y="2390274"/>
                  <a:pt x="5362074" y="2338137"/>
                  <a:pt x="5293895" y="2286000"/>
                </a:cubicBezTo>
              </a:path>
            </a:pathLst>
          </a:cu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48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C16009F-EF00-DF4C-8798-155641BDC9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1" r="-13391" b="-1791"/>
          <a:stretch/>
        </p:blipFill>
        <p:spPr>
          <a:xfrm>
            <a:off x="5900072" y="610303"/>
            <a:ext cx="623945" cy="4975238"/>
          </a:xfrm>
          <a:prstGeom prst="rect">
            <a:avLst/>
          </a:prstGeom>
        </p:spPr>
      </p:pic>
      <p:pic>
        <p:nvPicPr>
          <p:cNvPr id="12" name="Picture 11" descr="A picture containing text, black, jar, beaker&#10;&#10;Description automatically generated">
            <a:extLst>
              <a:ext uri="{FF2B5EF4-FFF2-40B4-BE49-F238E27FC236}">
                <a16:creationId xmlns:a16="http://schemas.microsoft.com/office/drawing/2014/main" id="{3C1F2C05-6A13-9F4C-B898-E29B03D59F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46"/>
          <a:stretch/>
        </p:blipFill>
        <p:spPr>
          <a:xfrm>
            <a:off x="4204604" y="896064"/>
            <a:ext cx="4341686" cy="5065871"/>
          </a:xfrm>
          <a:prstGeom prst="rect">
            <a:avLst/>
          </a:prstGeom>
        </p:spPr>
      </p:pic>
      <p:pic>
        <p:nvPicPr>
          <p:cNvPr id="13" name="Picture 8" descr="587 Profile Cardboard Photos - Free &amp; Royalty-Free Stock Photos from  Dreamstime">
            <a:extLst>
              <a:ext uri="{FF2B5EF4-FFF2-40B4-BE49-F238E27FC236}">
                <a16:creationId xmlns:a16="http://schemas.microsoft.com/office/drawing/2014/main" id="{702374BC-F854-CD42-9BA2-1E0FE39401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37"/>
          <a:stretch/>
        </p:blipFill>
        <p:spPr bwMode="auto">
          <a:xfrm>
            <a:off x="4468287" y="1487331"/>
            <a:ext cx="3206744" cy="25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own Arrow 9">
            <a:extLst>
              <a:ext uri="{FF2B5EF4-FFF2-40B4-BE49-F238E27FC236}">
                <a16:creationId xmlns:a16="http://schemas.microsoft.com/office/drawing/2014/main" id="{EBB84D01-3CBC-3B41-A5DD-2AB867861243}"/>
              </a:ext>
            </a:extLst>
          </p:cNvPr>
          <p:cNvSpPr/>
          <p:nvPr/>
        </p:nvSpPr>
        <p:spPr>
          <a:xfrm rot="16200000">
            <a:off x="4558489" y="821321"/>
            <a:ext cx="305505" cy="2720837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F2DCB9AA-223B-EB41-9FF2-4E434005639C}"/>
              </a:ext>
            </a:extLst>
          </p:cNvPr>
          <p:cNvSpPr/>
          <p:nvPr/>
        </p:nvSpPr>
        <p:spPr>
          <a:xfrm rot="16200000">
            <a:off x="3756802" y="1081351"/>
            <a:ext cx="305506" cy="111746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>
            <a:extLst>
              <a:ext uri="{FF2B5EF4-FFF2-40B4-BE49-F238E27FC236}">
                <a16:creationId xmlns:a16="http://schemas.microsoft.com/office/drawing/2014/main" id="{B6008570-466A-6347-B817-62A3F67F15FE}"/>
              </a:ext>
            </a:extLst>
          </p:cNvPr>
          <p:cNvSpPr/>
          <p:nvPr/>
        </p:nvSpPr>
        <p:spPr>
          <a:xfrm rot="16200000">
            <a:off x="3878279" y="4117010"/>
            <a:ext cx="305506" cy="1360418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id="{0F303222-0ADA-834C-B7A4-54EC1B23EFFA}"/>
              </a:ext>
            </a:extLst>
          </p:cNvPr>
          <p:cNvSpPr/>
          <p:nvPr/>
        </p:nvSpPr>
        <p:spPr>
          <a:xfrm rot="16200000">
            <a:off x="3878279" y="2888807"/>
            <a:ext cx="305506" cy="1360419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DC5B6C5-C2A5-894D-8AFD-F565A52F9482}"/>
              </a:ext>
            </a:extLst>
          </p:cNvPr>
          <p:cNvSpPr/>
          <p:nvPr/>
        </p:nvSpPr>
        <p:spPr>
          <a:xfrm>
            <a:off x="4837771" y="3391296"/>
            <a:ext cx="2613998" cy="367144"/>
          </a:xfrm>
          <a:prstGeom prst="ellipse">
            <a:avLst/>
          </a:prstGeom>
          <a:solidFill>
            <a:schemeClr val="accent1">
              <a:alpha val="43108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4" descr="2,995 Bubble Wrap Stock Photos, Pictures &amp; Royalty-Free Images">
            <a:extLst>
              <a:ext uri="{FF2B5EF4-FFF2-40B4-BE49-F238E27FC236}">
                <a16:creationId xmlns:a16="http://schemas.microsoft.com/office/drawing/2014/main" id="{DB99AF26-E666-5B4D-AD0F-FE94EFA86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056" y="3837005"/>
            <a:ext cx="3616037" cy="241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Down Arrow 23">
            <a:extLst>
              <a:ext uri="{FF2B5EF4-FFF2-40B4-BE49-F238E27FC236}">
                <a16:creationId xmlns:a16="http://schemas.microsoft.com/office/drawing/2014/main" id="{63DF025F-9113-9942-B4B0-D51B46F4D99B}"/>
              </a:ext>
            </a:extLst>
          </p:cNvPr>
          <p:cNvSpPr/>
          <p:nvPr/>
        </p:nvSpPr>
        <p:spPr>
          <a:xfrm>
            <a:off x="9735121" y="3636335"/>
            <a:ext cx="285564" cy="60973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F4ACC9-E8A9-9A49-BC69-83383724D241}"/>
              </a:ext>
            </a:extLst>
          </p:cNvPr>
          <p:cNvSpPr/>
          <p:nvPr/>
        </p:nvSpPr>
        <p:spPr>
          <a:xfrm>
            <a:off x="7875296" y="2805338"/>
            <a:ext cx="40052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proxima-soft"/>
              </a:rPr>
              <a:t>independent </a:t>
            </a:r>
          </a:p>
          <a:p>
            <a:pPr algn="ctr"/>
            <a:r>
              <a:rPr lang="en-GB" sz="2400" dirty="0">
                <a:solidFill>
                  <a:srgbClr val="00B0F0"/>
                </a:solidFill>
                <a:latin typeface="proxima-soft"/>
              </a:rPr>
              <a:t>variable (number of layers)</a:t>
            </a:r>
            <a:endParaRPr lang="en-US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71978F4-12DB-484F-8500-FB482DAFC577}"/>
              </a:ext>
            </a:extLst>
          </p:cNvPr>
          <p:cNvSpPr/>
          <p:nvPr/>
        </p:nvSpPr>
        <p:spPr>
          <a:xfrm>
            <a:off x="906692" y="2784186"/>
            <a:ext cx="26736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proxima-soft"/>
              </a:rPr>
              <a:t>dependent </a:t>
            </a:r>
          </a:p>
          <a:p>
            <a:pPr algn="ctr"/>
            <a:r>
              <a:rPr lang="en-GB" sz="2400" dirty="0">
                <a:solidFill>
                  <a:srgbClr val="00B0F0"/>
                </a:solidFill>
                <a:latin typeface="proxima-soft"/>
              </a:rPr>
              <a:t>variable (temperature of water)</a:t>
            </a:r>
            <a:endParaRPr lang="en-US" sz="24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589117D-0C58-3945-80B7-F9690546BC6F}"/>
              </a:ext>
            </a:extLst>
          </p:cNvPr>
          <p:cNvSpPr/>
          <p:nvPr/>
        </p:nvSpPr>
        <p:spPr>
          <a:xfrm>
            <a:off x="743845" y="4566385"/>
            <a:ext cx="40052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proxima-soft"/>
              </a:rPr>
              <a:t>beaker</a:t>
            </a:r>
            <a:endParaRPr lang="en-US" sz="2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442A07D-67A9-EC4F-8FB1-E28C388484FC}"/>
              </a:ext>
            </a:extLst>
          </p:cNvPr>
          <p:cNvSpPr/>
          <p:nvPr/>
        </p:nvSpPr>
        <p:spPr>
          <a:xfrm>
            <a:off x="293728" y="1948443"/>
            <a:ext cx="40052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proxima-soft"/>
              </a:rPr>
              <a:t>thermometer</a:t>
            </a:r>
            <a:endParaRPr lang="en-US" sz="2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33D8F4A-9818-004C-9F15-2CB5CF90C961}"/>
              </a:ext>
            </a:extLst>
          </p:cNvPr>
          <p:cNvSpPr/>
          <p:nvPr/>
        </p:nvSpPr>
        <p:spPr>
          <a:xfrm>
            <a:off x="420464" y="1399873"/>
            <a:ext cx="40052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proxima-soft"/>
              </a:rPr>
              <a:t>cardboard lid</a:t>
            </a: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FA5AF2-951F-664E-9500-E74978F6C6A1}"/>
              </a:ext>
            </a:extLst>
          </p:cNvPr>
          <p:cNvSpPr/>
          <p:nvPr/>
        </p:nvSpPr>
        <p:spPr>
          <a:xfrm>
            <a:off x="8137573" y="901419"/>
            <a:ext cx="33252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B0F0"/>
                </a:solidFill>
                <a:latin typeface="proxima-soft"/>
              </a:rPr>
              <a:t>Control variables don't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33333"/>
                </a:solidFill>
                <a:latin typeface="proxima-soft"/>
              </a:rPr>
              <a:t>Volume of water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33333"/>
                </a:solidFill>
                <a:latin typeface="proxima-soft"/>
              </a:rPr>
              <a:t>Type of insulating material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33333"/>
                </a:solidFill>
                <a:latin typeface="proxima-soft"/>
              </a:rPr>
              <a:t>Keep the starting temperature of the water the same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D8F1B9-7A56-F44A-900E-43E5C7DF0564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2A6B011-7FA8-6F42-98F6-5DEFE82CF73F}"/>
              </a:ext>
            </a:extLst>
          </p:cNvPr>
          <p:cNvSpPr/>
          <p:nvPr/>
        </p:nvSpPr>
        <p:spPr>
          <a:xfrm>
            <a:off x="882705" y="778307"/>
            <a:ext cx="13835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i="0" dirty="0">
                <a:solidFill>
                  <a:srgbClr val="00B0F0"/>
                </a:solidFill>
                <a:effectLst/>
              </a:rPr>
              <a:t>Repea</a:t>
            </a:r>
            <a:r>
              <a:rPr lang="en-GB" sz="3200" b="1" dirty="0">
                <a:solidFill>
                  <a:srgbClr val="00B0F0"/>
                </a:solidFill>
              </a:rPr>
              <a:t>t</a:t>
            </a:r>
            <a:endParaRPr lang="en-GB" sz="3200" b="1" i="0" dirty="0">
              <a:solidFill>
                <a:srgbClr val="00B0F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16921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42B59C-5D0A-A925-5174-A8D45E848D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255125"/>
              </p:ext>
            </p:extLst>
          </p:nvPr>
        </p:nvGraphicFramePr>
        <p:xfrm>
          <a:off x="992353" y="1519455"/>
          <a:ext cx="10282332" cy="3791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9933">
                  <a:extLst>
                    <a:ext uri="{9D8B030D-6E8A-4147-A177-3AD203B41FA5}">
                      <a16:colId xmlns:a16="http://schemas.microsoft.com/office/drawing/2014/main" val="1310708757"/>
                    </a:ext>
                  </a:extLst>
                </a:gridCol>
                <a:gridCol w="1248544">
                  <a:extLst>
                    <a:ext uri="{9D8B030D-6E8A-4147-A177-3AD203B41FA5}">
                      <a16:colId xmlns:a16="http://schemas.microsoft.com/office/drawing/2014/main" val="1160186941"/>
                    </a:ext>
                  </a:extLst>
                </a:gridCol>
                <a:gridCol w="1304771">
                  <a:extLst>
                    <a:ext uri="{9D8B030D-6E8A-4147-A177-3AD203B41FA5}">
                      <a16:colId xmlns:a16="http://schemas.microsoft.com/office/drawing/2014/main" val="2488051455"/>
                    </a:ext>
                  </a:extLst>
                </a:gridCol>
                <a:gridCol w="1304771">
                  <a:extLst>
                    <a:ext uri="{9D8B030D-6E8A-4147-A177-3AD203B41FA5}">
                      <a16:colId xmlns:a16="http://schemas.microsoft.com/office/drawing/2014/main" val="793711201"/>
                    </a:ext>
                  </a:extLst>
                </a:gridCol>
                <a:gridCol w="1304771">
                  <a:extLst>
                    <a:ext uri="{9D8B030D-6E8A-4147-A177-3AD203B41FA5}">
                      <a16:colId xmlns:a16="http://schemas.microsoft.com/office/drawing/2014/main" val="2425056680"/>
                    </a:ext>
                  </a:extLst>
                </a:gridCol>
                <a:gridCol w="1304771">
                  <a:extLst>
                    <a:ext uri="{9D8B030D-6E8A-4147-A177-3AD203B41FA5}">
                      <a16:colId xmlns:a16="http://schemas.microsoft.com/office/drawing/2014/main" val="1719509182"/>
                    </a:ext>
                  </a:extLst>
                </a:gridCol>
                <a:gridCol w="1304771">
                  <a:extLst>
                    <a:ext uri="{9D8B030D-6E8A-4147-A177-3AD203B41FA5}">
                      <a16:colId xmlns:a16="http://schemas.microsoft.com/office/drawing/2014/main" val="35061846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Temperature (°C)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Extension /cm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634846"/>
                  </a:ext>
                </a:extLst>
              </a:tr>
              <a:tr h="47633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Time (minutes)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0 layers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2 layers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4 layers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6 layers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8 layers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10 layers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079228"/>
                  </a:ext>
                </a:extLst>
              </a:tr>
              <a:tr h="47633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24281"/>
                  </a:ext>
                </a:extLst>
              </a:tr>
              <a:tr h="47633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2435411"/>
                  </a:ext>
                </a:extLst>
              </a:tr>
              <a:tr h="47633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4738019"/>
                  </a:ext>
                </a:extLst>
              </a:tr>
              <a:tr h="47633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1562740"/>
                  </a:ext>
                </a:extLst>
              </a:tr>
              <a:tr h="47633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5412272"/>
                  </a:ext>
                </a:extLst>
              </a:tr>
              <a:tr h="47633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7736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6216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528,615 Wrapped Up Warm Stock Photos, Pictures &amp; Royalty-Free Images">
            <a:extLst>
              <a:ext uri="{FF2B5EF4-FFF2-40B4-BE49-F238E27FC236}">
                <a16:creationId xmlns:a16="http://schemas.microsoft.com/office/drawing/2014/main" id="{8DAD8A77-E424-C644-8A8E-1E16328105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0" r="21317"/>
          <a:stretch/>
        </p:blipFill>
        <p:spPr bwMode="auto">
          <a:xfrm>
            <a:off x="6096001" y="14312"/>
            <a:ext cx="6096000" cy="684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5DA6979-436E-6145-BA9B-89C39DD5E174}"/>
              </a:ext>
            </a:extLst>
          </p:cNvPr>
          <p:cNvSpPr/>
          <p:nvPr/>
        </p:nvSpPr>
        <p:spPr>
          <a:xfrm>
            <a:off x="1037082" y="1732359"/>
            <a:ext cx="4457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Describe how to investigate the effectiveness of </a:t>
            </a:r>
            <a:r>
              <a:rPr lang="en-GB" sz="2400" b="1" dirty="0">
                <a:solidFill>
                  <a:srgbClr val="00B0F0"/>
                </a:solidFill>
              </a:rPr>
              <a:t>thermal insulators. </a:t>
            </a:r>
            <a:endParaRPr lang="en-GB" sz="2400" b="1" i="0" dirty="0">
              <a:solidFill>
                <a:srgbClr val="00B0F0"/>
              </a:solidFill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DDBEE8-B171-8644-A759-739576D82E7E}"/>
              </a:ext>
            </a:extLst>
          </p:cNvPr>
          <p:cNvSpPr/>
          <p:nvPr/>
        </p:nvSpPr>
        <p:spPr>
          <a:xfrm>
            <a:off x="1037082" y="778307"/>
            <a:ext cx="18087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B0F0"/>
                </a:solidFill>
              </a:rPr>
              <a:t>Summary</a:t>
            </a:r>
            <a:endParaRPr lang="en-GB" sz="3200" b="1" i="0" dirty="0">
              <a:solidFill>
                <a:srgbClr val="00B0F0"/>
              </a:solidFill>
              <a:effectLst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9D0B132-0CC5-B944-90F5-FFCD1952CB33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3314256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528,615 Wrapped Up Warm Stock Photos, Pictures &amp; Royalty-Free Images">
            <a:extLst>
              <a:ext uri="{FF2B5EF4-FFF2-40B4-BE49-F238E27FC236}">
                <a16:creationId xmlns:a16="http://schemas.microsoft.com/office/drawing/2014/main" id="{8DAD8A77-E424-C644-8A8E-1E16328105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0" r="21317"/>
          <a:stretch/>
        </p:blipFill>
        <p:spPr bwMode="auto">
          <a:xfrm>
            <a:off x="6096001" y="14312"/>
            <a:ext cx="6096000" cy="684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5DA6979-436E-6145-BA9B-89C39DD5E174}"/>
              </a:ext>
            </a:extLst>
          </p:cNvPr>
          <p:cNvSpPr/>
          <p:nvPr/>
        </p:nvSpPr>
        <p:spPr>
          <a:xfrm>
            <a:off x="1037082" y="1333411"/>
            <a:ext cx="44576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Identify </a:t>
            </a:r>
            <a:r>
              <a:rPr lang="en-GB" sz="2400" b="1" dirty="0">
                <a:solidFill>
                  <a:srgbClr val="00B0F0"/>
                </a:solidFill>
              </a:rPr>
              <a:t>independent, dependent and control </a:t>
            </a:r>
            <a:r>
              <a:rPr lang="en-GB" sz="2400" dirty="0"/>
              <a:t>variables in an investigation.</a:t>
            </a:r>
          </a:p>
          <a:p>
            <a:endParaRPr lang="en-GB" sz="2400" dirty="0"/>
          </a:p>
          <a:p>
            <a:r>
              <a:rPr lang="en-GB" sz="2400" dirty="0"/>
              <a:t>Describe the method used to investigate </a:t>
            </a:r>
            <a:r>
              <a:rPr lang="en-GB" sz="2400" b="1" dirty="0">
                <a:solidFill>
                  <a:srgbClr val="00B0F0"/>
                </a:solidFill>
              </a:rPr>
              <a:t>thermal insulation </a:t>
            </a:r>
            <a:r>
              <a:rPr lang="en-GB" sz="2400" dirty="0"/>
              <a:t>properties of a material.</a:t>
            </a:r>
            <a:endParaRPr lang="en-GB" sz="2400" b="1" dirty="0">
              <a:solidFill>
                <a:srgbClr val="00B0F0"/>
              </a:solidFill>
            </a:endParaRPr>
          </a:p>
          <a:p>
            <a:endParaRPr lang="en-GB" sz="2400" dirty="0"/>
          </a:p>
          <a:p>
            <a:r>
              <a:rPr lang="en-GB" sz="2400" b="1" dirty="0">
                <a:solidFill>
                  <a:srgbClr val="00B0F0"/>
                </a:solidFill>
              </a:rPr>
              <a:t>Plot a graph </a:t>
            </a:r>
            <a:r>
              <a:rPr lang="en-GB" sz="2400" dirty="0"/>
              <a:t>to analyse the data collected in the investigation.</a:t>
            </a:r>
            <a:br>
              <a:rPr lang="en-GB" sz="2400" dirty="0"/>
            </a:br>
            <a:endParaRPr lang="en-GB" sz="2400" dirty="0"/>
          </a:p>
          <a:p>
            <a:r>
              <a:rPr lang="en-GB" sz="2400" dirty="0"/>
              <a:t>Evaluate potential </a:t>
            </a:r>
            <a:r>
              <a:rPr lang="en-GB" sz="2400" b="1" dirty="0">
                <a:solidFill>
                  <a:srgbClr val="00B0F0"/>
                </a:solidFill>
              </a:rPr>
              <a:t>sources of error </a:t>
            </a:r>
            <a:r>
              <a:rPr lang="en-GB" sz="2400" dirty="0"/>
              <a:t>in the investigation and suggest improvements. </a:t>
            </a:r>
            <a:endParaRPr lang="en-GB" sz="2400" b="1" i="0" dirty="0">
              <a:solidFill>
                <a:srgbClr val="00B0F0"/>
              </a:solidFill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DDBEE8-B171-8644-A759-739576D82E7E}"/>
              </a:ext>
            </a:extLst>
          </p:cNvPr>
          <p:cNvSpPr/>
          <p:nvPr/>
        </p:nvSpPr>
        <p:spPr>
          <a:xfrm>
            <a:off x="1037082" y="489549"/>
            <a:ext cx="33541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i="0" dirty="0">
                <a:solidFill>
                  <a:srgbClr val="00B0F0"/>
                </a:solidFill>
                <a:effectLst/>
              </a:rPr>
              <a:t>Required Practical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9D0B132-0CC5-B944-90F5-FFCD1952CB33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2612987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0682371-305A-4844-A017-0DFEAF4B219E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pic>
        <p:nvPicPr>
          <p:cNvPr id="4098" name="Picture 2" descr="Glass Measuring Low Form Beaker Set 50ml 100ml 250ml Glass Graduated Beaker  Set: Amazon.com: Industrial &amp; Scientific">
            <a:extLst>
              <a:ext uri="{FF2B5EF4-FFF2-40B4-BE49-F238E27FC236}">
                <a16:creationId xmlns:a16="http://schemas.microsoft.com/office/drawing/2014/main" id="{F34755FA-09B0-4046-AF58-986DB8B590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" t="8484" r="44748" b="20808"/>
          <a:stretch/>
        </p:blipFill>
        <p:spPr bwMode="auto">
          <a:xfrm>
            <a:off x="1219782" y="2279072"/>
            <a:ext cx="2706387" cy="357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lass Measuring Low Form Beaker Set 50ml 100ml 250ml Glass Graduated Beaker  Set: Amazon.com: Industrial &amp; Scientific">
            <a:extLst>
              <a:ext uri="{FF2B5EF4-FFF2-40B4-BE49-F238E27FC236}">
                <a16:creationId xmlns:a16="http://schemas.microsoft.com/office/drawing/2014/main" id="{874861BF-F39A-4D4E-A257-C0E4698E78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75" t="47879"/>
          <a:stretch/>
        </p:blipFill>
        <p:spPr bwMode="auto">
          <a:xfrm>
            <a:off x="4354586" y="3214255"/>
            <a:ext cx="2255108" cy="276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lectric Kettles Cordless 1.7L, NOVETE Glass Electric Tea Kettle 2200W,  BPA-Free &amp; 304 Stainless Steel Hot Water Kettle with LED Indicator Light,  Auto Shut-Off &amp; Boil-Dry Protection: Amazon.co.uk: Kitchen &amp; Home">
            <a:extLst>
              <a:ext uri="{FF2B5EF4-FFF2-40B4-BE49-F238E27FC236}">
                <a16:creationId xmlns:a16="http://schemas.microsoft.com/office/drawing/2014/main" id="{4433BD83-82B8-444D-817C-3684C433D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112" y="1107228"/>
            <a:ext cx="4027563" cy="464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26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C16009F-EF00-DF4C-8798-155641BDC9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1" r="-13391" b="-1791"/>
          <a:stretch/>
        </p:blipFill>
        <p:spPr>
          <a:xfrm>
            <a:off x="2092049" y="1052217"/>
            <a:ext cx="623945" cy="4975238"/>
          </a:xfrm>
          <a:prstGeom prst="rect">
            <a:avLst/>
          </a:prstGeom>
        </p:spPr>
      </p:pic>
      <p:pic>
        <p:nvPicPr>
          <p:cNvPr id="12" name="Picture 11" descr="A picture containing text, black, jar, beaker&#10;&#10;Description automatically generated">
            <a:extLst>
              <a:ext uri="{FF2B5EF4-FFF2-40B4-BE49-F238E27FC236}">
                <a16:creationId xmlns:a16="http://schemas.microsoft.com/office/drawing/2014/main" id="{3C1F2C05-6A13-9F4C-B898-E29B03D59F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46"/>
          <a:stretch/>
        </p:blipFill>
        <p:spPr>
          <a:xfrm>
            <a:off x="396581" y="1337978"/>
            <a:ext cx="4341686" cy="5065871"/>
          </a:xfrm>
          <a:prstGeom prst="rect">
            <a:avLst/>
          </a:prstGeom>
        </p:spPr>
      </p:pic>
      <p:pic>
        <p:nvPicPr>
          <p:cNvPr id="13" name="Picture 8" descr="587 Profile Cardboard Photos - Free &amp; Royalty-Free Stock Photos from  Dreamstime">
            <a:extLst>
              <a:ext uri="{FF2B5EF4-FFF2-40B4-BE49-F238E27FC236}">
                <a16:creationId xmlns:a16="http://schemas.microsoft.com/office/drawing/2014/main" id="{702374BC-F854-CD42-9BA2-1E0FE39401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37"/>
          <a:stretch/>
        </p:blipFill>
        <p:spPr bwMode="auto">
          <a:xfrm>
            <a:off x="660264" y="1929245"/>
            <a:ext cx="3206744" cy="25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Electric Kettles Cordless 1.7L, NOVETE Glass Electric Tea Kettle 2200W,  BPA-Free &amp; 304 Stainless Steel Hot Water Kettle with LED Indicator Light,  Auto Shut-Off &amp; Boil-Dry Protection: Amazon.co.uk: Kitchen &amp; Home">
            <a:extLst>
              <a:ext uri="{FF2B5EF4-FFF2-40B4-BE49-F238E27FC236}">
                <a16:creationId xmlns:a16="http://schemas.microsoft.com/office/drawing/2014/main" id="{5998E3F6-910A-8E4F-85A3-BB1A1E9D1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17380">
            <a:off x="3548695" y="-1772681"/>
            <a:ext cx="4027563" cy="464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2,995 Bubble Wrap Stock Photos, Pictures &amp; Royalty-Free Images">
            <a:extLst>
              <a:ext uri="{FF2B5EF4-FFF2-40B4-BE49-F238E27FC236}">
                <a16:creationId xmlns:a16="http://schemas.microsoft.com/office/drawing/2014/main" id="{B84BC004-8803-444E-B3BE-0073BB361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424" y="3324885"/>
            <a:ext cx="4774622" cy="318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E6C0BE-EB7F-2B42-9A83-46CE23D887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1" r="-13391" b="-1791"/>
          <a:stretch/>
        </p:blipFill>
        <p:spPr>
          <a:xfrm>
            <a:off x="9337976" y="1052217"/>
            <a:ext cx="623945" cy="4975238"/>
          </a:xfrm>
          <a:prstGeom prst="rect">
            <a:avLst/>
          </a:prstGeom>
        </p:spPr>
      </p:pic>
      <p:pic>
        <p:nvPicPr>
          <p:cNvPr id="16" name="Picture 15" descr="A picture containing text, black, jar, beaker&#10;&#10;Description automatically generated">
            <a:extLst>
              <a:ext uri="{FF2B5EF4-FFF2-40B4-BE49-F238E27FC236}">
                <a16:creationId xmlns:a16="http://schemas.microsoft.com/office/drawing/2014/main" id="{5D215293-09B0-BF44-B2A2-842CD6B7A9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46"/>
          <a:stretch/>
        </p:blipFill>
        <p:spPr>
          <a:xfrm>
            <a:off x="7642508" y="1337978"/>
            <a:ext cx="4341686" cy="5065871"/>
          </a:xfrm>
          <a:prstGeom prst="rect">
            <a:avLst/>
          </a:prstGeom>
        </p:spPr>
      </p:pic>
      <p:pic>
        <p:nvPicPr>
          <p:cNvPr id="17" name="Picture 8" descr="587 Profile Cardboard Photos - Free &amp; Royalty-Free Stock Photos from  Dreamstime">
            <a:extLst>
              <a:ext uri="{FF2B5EF4-FFF2-40B4-BE49-F238E27FC236}">
                <a16:creationId xmlns:a16="http://schemas.microsoft.com/office/drawing/2014/main" id="{DB89726A-3C83-F643-BDF2-A63E10ECCE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37"/>
          <a:stretch/>
        </p:blipFill>
        <p:spPr bwMode="auto">
          <a:xfrm>
            <a:off x="7906191" y="1929245"/>
            <a:ext cx="3206744" cy="25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85DDBD8-2CBC-5540-8879-83925885A6F3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835985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C16009F-EF00-DF4C-8798-155641BDC9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1" r="-13391" b="-1791"/>
          <a:stretch/>
        </p:blipFill>
        <p:spPr>
          <a:xfrm>
            <a:off x="6054449" y="610303"/>
            <a:ext cx="623945" cy="4975238"/>
          </a:xfrm>
          <a:prstGeom prst="rect">
            <a:avLst/>
          </a:prstGeom>
        </p:spPr>
      </p:pic>
      <p:pic>
        <p:nvPicPr>
          <p:cNvPr id="12" name="Picture 11" descr="A picture containing text, black, jar, beaker&#10;&#10;Description automatically generated">
            <a:extLst>
              <a:ext uri="{FF2B5EF4-FFF2-40B4-BE49-F238E27FC236}">
                <a16:creationId xmlns:a16="http://schemas.microsoft.com/office/drawing/2014/main" id="{3C1F2C05-6A13-9F4C-B898-E29B03D59F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46"/>
          <a:stretch/>
        </p:blipFill>
        <p:spPr>
          <a:xfrm>
            <a:off x="4358981" y="896064"/>
            <a:ext cx="4341686" cy="5065871"/>
          </a:xfrm>
          <a:prstGeom prst="rect">
            <a:avLst/>
          </a:prstGeom>
        </p:spPr>
      </p:pic>
      <p:pic>
        <p:nvPicPr>
          <p:cNvPr id="13" name="Picture 8" descr="587 Profile Cardboard Photos - Free &amp; Royalty-Free Stock Photos from  Dreamstime">
            <a:extLst>
              <a:ext uri="{FF2B5EF4-FFF2-40B4-BE49-F238E27FC236}">
                <a16:creationId xmlns:a16="http://schemas.microsoft.com/office/drawing/2014/main" id="{702374BC-F854-CD42-9BA2-1E0FE39401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37"/>
          <a:stretch/>
        </p:blipFill>
        <p:spPr bwMode="auto">
          <a:xfrm>
            <a:off x="4622664" y="1487331"/>
            <a:ext cx="3206744" cy="25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DC5B6C5-C2A5-894D-8AFD-F565A52F9482}"/>
              </a:ext>
            </a:extLst>
          </p:cNvPr>
          <p:cNvSpPr/>
          <p:nvPr/>
        </p:nvSpPr>
        <p:spPr>
          <a:xfrm>
            <a:off x="5414834" y="4055806"/>
            <a:ext cx="1856121" cy="249630"/>
          </a:xfrm>
          <a:prstGeom prst="ellipse">
            <a:avLst/>
          </a:prstGeom>
          <a:solidFill>
            <a:schemeClr val="accent1">
              <a:alpha val="43108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D758D4-18C1-3D47-BB6D-F09140AA8083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pic>
        <p:nvPicPr>
          <p:cNvPr id="3" name="Picture 2" descr="A picture containing text, black, jar, beaker&#10;&#10;Description automatically generated">
            <a:extLst>
              <a:ext uri="{FF2B5EF4-FFF2-40B4-BE49-F238E27FC236}">
                <a16:creationId xmlns:a16="http://schemas.microsoft.com/office/drawing/2014/main" id="{1349D9B6-C387-1857-8404-906100C3EC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46"/>
          <a:stretch/>
        </p:blipFill>
        <p:spPr>
          <a:xfrm>
            <a:off x="5030816" y="2259580"/>
            <a:ext cx="2998016" cy="349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58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C16009F-EF00-DF4C-8798-155641BDC9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1" r="-13391" b="-1791"/>
          <a:stretch/>
        </p:blipFill>
        <p:spPr>
          <a:xfrm>
            <a:off x="6054449" y="610303"/>
            <a:ext cx="623945" cy="4975238"/>
          </a:xfrm>
          <a:prstGeom prst="rect">
            <a:avLst/>
          </a:prstGeom>
        </p:spPr>
      </p:pic>
      <p:pic>
        <p:nvPicPr>
          <p:cNvPr id="12" name="Picture 11" descr="A picture containing text, black, jar, beaker&#10;&#10;Description automatically generated">
            <a:extLst>
              <a:ext uri="{FF2B5EF4-FFF2-40B4-BE49-F238E27FC236}">
                <a16:creationId xmlns:a16="http://schemas.microsoft.com/office/drawing/2014/main" id="{3C1F2C05-6A13-9F4C-B898-E29B03D59F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46"/>
          <a:stretch/>
        </p:blipFill>
        <p:spPr>
          <a:xfrm>
            <a:off x="4358981" y="896064"/>
            <a:ext cx="4341686" cy="5065871"/>
          </a:xfrm>
          <a:prstGeom prst="rect">
            <a:avLst/>
          </a:prstGeom>
        </p:spPr>
      </p:pic>
      <p:pic>
        <p:nvPicPr>
          <p:cNvPr id="13" name="Picture 8" descr="587 Profile Cardboard Photos - Free &amp; Royalty-Free Stock Photos from  Dreamstime">
            <a:extLst>
              <a:ext uri="{FF2B5EF4-FFF2-40B4-BE49-F238E27FC236}">
                <a16:creationId xmlns:a16="http://schemas.microsoft.com/office/drawing/2014/main" id="{702374BC-F854-CD42-9BA2-1E0FE39401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37"/>
          <a:stretch/>
        </p:blipFill>
        <p:spPr bwMode="auto">
          <a:xfrm>
            <a:off x="4622664" y="1487331"/>
            <a:ext cx="3206744" cy="25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DC5B6C5-C2A5-894D-8AFD-F565A52F9482}"/>
              </a:ext>
            </a:extLst>
          </p:cNvPr>
          <p:cNvSpPr/>
          <p:nvPr/>
        </p:nvSpPr>
        <p:spPr>
          <a:xfrm>
            <a:off x="5414834" y="4055806"/>
            <a:ext cx="1856121" cy="249630"/>
          </a:xfrm>
          <a:prstGeom prst="ellipse">
            <a:avLst/>
          </a:prstGeom>
          <a:solidFill>
            <a:schemeClr val="accent1">
              <a:alpha val="43108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D758D4-18C1-3D47-BB6D-F09140AA8083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pic>
        <p:nvPicPr>
          <p:cNvPr id="3" name="Picture 2" descr="A picture containing text, black, jar, beaker&#10;&#10;Description automatically generated">
            <a:extLst>
              <a:ext uri="{FF2B5EF4-FFF2-40B4-BE49-F238E27FC236}">
                <a16:creationId xmlns:a16="http://schemas.microsoft.com/office/drawing/2014/main" id="{1349D9B6-C387-1857-8404-906100C3EC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46"/>
          <a:stretch/>
        </p:blipFill>
        <p:spPr>
          <a:xfrm>
            <a:off x="5030816" y="2259580"/>
            <a:ext cx="2998016" cy="34980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746ABD-39D3-AF34-A43D-B5980FFA6A3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27" t="33309" r="54582" b="23491"/>
          <a:stretch/>
        </p:blipFill>
        <p:spPr>
          <a:xfrm>
            <a:off x="5030816" y="2914326"/>
            <a:ext cx="2543341" cy="278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19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2,995 Bubble Wrap Stock Photos, Pictures &amp; Royalty-Free Images">
            <a:extLst>
              <a:ext uri="{FF2B5EF4-FFF2-40B4-BE49-F238E27FC236}">
                <a16:creationId xmlns:a16="http://schemas.microsoft.com/office/drawing/2014/main" id="{367F2981-466F-E941-907C-3181A30E9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434" y="4362622"/>
            <a:ext cx="3616037" cy="241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F660FE-E91A-6745-96D6-E5F849E9FA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27" t="33309" r="54582" b="23491"/>
          <a:stretch/>
        </p:blipFill>
        <p:spPr>
          <a:xfrm>
            <a:off x="4669821" y="127946"/>
            <a:ext cx="3223244" cy="3525982"/>
          </a:xfrm>
          <a:prstGeom prst="rect">
            <a:avLst/>
          </a:prstGeom>
        </p:spPr>
      </p:pic>
      <p:pic>
        <p:nvPicPr>
          <p:cNvPr id="8" name="Picture 7" descr="A picture containing text, black, jar, beaker&#10;&#10;Description automatically generated">
            <a:extLst>
              <a:ext uri="{FF2B5EF4-FFF2-40B4-BE49-F238E27FC236}">
                <a16:creationId xmlns:a16="http://schemas.microsoft.com/office/drawing/2014/main" id="{3C42DC82-4A00-C341-807E-399780157E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46"/>
          <a:stretch/>
        </p:blipFill>
        <p:spPr>
          <a:xfrm>
            <a:off x="787222" y="1397096"/>
            <a:ext cx="3335518" cy="3891876"/>
          </a:xfrm>
          <a:prstGeom prst="rect">
            <a:avLst/>
          </a:prstGeom>
        </p:spPr>
      </p:pic>
      <p:pic>
        <p:nvPicPr>
          <p:cNvPr id="1030" name="Picture 6" descr="1X GIANT RUBBER ELASTIC BAND BUILD ERECT SLINGSHOT HOME OFFICE GARAGE DESK  DIY | eBay">
            <a:extLst>
              <a:ext uri="{FF2B5EF4-FFF2-40B4-BE49-F238E27FC236}">
                <a16:creationId xmlns:a16="http://schemas.microsoft.com/office/drawing/2014/main" id="{38F2672C-7F76-0445-A028-3C2949367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472" y="3653928"/>
            <a:ext cx="1643962" cy="109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587 Profile Cardboard Photos - Free &amp; Royalty-Free Stock Photos from  Dreamstime">
            <a:extLst>
              <a:ext uri="{FF2B5EF4-FFF2-40B4-BE49-F238E27FC236}">
                <a16:creationId xmlns:a16="http://schemas.microsoft.com/office/drawing/2014/main" id="{FC50E2F9-3788-0348-B062-565CD30E04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37"/>
          <a:stretch/>
        </p:blipFill>
        <p:spPr bwMode="auto">
          <a:xfrm>
            <a:off x="730124" y="1762990"/>
            <a:ext cx="3206744" cy="25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Wool &amp; Yarn">
            <a:extLst>
              <a:ext uri="{FF2B5EF4-FFF2-40B4-BE49-F238E27FC236}">
                <a16:creationId xmlns:a16="http://schemas.microsoft.com/office/drawing/2014/main" id="{2CB686F5-5A1C-7A4F-851D-0E25EE4B4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59643" y="286286"/>
            <a:ext cx="2030461" cy="203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OTTON WOOL BALLS - The Vet Store">
            <a:extLst>
              <a:ext uri="{FF2B5EF4-FFF2-40B4-BE49-F238E27FC236}">
                <a16:creationId xmlns:a16="http://schemas.microsoft.com/office/drawing/2014/main" id="{5AB29683-5618-9849-ADCC-A4F192F08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90056" y="4026712"/>
            <a:ext cx="2624665" cy="262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Kitchen Towel Roll at Rs 25/piece | Kitchen Rolls | ID: 10462116188">
            <a:extLst>
              <a:ext uri="{FF2B5EF4-FFF2-40B4-BE49-F238E27FC236}">
                <a16:creationId xmlns:a16="http://schemas.microsoft.com/office/drawing/2014/main" id="{75BAC13C-07C0-AA43-AA3F-83B461BF0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08300" y="2495378"/>
            <a:ext cx="1867244" cy="186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3CFD3A-2ED8-BE46-996C-6EFE58142E80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403428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C16009F-EF00-DF4C-8798-155641BDC9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1" r="-13391" b="-1791"/>
          <a:stretch/>
        </p:blipFill>
        <p:spPr>
          <a:xfrm>
            <a:off x="6054449" y="610303"/>
            <a:ext cx="623945" cy="4975238"/>
          </a:xfrm>
          <a:prstGeom prst="rect">
            <a:avLst/>
          </a:prstGeom>
        </p:spPr>
      </p:pic>
      <p:pic>
        <p:nvPicPr>
          <p:cNvPr id="12" name="Picture 11" descr="A picture containing text, black, jar, beaker&#10;&#10;Description automatically generated">
            <a:extLst>
              <a:ext uri="{FF2B5EF4-FFF2-40B4-BE49-F238E27FC236}">
                <a16:creationId xmlns:a16="http://schemas.microsoft.com/office/drawing/2014/main" id="{3C1F2C05-6A13-9F4C-B898-E29B03D59F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46"/>
          <a:stretch/>
        </p:blipFill>
        <p:spPr>
          <a:xfrm>
            <a:off x="4358981" y="896064"/>
            <a:ext cx="4341686" cy="5065871"/>
          </a:xfrm>
          <a:prstGeom prst="rect">
            <a:avLst/>
          </a:prstGeom>
        </p:spPr>
      </p:pic>
      <p:pic>
        <p:nvPicPr>
          <p:cNvPr id="13" name="Picture 8" descr="587 Profile Cardboard Photos - Free &amp; Royalty-Free Stock Photos from  Dreamstime">
            <a:extLst>
              <a:ext uri="{FF2B5EF4-FFF2-40B4-BE49-F238E27FC236}">
                <a16:creationId xmlns:a16="http://schemas.microsoft.com/office/drawing/2014/main" id="{702374BC-F854-CD42-9BA2-1E0FE39401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37"/>
          <a:stretch/>
        </p:blipFill>
        <p:spPr bwMode="auto">
          <a:xfrm>
            <a:off x="4622664" y="1487331"/>
            <a:ext cx="3206744" cy="25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own Arrow 9">
            <a:extLst>
              <a:ext uri="{FF2B5EF4-FFF2-40B4-BE49-F238E27FC236}">
                <a16:creationId xmlns:a16="http://schemas.microsoft.com/office/drawing/2014/main" id="{EBB84D01-3CBC-3B41-A5DD-2AB867861243}"/>
              </a:ext>
            </a:extLst>
          </p:cNvPr>
          <p:cNvSpPr/>
          <p:nvPr/>
        </p:nvSpPr>
        <p:spPr>
          <a:xfrm rot="16200000">
            <a:off x="4712866" y="821321"/>
            <a:ext cx="305505" cy="2720837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F2DCB9AA-223B-EB41-9FF2-4E434005639C}"/>
              </a:ext>
            </a:extLst>
          </p:cNvPr>
          <p:cNvSpPr/>
          <p:nvPr/>
        </p:nvSpPr>
        <p:spPr>
          <a:xfrm rot="16200000">
            <a:off x="3911179" y="1081351"/>
            <a:ext cx="305506" cy="111746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>
            <a:extLst>
              <a:ext uri="{FF2B5EF4-FFF2-40B4-BE49-F238E27FC236}">
                <a16:creationId xmlns:a16="http://schemas.microsoft.com/office/drawing/2014/main" id="{B6008570-466A-6347-B817-62A3F67F15FE}"/>
              </a:ext>
            </a:extLst>
          </p:cNvPr>
          <p:cNvSpPr/>
          <p:nvPr/>
        </p:nvSpPr>
        <p:spPr>
          <a:xfrm rot="16200000">
            <a:off x="4032656" y="4117010"/>
            <a:ext cx="305506" cy="1360418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id="{0F303222-0ADA-834C-B7A4-54EC1B23EFFA}"/>
              </a:ext>
            </a:extLst>
          </p:cNvPr>
          <p:cNvSpPr/>
          <p:nvPr/>
        </p:nvSpPr>
        <p:spPr>
          <a:xfrm rot="16200000">
            <a:off x="4032656" y="2888807"/>
            <a:ext cx="305506" cy="1360419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DC5B6C5-C2A5-894D-8AFD-F565A52F9482}"/>
              </a:ext>
            </a:extLst>
          </p:cNvPr>
          <p:cNvSpPr/>
          <p:nvPr/>
        </p:nvSpPr>
        <p:spPr>
          <a:xfrm>
            <a:off x="4992148" y="3391296"/>
            <a:ext cx="2613998" cy="367144"/>
          </a:xfrm>
          <a:prstGeom prst="ellipse">
            <a:avLst/>
          </a:prstGeom>
          <a:solidFill>
            <a:schemeClr val="accent1">
              <a:alpha val="43108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4" descr="2,995 Bubble Wrap Stock Photos, Pictures &amp; Royalty-Free Images">
            <a:extLst>
              <a:ext uri="{FF2B5EF4-FFF2-40B4-BE49-F238E27FC236}">
                <a16:creationId xmlns:a16="http://schemas.microsoft.com/office/drawing/2014/main" id="{DB99AF26-E666-5B4D-AD0F-FE94EFA86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433" y="3837005"/>
            <a:ext cx="3616037" cy="241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Down Arrow 23">
            <a:extLst>
              <a:ext uri="{FF2B5EF4-FFF2-40B4-BE49-F238E27FC236}">
                <a16:creationId xmlns:a16="http://schemas.microsoft.com/office/drawing/2014/main" id="{63DF025F-9113-9942-B4B0-D51B46F4D99B}"/>
              </a:ext>
            </a:extLst>
          </p:cNvPr>
          <p:cNvSpPr/>
          <p:nvPr/>
        </p:nvSpPr>
        <p:spPr>
          <a:xfrm>
            <a:off x="9889498" y="3636335"/>
            <a:ext cx="285564" cy="60973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F4ACC9-E8A9-9A49-BC69-83383724D241}"/>
              </a:ext>
            </a:extLst>
          </p:cNvPr>
          <p:cNvSpPr/>
          <p:nvPr/>
        </p:nvSpPr>
        <p:spPr>
          <a:xfrm>
            <a:off x="8029673" y="2805338"/>
            <a:ext cx="40052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proxima-soft"/>
              </a:rPr>
              <a:t>independent </a:t>
            </a:r>
          </a:p>
          <a:p>
            <a:pPr algn="ctr"/>
            <a:r>
              <a:rPr lang="en-GB" sz="2400" dirty="0">
                <a:solidFill>
                  <a:srgbClr val="00B0F0"/>
                </a:solidFill>
                <a:latin typeface="proxima-soft"/>
              </a:rPr>
              <a:t>variable</a:t>
            </a:r>
            <a:endParaRPr lang="en-US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71978F4-12DB-484F-8500-FB482DAFC577}"/>
              </a:ext>
            </a:extLst>
          </p:cNvPr>
          <p:cNvSpPr/>
          <p:nvPr/>
        </p:nvSpPr>
        <p:spPr>
          <a:xfrm>
            <a:off x="803541" y="2770925"/>
            <a:ext cx="27620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proxima-soft"/>
              </a:rPr>
              <a:t>dependent </a:t>
            </a:r>
          </a:p>
          <a:p>
            <a:pPr algn="ctr"/>
            <a:r>
              <a:rPr lang="en-GB" sz="2400" dirty="0">
                <a:solidFill>
                  <a:srgbClr val="00B0F0"/>
                </a:solidFill>
                <a:latin typeface="proxima-soft"/>
              </a:rPr>
              <a:t>variable (temperature of the water)</a:t>
            </a:r>
            <a:endParaRPr lang="en-US" sz="24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589117D-0C58-3945-80B7-F9690546BC6F}"/>
              </a:ext>
            </a:extLst>
          </p:cNvPr>
          <p:cNvSpPr/>
          <p:nvPr/>
        </p:nvSpPr>
        <p:spPr>
          <a:xfrm>
            <a:off x="898222" y="4566385"/>
            <a:ext cx="40052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proxima-soft"/>
              </a:rPr>
              <a:t>beaker</a:t>
            </a:r>
            <a:endParaRPr lang="en-US" sz="2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442A07D-67A9-EC4F-8FB1-E28C388484FC}"/>
              </a:ext>
            </a:extLst>
          </p:cNvPr>
          <p:cNvSpPr/>
          <p:nvPr/>
        </p:nvSpPr>
        <p:spPr>
          <a:xfrm>
            <a:off x="448105" y="1948443"/>
            <a:ext cx="40052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proxima-soft"/>
              </a:rPr>
              <a:t>thermometer</a:t>
            </a:r>
            <a:endParaRPr lang="en-US" sz="2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33D8F4A-9818-004C-9F15-2CB5CF90C961}"/>
              </a:ext>
            </a:extLst>
          </p:cNvPr>
          <p:cNvSpPr/>
          <p:nvPr/>
        </p:nvSpPr>
        <p:spPr>
          <a:xfrm>
            <a:off x="574841" y="1399873"/>
            <a:ext cx="40052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proxima-soft"/>
              </a:rPr>
              <a:t>cardboard lid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D758D4-18C1-3D47-BB6D-F09140AA8083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4221034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C16009F-EF00-DF4C-8798-155641BDC9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1" r="-13391" b="-1791"/>
          <a:stretch/>
        </p:blipFill>
        <p:spPr>
          <a:xfrm>
            <a:off x="6054449" y="610303"/>
            <a:ext cx="623945" cy="4975238"/>
          </a:xfrm>
          <a:prstGeom prst="rect">
            <a:avLst/>
          </a:prstGeom>
        </p:spPr>
      </p:pic>
      <p:pic>
        <p:nvPicPr>
          <p:cNvPr id="12" name="Picture 11" descr="A picture containing text, black, jar, beaker&#10;&#10;Description automatically generated">
            <a:extLst>
              <a:ext uri="{FF2B5EF4-FFF2-40B4-BE49-F238E27FC236}">
                <a16:creationId xmlns:a16="http://schemas.microsoft.com/office/drawing/2014/main" id="{3C1F2C05-6A13-9F4C-B898-E29B03D59F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46"/>
          <a:stretch/>
        </p:blipFill>
        <p:spPr>
          <a:xfrm>
            <a:off x="4358981" y="896064"/>
            <a:ext cx="4341686" cy="5065871"/>
          </a:xfrm>
          <a:prstGeom prst="rect">
            <a:avLst/>
          </a:prstGeom>
        </p:spPr>
      </p:pic>
      <p:pic>
        <p:nvPicPr>
          <p:cNvPr id="13" name="Picture 8" descr="587 Profile Cardboard Photos - Free &amp; Royalty-Free Stock Photos from  Dreamstime">
            <a:extLst>
              <a:ext uri="{FF2B5EF4-FFF2-40B4-BE49-F238E27FC236}">
                <a16:creationId xmlns:a16="http://schemas.microsoft.com/office/drawing/2014/main" id="{702374BC-F854-CD42-9BA2-1E0FE39401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37"/>
          <a:stretch/>
        </p:blipFill>
        <p:spPr bwMode="auto">
          <a:xfrm>
            <a:off x="4622664" y="1487331"/>
            <a:ext cx="3206744" cy="25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own Arrow 9">
            <a:extLst>
              <a:ext uri="{FF2B5EF4-FFF2-40B4-BE49-F238E27FC236}">
                <a16:creationId xmlns:a16="http://schemas.microsoft.com/office/drawing/2014/main" id="{EBB84D01-3CBC-3B41-A5DD-2AB867861243}"/>
              </a:ext>
            </a:extLst>
          </p:cNvPr>
          <p:cNvSpPr/>
          <p:nvPr/>
        </p:nvSpPr>
        <p:spPr>
          <a:xfrm rot="16200000">
            <a:off x="4712866" y="821321"/>
            <a:ext cx="305505" cy="2720837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F2DCB9AA-223B-EB41-9FF2-4E434005639C}"/>
              </a:ext>
            </a:extLst>
          </p:cNvPr>
          <p:cNvSpPr/>
          <p:nvPr/>
        </p:nvSpPr>
        <p:spPr>
          <a:xfrm rot="16200000">
            <a:off x="3911179" y="1081351"/>
            <a:ext cx="305506" cy="111746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>
            <a:extLst>
              <a:ext uri="{FF2B5EF4-FFF2-40B4-BE49-F238E27FC236}">
                <a16:creationId xmlns:a16="http://schemas.microsoft.com/office/drawing/2014/main" id="{B6008570-466A-6347-B817-62A3F67F15FE}"/>
              </a:ext>
            </a:extLst>
          </p:cNvPr>
          <p:cNvSpPr/>
          <p:nvPr/>
        </p:nvSpPr>
        <p:spPr>
          <a:xfrm rot="16200000">
            <a:off x="4032656" y="4117010"/>
            <a:ext cx="305506" cy="1360418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id="{0F303222-0ADA-834C-B7A4-54EC1B23EFFA}"/>
              </a:ext>
            </a:extLst>
          </p:cNvPr>
          <p:cNvSpPr/>
          <p:nvPr/>
        </p:nvSpPr>
        <p:spPr>
          <a:xfrm rot="16200000">
            <a:off x="4032656" y="2888807"/>
            <a:ext cx="305506" cy="1360419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DC5B6C5-C2A5-894D-8AFD-F565A52F9482}"/>
              </a:ext>
            </a:extLst>
          </p:cNvPr>
          <p:cNvSpPr/>
          <p:nvPr/>
        </p:nvSpPr>
        <p:spPr>
          <a:xfrm>
            <a:off x="4992148" y="3391296"/>
            <a:ext cx="2613998" cy="367144"/>
          </a:xfrm>
          <a:prstGeom prst="ellipse">
            <a:avLst/>
          </a:prstGeom>
          <a:solidFill>
            <a:schemeClr val="accent1">
              <a:alpha val="43108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4" descr="2,995 Bubble Wrap Stock Photos, Pictures &amp; Royalty-Free Images">
            <a:extLst>
              <a:ext uri="{FF2B5EF4-FFF2-40B4-BE49-F238E27FC236}">
                <a16:creationId xmlns:a16="http://schemas.microsoft.com/office/drawing/2014/main" id="{DB99AF26-E666-5B4D-AD0F-FE94EFA86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433" y="3837005"/>
            <a:ext cx="3616037" cy="241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Down Arrow 23">
            <a:extLst>
              <a:ext uri="{FF2B5EF4-FFF2-40B4-BE49-F238E27FC236}">
                <a16:creationId xmlns:a16="http://schemas.microsoft.com/office/drawing/2014/main" id="{63DF025F-9113-9942-B4B0-D51B46F4D99B}"/>
              </a:ext>
            </a:extLst>
          </p:cNvPr>
          <p:cNvSpPr/>
          <p:nvPr/>
        </p:nvSpPr>
        <p:spPr>
          <a:xfrm>
            <a:off x="9889498" y="3636335"/>
            <a:ext cx="285564" cy="60973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F4ACC9-E8A9-9A49-BC69-83383724D241}"/>
              </a:ext>
            </a:extLst>
          </p:cNvPr>
          <p:cNvSpPr/>
          <p:nvPr/>
        </p:nvSpPr>
        <p:spPr>
          <a:xfrm>
            <a:off x="8029673" y="2805338"/>
            <a:ext cx="40052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proxima-soft"/>
              </a:rPr>
              <a:t>independent </a:t>
            </a:r>
          </a:p>
          <a:p>
            <a:pPr algn="ctr"/>
            <a:r>
              <a:rPr lang="en-GB" sz="2400" dirty="0">
                <a:solidFill>
                  <a:srgbClr val="00B0F0"/>
                </a:solidFill>
                <a:latin typeface="proxima-soft"/>
              </a:rPr>
              <a:t>variable</a:t>
            </a:r>
            <a:endParaRPr lang="en-US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71978F4-12DB-484F-8500-FB482DAFC577}"/>
              </a:ext>
            </a:extLst>
          </p:cNvPr>
          <p:cNvSpPr/>
          <p:nvPr/>
        </p:nvSpPr>
        <p:spPr>
          <a:xfrm>
            <a:off x="1014973" y="2687877"/>
            <a:ext cx="26281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proxima-soft"/>
              </a:rPr>
              <a:t>dependent </a:t>
            </a:r>
          </a:p>
          <a:p>
            <a:pPr algn="ctr"/>
            <a:r>
              <a:rPr lang="en-GB" sz="2400" dirty="0">
                <a:solidFill>
                  <a:srgbClr val="00B0F0"/>
                </a:solidFill>
                <a:latin typeface="proxima-soft"/>
              </a:rPr>
              <a:t>variable (temperature of the water)</a:t>
            </a:r>
            <a:endParaRPr lang="en-US" sz="24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589117D-0C58-3945-80B7-F9690546BC6F}"/>
              </a:ext>
            </a:extLst>
          </p:cNvPr>
          <p:cNvSpPr/>
          <p:nvPr/>
        </p:nvSpPr>
        <p:spPr>
          <a:xfrm>
            <a:off x="898222" y="4566385"/>
            <a:ext cx="40052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proxima-soft"/>
              </a:rPr>
              <a:t>beaker</a:t>
            </a:r>
            <a:endParaRPr lang="en-US" sz="2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442A07D-67A9-EC4F-8FB1-E28C388484FC}"/>
              </a:ext>
            </a:extLst>
          </p:cNvPr>
          <p:cNvSpPr/>
          <p:nvPr/>
        </p:nvSpPr>
        <p:spPr>
          <a:xfrm>
            <a:off x="448105" y="1948443"/>
            <a:ext cx="40052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proxima-soft"/>
              </a:rPr>
              <a:t>thermometer</a:t>
            </a:r>
            <a:endParaRPr lang="en-US" sz="2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33D8F4A-9818-004C-9F15-2CB5CF90C961}"/>
              </a:ext>
            </a:extLst>
          </p:cNvPr>
          <p:cNvSpPr/>
          <p:nvPr/>
        </p:nvSpPr>
        <p:spPr>
          <a:xfrm>
            <a:off x="574841" y="1399873"/>
            <a:ext cx="40052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proxima-soft"/>
              </a:rPr>
              <a:t>cardboard lid</a:t>
            </a: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FA5AF2-951F-664E-9500-E74978F6C6A1}"/>
              </a:ext>
            </a:extLst>
          </p:cNvPr>
          <p:cNvSpPr/>
          <p:nvPr/>
        </p:nvSpPr>
        <p:spPr>
          <a:xfrm>
            <a:off x="8291950" y="901419"/>
            <a:ext cx="33252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B0F0"/>
                </a:solidFill>
                <a:latin typeface="proxima-soft"/>
              </a:rPr>
              <a:t>Control variables don't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33333"/>
                </a:solidFill>
                <a:latin typeface="proxima-soft"/>
              </a:rPr>
              <a:t>Volume of water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33333"/>
                </a:solidFill>
                <a:latin typeface="proxima-soft"/>
              </a:rPr>
              <a:t>Mass of insulating material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33333"/>
                </a:solidFill>
                <a:latin typeface="proxima-soft"/>
              </a:rPr>
              <a:t>Keep the starting temperature of the water the same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FD739F-07C8-0648-BDB5-52325F10F37E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1316773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1675</TotalTime>
  <Words>319</Words>
  <Application>Microsoft Macintosh PowerPoint</Application>
  <PresentationFormat>Widescreen</PresentationFormat>
  <Paragraphs>83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CordiaUPC</vt:lpstr>
      <vt:lpstr>proxima-soft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Mintey</dc:creator>
  <cp:lastModifiedBy>Sarah Mintey</cp:lastModifiedBy>
  <cp:revision>95</cp:revision>
  <dcterms:created xsi:type="dcterms:W3CDTF">2021-05-21T15:41:32Z</dcterms:created>
  <dcterms:modified xsi:type="dcterms:W3CDTF">2022-08-26T06:40:50Z</dcterms:modified>
</cp:coreProperties>
</file>