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302" r:id="rId3"/>
    <p:sldId id="269" r:id="rId4"/>
    <p:sldId id="303" r:id="rId5"/>
    <p:sldId id="304" r:id="rId6"/>
    <p:sldId id="305" r:id="rId7"/>
    <p:sldId id="306" r:id="rId8"/>
    <p:sldId id="307" r:id="rId9"/>
    <p:sldId id="290" r:id="rId10"/>
    <p:sldId id="295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New cancer drug safely boosts radiation therapy">
            <a:extLst>
              <a:ext uri="{FF2B5EF4-FFF2-40B4-BE49-F238E27FC236}">
                <a16:creationId xmlns:a16="http://schemas.microsoft.com/office/drawing/2014/main" id="{C7848913-550C-1647-9160-A47008BA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1E806-4B5B-454A-9911-403093ABD060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61203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Radiation Therapy for Cancer - San Diego - Scripps Health">
            <a:extLst>
              <a:ext uri="{FF2B5EF4-FFF2-40B4-BE49-F238E27FC236}">
                <a16:creationId xmlns:a16="http://schemas.microsoft.com/office/drawing/2014/main" id="{75286931-C991-3444-977E-951FC619A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29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F35A3F-522D-174E-A819-F8B4E5AE0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39218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Radiation therapy - Wikipedia">
            <a:extLst>
              <a:ext uri="{FF2B5EF4-FFF2-40B4-BE49-F238E27FC236}">
                <a16:creationId xmlns:a16="http://schemas.microsoft.com/office/drawing/2014/main" id="{5E82FB35-23EF-D549-B3FD-D5C63D843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27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F7B61-C76E-9544-84DE-EA1D6253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39218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St. Jude Children&amp;#39;s Research Hospital® opens first proton therapy center  for children">
            <a:extLst>
              <a:ext uri="{FF2B5EF4-FFF2-40B4-BE49-F238E27FC236}">
                <a16:creationId xmlns:a16="http://schemas.microsoft.com/office/drawing/2014/main" id="{CAB98D4A-B705-A94B-87AF-11047474F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 b="43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CC47D-5DD8-FC4B-BEF5-E0FC5565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39218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374CE3-2460-8653-C274-32584C96B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4" r="1818"/>
          <a:stretch/>
        </p:blipFill>
        <p:spPr>
          <a:xfrm>
            <a:off x="90054" y="10479"/>
            <a:ext cx="12011891" cy="68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2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ew cancer drug safely boosts radiation therapy">
            <a:extLst>
              <a:ext uri="{FF2B5EF4-FFF2-40B4-BE49-F238E27FC236}">
                <a16:creationId xmlns:a16="http://schemas.microsoft.com/office/drawing/2014/main" id="{10E7935D-C3CA-134B-B46E-1D031A2E7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8C435A-530E-2742-AA84-67A7E0C4BA12}"/>
              </a:ext>
            </a:extLst>
          </p:cNvPr>
          <p:cNvSpPr/>
          <p:nvPr/>
        </p:nvSpPr>
        <p:spPr>
          <a:xfrm>
            <a:off x="1104014" y="1199845"/>
            <a:ext cx="99839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</a:rPr>
              <a:t>Nuclear medicine uses radiation to provide diagnostic information about the functioning of or recommend treatments for specific organs. Diagnostic procedures using radioisotopes are now routine.</a:t>
            </a:r>
          </a:p>
          <a:p>
            <a:endParaRPr lang="en-GB" sz="2400" dirty="0">
              <a:solidFill>
                <a:srgbClr val="333333"/>
              </a:solidFill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Radiotherapy can be used to treat some medical conditions - especially cancer. It uses radiation to weaken or destroy particular targeted cells.</a:t>
            </a:r>
          </a:p>
          <a:p>
            <a:endParaRPr lang="en-GB" sz="2400" dirty="0">
              <a:solidFill>
                <a:srgbClr val="333333"/>
              </a:solidFill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Over 40 million nuclear medicine procedures are performed each year and the demand for radioisotopes increases by up to 5% annually.</a:t>
            </a:r>
          </a:p>
          <a:p>
            <a:endParaRPr lang="en-GB" sz="2400" dirty="0">
              <a:solidFill>
                <a:srgbClr val="333333"/>
              </a:solidFill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Sterilisation of medical equipment is another important use of radioisotopes.</a:t>
            </a:r>
            <a:endParaRPr lang="en-GB" sz="24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48B41-D0DB-A34B-AED6-41C305A5F36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82712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2228671"/>
            <a:ext cx="47682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Describe how nuclear radiation is used in </a:t>
            </a:r>
            <a:r>
              <a:rPr lang="en-GB" sz="2400" b="1" dirty="0">
                <a:solidFill>
                  <a:srgbClr val="00B0F0"/>
                </a:solidFill>
              </a:rPr>
              <a:t>medicine</a:t>
            </a:r>
          </a:p>
          <a:p>
            <a:br>
              <a:rPr lang="en-GB" sz="2400" dirty="0"/>
            </a:br>
            <a:r>
              <a:rPr lang="en-GB" sz="2400" dirty="0"/>
              <a:t>Explain the </a:t>
            </a:r>
            <a:r>
              <a:rPr lang="en-GB" sz="2400" b="1" dirty="0">
                <a:solidFill>
                  <a:srgbClr val="00B0F0"/>
                </a:solidFill>
              </a:rPr>
              <a:t>risks and benefits </a:t>
            </a:r>
            <a:r>
              <a:rPr lang="en-GB" sz="2400" dirty="0"/>
              <a:t>of using nuclear radiation in medicine </a:t>
            </a:r>
          </a:p>
          <a:p>
            <a:br>
              <a:rPr lang="en-GB" sz="2400" dirty="0"/>
            </a:br>
            <a:r>
              <a:rPr lang="en-GB" sz="2400" b="1" dirty="0">
                <a:solidFill>
                  <a:srgbClr val="00B0F0"/>
                </a:solidFill>
              </a:rPr>
              <a:t>Use data </a:t>
            </a:r>
            <a:r>
              <a:rPr lang="en-GB" sz="2400" dirty="0"/>
              <a:t>to evaluate the risks and consequences of using nuclear radiation</a:t>
            </a:r>
          </a:p>
          <a:p>
            <a:br>
              <a:rPr lang="en-GB" sz="2400" dirty="0"/>
            </a:b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How radiation is used in medicine</a:t>
            </a:r>
          </a:p>
        </p:txBody>
      </p:sp>
      <p:pic>
        <p:nvPicPr>
          <p:cNvPr id="5122" name="Picture 2" descr="What is external beam radiotherapy? - Macmillan Cancer Support">
            <a:extLst>
              <a:ext uri="{FF2B5EF4-FFF2-40B4-BE49-F238E27FC236}">
                <a16:creationId xmlns:a16="http://schemas.microsoft.com/office/drawing/2014/main" id="{2632A7ED-0849-2448-864F-A9EC29B7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1"/>
          <a:stretch/>
        </p:blipFill>
        <p:spPr bwMode="auto">
          <a:xfrm>
            <a:off x="6314743" y="-3"/>
            <a:ext cx="58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FA37D9-713B-E34E-AA53-DA6736190DB6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Medical isotope supply chain faces challenges from COVID-19 : Covid-19 -  World Nuclear News">
            <a:extLst>
              <a:ext uri="{FF2B5EF4-FFF2-40B4-BE49-F238E27FC236}">
                <a16:creationId xmlns:a16="http://schemas.microsoft.com/office/drawing/2014/main" id="{8BFCE08F-3D88-E24C-BA8C-D0ED763ED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1B6FD-3CBD-BC4F-ADE4-A35498568280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13510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Thyroid Disease and Diabetes - Diabetes Self-Management">
            <a:extLst>
              <a:ext uri="{FF2B5EF4-FFF2-40B4-BE49-F238E27FC236}">
                <a16:creationId xmlns:a16="http://schemas.microsoft.com/office/drawing/2014/main" id="{D741EF61-E5C1-924D-B0DD-2B8D23B0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54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49276-45BB-7A49-89BA-F03EA605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39218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dioactive iodine therapy for thyroid cancer | Irish Cancer Society">
            <a:extLst>
              <a:ext uri="{FF2B5EF4-FFF2-40B4-BE49-F238E27FC236}">
                <a16:creationId xmlns:a16="http://schemas.microsoft.com/office/drawing/2014/main" id="{735C56CF-3DC0-C249-B2A8-2C37DD5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03073-B4DC-BE49-B487-1A210170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2" name="Picture 6" descr="Bone Scans: Uses, Side Effects, Procedure, Results">
            <a:extLst>
              <a:ext uri="{FF2B5EF4-FFF2-40B4-BE49-F238E27FC236}">
                <a16:creationId xmlns:a16="http://schemas.microsoft.com/office/drawing/2014/main" id="{1D959D9E-CC0E-BB42-9041-FD502253C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91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74F6AA-D58E-1945-B190-9A561851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39218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Diagnostic Imaging: CT - MRI - PET - Mammography - Bone Scan - CancerConnect">
            <a:extLst>
              <a:ext uri="{FF2B5EF4-FFF2-40B4-BE49-F238E27FC236}">
                <a16:creationId xmlns:a16="http://schemas.microsoft.com/office/drawing/2014/main" id="{85351173-8EC7-AC46-B896-B87CEDF32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0" b="175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0B13B-24F8-D64B-B5C4-CB7461FA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39218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CB18B-3460-1347-BE34-D7D63B68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4098" name="Picture 2" descr="Israel Offers Training in Advanced Radiotherapy to Tanzanian Cancer Care  Professionals with IAEA Support | IAEA">
            <a:extLst>
              <a:ext uri="{FF2B5EF4-FFF2-40B4-BE49-F238E27FC236}">
                <a16:creationId xmlns:a16="http://schemas.microsoft.com/office/drawing/2014/main" id="{412FAE5F-C58B-A84C-90C9-60CA8DE9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105B52-DFD9-7E4E-8D6B-360F571B1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153</Words>
  <Application>Microsoft Macintosh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140</cp:revision>
  <dcterms:created xsi:type="dcterms:W3CDTF">2021-05-21T15:41:32Z</dcterms:created>
  <dcterms:modified xsi:type="dcterms:W3CDTF">2022-08-16T10:22:23Z</dcterms:modified>
</cp:coreProperties>
</file>