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D4D6"/>
    <a:srgbClr val="00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D7A1D-049D-469C-9AFE-B17EB8B1F397}" v="4" dt="2022-08-21T17:54:51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15"/>
  </p:normalViewPr>
  <p:slideViewPr>
    <p:cSldViewPr snapToGrid="0" snapToObjects="1">
      <p:cViewPr varScale="1">
        <p:scale>
          <a:sx n="78" d="100"/>
          <a:sy n="78" d="100"/>
        </p:scale>
        <p:origin x="3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101B3F-8539-1144-B88A-9B4336C78CC6}"/>
              </a:ext>
            </a:extLst>
          </p:cNvPr>
          <p:cNvSpPr/>
          <p:nvPr userDrawn="1"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solidFill>
              <a:srgbClr val="00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010129C-DE21-8048-81CD-0A17E3F06791}"/>
              </a:ext>
            </a:extLst>
          </p:cNvPr>
          <p:cNvSpPr/>
          <p:nvPr userDrawn="1"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E2C-4581-EF49-9C59-5E7D689C4CEB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21B2FE-2CB9-314D-86D8-D78318E2AD4F}"/>
              </a:ext>
            </a:extLst>
          </p:cNvPr>
          <p:cNvSpPr/>
          <p:nvPr userDrawn="1"/>
        </p:nvSpPr>
        <p:spPr>
          <a:xfrm>
            <a:off x="170690" y="1216149"/>
            <a:ext cx="6503172" cy="8266803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44A78-DEC5-D24C-B5BF-AE444B4AF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E91AF0-48A0-D047-A478-E61BE7191FA9}"/>
              </a:ext>
            </a:extLst>
          </p:cNvPr>
          <p:cNvSpPr/>
          <p:nvPr userDrawn="1"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21BA9-0A97-A348-AD97-78CE6F2E44F2}"/>
              </a:ext>
            </a:extLst>
          </p:cNvPr>
          <p:cNvGrpSpPr/>
          <p:nvPr userDrawn="1"/>
        </p:nvGrpSpPr>
        <p:grpSpPr>
          <a:xfrm>
            <a:off x="5290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D1F272-9FB9-994A-86A7-2586DB1F8517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Doughnut 20">
              <a:extLst>
                <a:ext uri="{FF2B5EF4-FFF2-40B4-BE49-F238E27FC236}">
                  <a16:creationId xmlns:a16="http://schemas.microsoft.com/office/drawing/2014/main" id="{26E2CF78-6189-244B-98DA-66095B80B1F2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AC6786D-CD08-804C-A834-BF1D845C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F4D00-67D5-6142-8955-53027972366A}"/>
              </a:ext>
            </a:extLst>
          </p:cNvPr>
          <p:cNvGrpSpPr/>
          <p:nvPr userDrawn="1"/>
        </p:nvGrpSpPr>
        <p:grpSpPr>
          <a:xfrm>
            <a:off x="9588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1D92D5-ACCE-F14E-91FD-5A28E8C4F33D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Doughnut 24">
              <a:extLst>
                <a:ext uri="{FF2B5EF4-FFF2-40B4-BE49-F238E27FC236}">
                  <a16:creationId xmlns:a16="http://schemas.microsoft.com/office/drawing/2014/main" id="{E5A5648D-D0B1-D844-B1DB-FF9FC27347F8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6F28909D-5650-7D48-B3DB-BB3D89F5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E2CF8D-FD41-784C-B0A5-4E0CE4FC588D}"/>
              </a:ext>
            </a:extLst>
          </p:cNvPr>
          <p:cNvGrpSpPr/>
          <p:nvPr userDrawn="1"/>
        </p:nvGrpSpPr>
        <p:grpSpPr>
          <a:xfrm>
            <a:off x="16943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BFAE7E-54AE-6D42-8661-82A5CC0DE0CC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Doughnut 29">
              <a:extLst>
                <a:ext uri="{FF2B5EF4-FFF2-40B4-BE49-F238E27FC236}">
                  <a16:creationId xmlns:a16="http://schemas.microsoft.com/office/drawing/2014/main" id="{B8B9F8CD-EC84-B449-99AD-75067294D428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DEE8E5FB-B26A-4841-BC98-C868BDFB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8A33FB-C49C-6A49-8591-7859D49173CA}"/>
              </a:ext>
            </a:extLst>
          </p:cNvPr>
          <p:cNvGrpSpPr/>
          <p:nvPr userDrawn="1"/>
        </p:nvGrpSpPr>
        <p:grpSpPr>
          <a:xfrm>
            <a:off x="23080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49D984-31B6-994E-AA35-D29D42209B2A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Doughnut 33">
              <a:extLst>
                <a:ext uri="{FF2B5EF4-FFF2-40B4-BE49-F238E27FC236}">
                  <a16:creationId xmlns:a16="http://schemas.microsoft.com/office/drawing/2014/main" id="{C38F7472-BFC1-974C-B509-AEA999D6AF1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5" name="Picture 34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C4233D9-51DE-2643-9552-EE55E78B5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B950D6-C76F-7E4F-B476-5B5EA107CF93}"/>
              </a:ext>
            </a:extLst>
          </p:cNvPr>
          <p:cNvGrpSpPr/>
          <p:nvPr userDrawn="1"/>
        </p:nvGrpSpPr>
        <p:grpSpPr>
          <a:xfrm>
            <a:off x="29548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7C4E6C-B1CD-A54C-A14D-61C32B6C3C19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Doughnut 37">
              <a:extLst>
                <a:ext uri="{FF2B5EF4-FFF2-40B4-BE49-F238E27FC236}">
                  <a16:creationId xmlns:a16="http://schemas.microsoft.com/office/drawing/2014/main" id="{18164CD0-6C49-B540-8BB6-57599C3AB6AB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928C1B4-5D8C-4A40-A782-7C76604F9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745CA7-2FAE-A74B-B836-F213D3AB0288}"/>
              </a:ext>
            </a:extLst>
          </p:cNvPr>
          <p:cNvGrpSpPr/>
          <p:nvPr userDrawn="1"/>
        </p:nvGrpSpPr>
        <p:grpSpPr>
          <a:xfrm>
            <a:off x="35663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292627-70BA-9D4E-B3C4-D98880050930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Doughnut 41">
              <a:extLst>
                <a:ext uri="{FF2B5EF4-FFF2-40B4-BE49-F238E27FC236}">
                  <a16:creationId xmlns:a16="http://schemas.microsoft.com/office/drawing/2014/main" id="{3B92D7D0-ABEC-7340-B99B-D47F7AF193E6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3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711159AB-C0F0-C84D-9F8C-317BAD5BB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C736AC-61D9-B149-AD8A-260AA4BF14C7}"/>
              </a:ext>
            </a:extLst>
          </p:cNvPr>
          <p:cNvGrpSpPr/>
          <p:nvPr userDrawn="1"/>
        </p:nvGrpSpPr>
        <p:grpSpPr>
          <a:xfrm>
            <a:off x="41075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4DBF84-3E25-8543-848C-FC29AFA98D39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Doughnut 45">
              <a:extLst>
                <a:ext uri="{FF2B5EF4-FFF2-40B4-BE49-F238E27FC236}">
                  <a16:creationId xmlns:a16="http://schemas.microsoft.com/office/drawing/2014/main" id="{C4FF9713-19EB-0648-ADE9-B4E3B88D8434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7" name="Picture 78" descr="icon_pawCross - Riverside Veterinary Hospital">
              <a:extLst>
                <a:ext uri="{FF2B5EF4-FFF2-40B4-BE49-F238E27FC236}">
                  <a16:creationId xmlns:a16="http://schemas.microsoft.com/office/drawing/2014/main" id="{23DF445E-363A-8342-8D88-1E753AC17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1313CC-6D2C-7A4A-B20B-5A83695C3418}"/>
              </a:ext>
            </a:extLst>
          </p:cNvPr>
          <p:cNvGrpSpPr/>
          <p:nvPr userDrawn="1"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E01630-E2F5-174B-83DF-537A81900714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Doughnut 50">
              <a:extLst>
                <a:ext uri="{FF2B5EF4-FFF2-40B4-BE49-F238E27FC236}">
                  <a16:creationId xmlns:a16="http://schemas.microsoft.com/office/drawing/2014/main" id="{6FAB542D-0C59-0244-AD6A-01244F888810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3DBB897D-8E00-3547-8E8F-78D872CB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EB5046-EEC0-944C-9FA3-917ABACF70E9}"/>
              </a:ext>
            </a:extLst>
          </p:cNvPr>
          <p:cNvGrpSpPr/>
          <p:nvPr userDrawn="1"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6C2748E-7EDF-0045-9934-269FE6BD51FF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Doughnut 54">
              <a:extLst>
                <a:ext uri="{FF2B5EF4-FFF2-40B4-BE49-F238E27FC236}">
                  <a16:creationId xmlns:a16="http://schemas.microsoft.com/office/drawing/2014/main" id="{7AC17B1C-19BC-8E4D-99BD-B4A87386FAAB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B400A263-037C-DF49-B3F9-733759DE7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07BC49-9362-AA4A-AE67-2FDF02A72B8D}"/>
              </a:ext>
            </a:extLst>
          </p:cNvPr>
          <p:cNvGrpSpPr/>
          <p:nvPr userDrawn="1"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50BBAF5-B41A-6041-B20B-4B622F87C611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Doughnut 58">
              <a:extLst>
                <a:ext uri="{FF2B5EF4-FFF2-40B4-BE49-F238E27FC236}">
                  <a16:creationId xmlns:a16="http://schemas.microsoft.com/office/drawing/2014/main" id="{C4E069AB-60AB-7D47-9712-C57C7A64C4C7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0" name="Picture 59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61B35EC-716F-434A-9357-5E4FEB90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BF47A7-49ED-8942-975A-E47E4F6A71D4}"/>
              </a:ext>
            </a:extLst>
          </p:cNvPr>
          <p:cNvGrpSpPr/>
          <p:nvPr userDrawn="1"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D5D9284-249C-4149-A070-DE30F1170136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Doughnut 62">
              <a:extLst>
                <a:ext uri="{FF2B5EF4-FFF2-40B4-BE49-F238E27FC236}">
                  <a16:creationId xmlns:a16="http://schemas.microsoft.com/office/drawing/2014/main" id="{2F2A9C05-4F65-5D4B-AF5A-8A7532412364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7AF9B16C-6CF8-EE45-A9AA-044D8F5F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E592DFA-B0D6-E549-8D1B-42D69008507E}"/>
              </a:ext>
            </a:extLst>
          </p:cNvPr>
          <p:cNvGrpSpPr/>
          <p:nvPr userDrawn="1"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B3804F-0F58-114F-9A11-0AEC681C339A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Doughnut 66">
              <a:extLst>
                <a:ext uri="{FF2B5EF4-FFF2-40B4-BE49-F238E27FC236}">
                  <a16:creationId xmlns:a16="http://schemas.microsoft.com/office/drawing/2014/main" id="{FA235583-E248-9440-B893-DF03B22293D2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8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CAF65119-CD05-3C4B-8A45-4B71F0D07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E94754A-6FAA-8448-ABBF-8477EA8E4F7C}"/>
              </a:ext>
            </a:extLst>
          </p:cNvPr>
          <p:cNvGrpSpPr/>
          <p:nvPr userDrawn="1"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A0F034D-3565-504F-AD63-1D0F441152E4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ughnut 70">
              <a:extLst>
                <a:ext uri="{FF2B5EF4-FFF2-40B4-BE49-F238E27FC236}">
                  <a16:creationId xmlns:a16="http://schemas.microsoft.com/office/drawing/2014/main" id="{17B5972D-23B3-514A-A606-7D708CC3117F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2" name="Picture 78" descr="icon_pawCross - Riverside Veterinary Hospital">
              <a:extLst>
                <a:ext uri="{FF2B5EF4-FFF2-40B4-BE49-F238E27FC236}">
                  <a16:creationId xmlns:a16="http://schemas.microsoft.com/office/drawing/2014/main" id="{1EBCF347-0EE3-DB42-9616-AB35F8D44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AAE790E-063E-3C4D-8303-32489B151F4D}"/>
              </a:ext>
            </a:extLst>
          </p:cNvPr>
          <p:cNvSpPr txBox="1"/>
          <p:nvPr userDrawn="1"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8D81E-9B1A-6943-A643-B5397163ABB3}"/>
              </a:ext>
            </a:extLst>
          </p:cNvPr>
          <p:cNvSpPr txBox="1"/>
          <p:nvPr userDrawn="1"/>
        </p:nvSpPr>
        <p:spPr>
          <a:xfrm>
            <a:off x="4359712" y="874412"/>
            <a:ext cx="1305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KS4-18-09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79EAA-F84D-3449-852F-32464B608F19}"/>
              </a:ext>
            </a:extLst>
          </p:cNvPr>
          <p:cNvSpPr txBox="1"/>
          <p:nvPr userDrawn="1"/>
        </p:nvSpPr>
        <p:spPr>
          <a:xfrm>
            <a:off x="1112885" y="184705"/>
            <a:ext cx="536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Explore Insulating Material – </a:t>
            </a:r>
          </a:p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Required Practical </a:t>
            </a:r>
          </a:p>
        </p:txBody>
      </p:sp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C2D759C0-A747-F74D-BA5F-539273647EC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38117" y="232373"/>
            <a:ext cx="392062" cy="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35117C7-2A03-F742-B9C2-239A5CCE27EB}"/>
              </a:ext>
            </a:extLst>
          </p:cNvPr>
          <p:cNvSpPr txBox="1"/>
          <p:nvPr/>
        </p:nvSpPr>
        <p:spPr>
          <a:xfrm>
            <a:off x="4962349" y="6801759"/>
            <a:ext cx="11955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Gravitational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field strength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10N/kg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F436A1-6EC3-004E-928A-ED3E81A6AC5E}"/>
              </a:ext>
            </a:extLst>
          </p:cNvPr>
          <p:cNvSpPr txBox="1"/>
          <p:nvPr/>
        </p:nvSpPr>
        <p:spPr>
          <a:xfrm>
            <a:off x="3808674" y="1501105"/>
            <a:ext cx="2819151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1200" u="sng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Objective</a:t>
            </a: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:</a:t>
            </a:r>
          </a:p>
          <a:p>
            <a:pPr algn="r">
              <a:spcBef>
                <a:spcPts val="600"/>
              </a:spcBef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Investigate the effectiveness of different materials as thermal insulators and the factors that may </a:t>
            </a:r>
          </a:p>
          <a:p>
            <a:pPr algn="r"/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affect the thermal insulation properties of a material. 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8410FE6C-7403-4F4F-8B6E-CEB377F1200A}"/>
              </a:ext>
            </a:extLst>
          </p:cNvPr>
          <p:cNvSpPr/>
          <p:nvPr/>
        </p:nvSpPr>
        <p:spPr>
          <a:xfrm>
            <a:off x="3996267" y="6794119"/>
            <a:ext cx="2582333" cy="133648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Remember: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 steeper line of best fit means that the beaker or the can cooled down faster.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All cans and beakers will cool to the same temperature.     </a:t>
            </a:r>
            <a:endParaRPr lang="en-US" sz="1200" u="sng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5" name="Rectangle: Rounded Corners 2">
            <a:extLst>
              <a:ext uri="{FF2B5EF4-FFF2-40B4-BE49-F238E27FC236}">
                <a16:creationId xmlns:a16="http://schemas.microsoft.com/office/drawing/2014/main" id="{E9718255-3AAD-3946-AA62-36C6A9AD4F92}"/>
              </a:ext>
            </a:extLst>
          </p:cNvPr>
          <p:cNvSpPr/>
          <p:nvPr/>
        </p:nvSpPr>
        <p:spPr>
          <a:xfrm>
            <a:off x="247109" y="7072901"/>
            <a:ext cx="3696594" cy="2196346"/>
          </a:xfrm>
          <a:prstGeom prst="round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Analysis: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 comparison of factors that determine how effective a thickness of thermal insulation is.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This can be done by plotting a graph of the data and drawing a line of best fit of </a:t>
            </a:r>
            <a:r>
              <a:rPr lang="en-US" sz="1200" i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temperature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versus </a:t>
            </a:r>
            <a:r>
              <a:rPr lang="en-US" sz="1200" i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time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.  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Gradients and lines of best fit can provide the information of what is the optimum thickness of material.</a:t>
            </a:r>
          </a:p>
        </p:txBody>
      </p:sp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0DB50031-AF50-0E42-9240-3F4D2537B739}"/>
              </a:ext>
            </a:extLst>
          </p:cNvPr>
          <p:cNvSpPr/>
          <p:nvPr/>
        </p:nvSpPr>
        <p:spPr>
          <a:xfrm>
            <a:off x="238125" y="1858132"/>
            <a:ext cx="3696593" cy="5307092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Planning: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Consider the hypothesis:-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What are we investigating?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How might we find the answers?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What do you predict might happen?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Make a risk assessment:-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What are the hazards?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What measures will you take to manage risk?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Variables:-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What controls do we need?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What are the dependent variables?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What are the independent variables?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Determine for accuracy and for error:-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What is the calibration of the thermometer?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What is the resolution of the thermometer?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What is the time interval between reading the data? Can data be misread?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Is there material variability?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Can energy be lost?</a:t>
            </a:r>
          </a:p>
        </p:txBody>
      </p:sp>
      <p:sp>
        <p:nvSpPr>
          <p:cNvPr id="17" name="Rectangle: Rounded Corners 2">
            <a:extLst>
              <a:ext uri="{FF2B5EF4-FFF2-40B4-BE49-F238E27FC236}">
                <a16:creationId xmlns:a16="http://schemas.microsoft.com/office/drawing/2014/main" id="{16F0C8EA-FFEA-A142-9E25-821F87744A74}"/>
              </a:ext>
            </a:extLst>
          </p:cNvPr>
          <p:cNvSpPr/>
          <p:nvPr/>
        </p:nvSpPr>
        <p:spPr>
          <a:xfrm>
            <a:off x="3986036" y="2779922"/>
            <a:ext cx="2626432" cy="4054167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Investigate </a:t>
            </a: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the effectiveness of different materials as thermal insulators.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Measure the rate of cooling (change of temperature (independent variable) over time (dependent variable) of a </a:t>
            </a:r>
            <a:r>
              <a:rPr lang="en-GB" sz="1200" u="sng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beaker insulated with different materials</a:t>
            </a: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Investigate the factors that may affect the thermal insulation properties of a material.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Measure the rate of cooling (change of temperature (independent variable) over time (dependent variable) of </a:t>
            </a:r>
            <a:r>
              <a:rPr lang="en-GB" sz="1200" u="sng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different thicknesses of the same material</a:t>
            </a: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B7A91FD-D9E5-9547-A3F7-DC3413286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6267" y="8144933"/>
            <a:ext cx="2582333" cy="1270000"/>
          </a:xfrm>
          <a:prstGeom prst="rect">
            <a:avLst/>
          </a:prstGeom>
          <a:ln>
            <a:solidFill>
              <a:srgbClr val="38D4D6"/>
            </a:solidFill>
          </a:ln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6D8CD6-8C42-D448-9712-2BFB889AF7D4}"/>
              </a:ext>
            </a:extLst>
          </p:cNvPr>
          <p:cNvSpPr/>
          <p:nvPr/>
        </p:nvSpPr>
        <p:spPr>
          <a:xfrm>
            <a:off x="280974" y="1480319"/>
            <a:ext cx="4320000" cy="276918"/>
          </a:xfrm>
          <a:prstGeom prst="roundRect">
            <a:avLst/>
          </a:prstGeom>
          <a:solidFill>
            <a:srgbClr val="38D4D6"/>
          </a:solidFill>
          <a:ln w="76200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>
                <a:solidFill>
                  <a:schemeClr val="bg1"/>
                </a:solidFill>
                <a:latin typeface="Arial Rounded MT" charset="0"/>
                <a:ea typeface="Arial Rounded MT" charset="0"/>
                <a:cs typeface="Arial Rounded MT" charset="0"/>
              </a:rPr>
              <a:t>Explore insulating material – required practical</a:t>
            </a:r>
          </a:p>
        </p:txBody>
      </p:sp>
    </p:spTree>
    <p:extLst>
      <p:ext uri="{BB962C8B-B14F-4D97-AF65-F5344CB8AC3E}">
        <p14:creationId xmlns:p14="http://schemas.microsoft.com/office/powerpoint/2010/main" val="4981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7859EA0-C0C7-7348-8D1F-B784FB359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41"/>
          <a:stretch/>
        </p:blipFill>
        <p:spPr>
          <a:xfrm>
            <a:off x="233803" y="3519578"/>
            <a:ext cx="1882863" cy="1691686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C3F3E63-D325-3D43-BD32-F2B21B9E9126}"/>
              </a:ext>
            </a:extLst>
          </p:cNvPr>
          <p:cNvSpPr/>
          <p:nvPr/>
        </p:nvSpPr>
        <p:spPr>
          <a:xfrm>
            <a:off x="2890685" y="1280479"/>
            <a:ext cx="3240000" cy="360000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Methods</a:t>
            </a:r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CAA8453-32E6-EE45-8FA0-BBDE6F0602B2}"/>
              </a:ext>
            </a:extLst>
          </p:cNvPr>
          <p:cNvSpPr/>
          <p:nvPr/>
        </p:nvSpPr>
        <p:spPr>
          <a:xfrm>
            <a:off x="2099732" y="1640147"/>
            <a:ext cx="4511920" cy="3473291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Method 1: for different material type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Prepare several sets of small beakers inside larger beakers.  Fill the space between the beakers with different types of insulating materials.  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Put 60ml of hot water from a boiled kettle in the small beaker.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Use a piece of cardboard for the lid. Make a small hole for the thermometer.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Insert the thermometer through the hole in the lid so that the bulb of the thermometer is in the water.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Record the temperature of the water in each beaker and start the timer.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Record the temperature of the water in each beaker every 53minutes for 15 minutes.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0DB361-41A0-764F-ACCB-FAAA86B45D03}"/>
              </a:ext>
            </a:extLst>
          </p:cNvPr>
          <p:cNvGrpSpPr/>
          <p:nvPr/>
        </p:nvGrpSpPr>
        <p:grpSpPr>
          <a:xfrm>
            <a:off x="230211" y="5221455"/>
            <a:ext cx="4511920" cy="2944533"/>
            <a:chOff x="238229" y="5876663"/>
            <a:chExt cx="4511919" cy="2944533"/>
          </a:xfrm>
        </p:grpSpPr>
        <p:sp>
          <p:nvSpPr>
            <p:cNvPr id="6" name="Google Shape;101;p2">
              <a:extLst>
                <a:ext uri="{FF2B5EF4-FFF2-40B4-BE49-F238E27FC236}">
                  <a16:creationId xmlns:a16="http://schemas.microsoft.com/office/drawing/2014/main" id="{C5E5FEAB-8685-7C45-98F6-9D7E221D7C71}"/>
                </a:ext>
              </a:extLst>
            </p:cNvPr>
            <p:cNvSpPr/>
            <p:nvPr/>
          </p:nvSpPr>
          <p:spPr>
            <a:xfrm>
              <a:off x="238229" y="5876663"/>
              <a:ext cx="4511919" cy="2944533"/>
            </a:xfrm>
            <a:prstGeom prst="roundRect">
              <a:avLst>
                <a:gd name="adj" fmla="val 16175"/>
              </a:avLst>
            </a:prstGeom>
            <a:noFill/>
            <a:ln w="12700" cap="flat" cmpd="sng">
              <a:solidFill>
                <a:srgbClr val="38D4D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200" b="1" dirty="0">
                <a:solidFill>
                  <a:srgbClr val="38D4D6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A78E3C-BE01-FD4D-87DE-C4A88DA0CBE3}"/>
                </a:ext>
              </a:extLst>
            </p:cNvPr>
            <p:cNvSpPr/>
            <p:nvPr/>
          </p:nvSpPr>
          <p:spPr>
            <a:xfrm>
              <a:off x="412778" y="5994309"/>
              <a:ext cx="4234121" cy="276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Method 2: for different layers of insulation </a:t>
              </a:r>
            </a:p>
            <a:p>
              <a:pPr marL="228600" indent="-228600">
                <a:spcBef>
                  <a:spcPts val="600"/>
                </a:spcBef>
                <a:buFont typeface="+mj-lt"/>
                <a:buAutoNum type="arabicPeriod"/>
              </a:pPr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Set up a series of aluminum cans, with increasing layers of insulation material.</a:t>
              </a:r>
            </a:p>
            <a:p>
              <a:pPr marL="228600" indent="-228600">
                <a:spcBef>
                  <a:spcPts val="600"/>
                </a:spcBef>
                <a:buFont typeface="+mj-lt"/>
                <a:buAutoNum type="arabicPeriod"/>
              </a:pPr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Ensure that the first can is the control with no insulation.</a:t>
              </a:r>
            </a:p>
            <a:p>
              <a:pPr marL="228600" indent="-228600">
                <a:spcBef>
                  <a:spcPts val="600"/>
                </a:spcBef>
                <a:buFont typeface="+mj-lt"/>
                <a:buAutoNum type="arabicPeriod"/>
              </a:pPr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Cut a cardboard lid and make a hole for the thermometer. Ensure that the thermometer bulb will be immersed in the water.</a:t>
              </a:r>
            </a:p>
            <a:p>
              <a:pPr marL="228600" indent="-228600">
                <a:spcBef>
                  <a:spcPts val="600"/>
                </a:spcBef>
                <a:buFont typeface="+mj-lt"/>
                <a:buAutoNum type="arabicPeriod"/>
              </a:pPr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Boil a kettle and fill can 1. Start the timer.  </a:t>
              </a:r>
            </a:p>
            <a:p>
              <a:pPr marL="228600" indent="-228600">
                <a:spcBef>
                  <a:spcPts val="600"/>
                </a:spcBef>
                <a:buFont typeface="+mj-lt"/>
                <a:buAutoNum type="arabicPeriod"/>
              </a:pPr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Record the temperature of the water in each beaker every 3 minutes for 15 minutes.</a:t>
              </a:r>
            </a:p>
            <a:p>
              <a:pPr marL="228600" indent="-228600">
                <a:spcBef>
                  <a:spcPts val="600"/>
                </a:spcBef>
                <a:buFont typeface="+mj-lt"/>
                <a:buAutoNum type="arabicPeriod"/>
              </a:pPr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Repeat with the remaining 4 cans.</a:t>
              </a:r>
            </a:p>
          </p:txBody>
        </p:sp>
      </p:grp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EAE304CB-3794-1342-B877-91303D020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767" y="1411285"/>
            <a:ext cx="1552234" cy="1342116"/>
          </a:xfrm>
          <a:prstGeom prst="rect">
            <a:avLst/>
          </a:prstGeom>
        </p:spPr>
      </p:pic>
      <p:pic>
        <p:nvPicPr>
          <p:cNvPr id="9" name="Picture 8" descr="A few beakers with liquid in them&#10;&#10;Description automatically generated with low confidence">
            <a:extLst>
              <a:ext uri="{FF2B5EF4-FFF2-40B4-BE49-F238E27FC236}">
                <a16:creationId xmlns:a16="http://schemas.microsoft.com/office/drawing/2014/main" id="{9E088D48-8F03-9F47-AF19-5595377FC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005" y="2662649"/>
            <a:ext cx="1674996" cy="854569"/>
          </a:xfrm>
          <a:prstGeom prst="rect">
            <a:avLst/>
          </a:prstGeo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349514BB-991A-B041-B6CD-001F3EF428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9927" y="5147289"/>
            <a:ext cx="1769436" cy="701027"/>
          </a:xfrm>
          <a:prstGeom prst="rect">
            <a:avLst/>
          </a:prstGeom>
        </p:spPr>
      </p:pic>
      <p:pic>
        <p:nvPicPr>
          <p:cNvPr id="11" name="Picture 10" descr="A picture containing indoor, cup&#10;&#10;Description automatically generated">
            <a:extLst>
              <a:ext uri="{FF2B5EF4-FFF2-40B4-BE49-F238E27FC236}">
                <a16:creationId xmlns:a16="http://schemas.microsoft.com/office/drawing/2014/main" id="{8B3FE345-3684-7849-9289-BA1C47698C1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376"/>
          <a:stretch/>
        </p:blipFill>
        <p:spPr>
          <a:xfrm>
            <a:off x="5808503" y="5916372"/>
            <a:ext cx="778565" cy="1007197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46A41E40-8D0F-5345-BA22-C44960C099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698" b="3674"/>
          <a:stretch/>
        </p:blipFill>
        <p:spPr>
          <a:xfrm>
            <a:off x="4861136" y="7831264"/>
            <a:ext cx="1710030" cy="15825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A3FD4C-2624-B741-9E80-8FFE4B149904}"/>
              </a:ext>
            </a:extLst>
          </p:cNvPr>
          <p:cNvSpPr txBox="1"/>
          <p:nvPr/>
        </p:nvSpPr>
        <p:spPr>
          <a:xfrm>
            <a:off x="4819927" y="5900471"/>
            <a:ext cx="930800" cy="1015663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Consider all the sources of error carefully.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B77A90-AD24-104E-918B-65C76E5A303E}"/>
              </a:ext>
            </a:extLst>
          </p:cNvPr>
          <p:cNvSpPr txBox="1"/>
          <p:nvPr/>
        </p:nvSpPr>
        <p:spPr>
          <a:xfrm>
            <a:off x="4819927" y="6991626"/>
            <a:ext cx="1773637" cy="830997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Lines of best fit should be smooth.  They can be curved or straight.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5F78F5-5D7E-F649-8F24-E104AA5CB226}"/>
              </a:ext>
            </a:extLst>
          </p:cNvPr>
          <p:cNvSpPr txBox="1"/>
          <p:nvPr/>
        </p:nvSpPr>
        <p:spPr>
          <a:xfrm>
            <a:off x="270227" y="8251471"/>
            <a:ext cx="2114642" cy="830997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Think of all of the hazards of this experiment. Write your risk assessment having listed each hazard.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6693F1-C910-C049-A2B1-7A2D5B046180}"/>
              </a:ext>
            </a:extLst>
          </p:cNvPr>
          <p:cNvSpPr txBox="1"/>
          <p:nvPr/>
        </p:nvSpPr>
        <p:spPr>
          <a:xfrm>
            <a:off x="2572621" y="8426693"/>
            <a:ext cx="2114642" cy="830997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The line of best fit does not have to pass through each plotted point; some points are anomalous.</a:t>
            </a:r>
          </a:p>
        </p:txBody>
      </p:sp>
    </p:spTree>
    <p:extLst>
      <p:ext uri="{BB962C8B-B14F-4D97-AF65-F5344CB8AC3E}">
        <p14:creationId xmlns:p14="http://schemas.microsoft.com/office/powerpoint/2010/main" val="316135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5005CB7-2731-DD47-A484-8841A2FEA6A7}"/>
              </a:ext>
            </a:extLst>
          </p:cNvPr>
          <p:cNvSpPr/>
          <p:nvPr/>
        </p:nvSpPr>
        <p:spPr>
          <a:xfrm>
            <a:off x="1536638" y="1462090"/>
            <a:ext cx="1804439" cy="91264"/>
          </a:xfrm>
          <a:prstGeom prst="roundRect">
            <a:avLst/>
          </a:prstGeom>
          <a:solidFill>
            <a:srgbClr val="38D4D6"/>
          </a:solidFill>
          <a:ln w="76200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Planning sheet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BF97F1-458C-DF4A-86FB-7A38FF1248C6}"/>
              </a:ext>
            </a:extLst>
          </p:cNvPr>
          <p:cNvSpPr/>
          <p:nvPr/>
        </p:nvSpPr>
        <p:spPr>
          <a:xfrm>
            <a:off x="273670" y="1678612"/>
            <a:ext cx="4687800" cy="3303032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Organise </a:t>
            </a:r>
            <a:r>
              <a:rPr lang="en-US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EDFB0-FBE7-234C-9D37-D65A3F8D5F43}"/>
              </a:ext>
            </a:extLst>
          </p:cNvPr>
          <p:cNvSpPr/>
          <p:nvPr/>
        </p:nvSpPr>
        <p:spPr>
          <a:xfrm>
            <a:off x="259802" y="4805423"/>
            <a:ext cx="4488426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Risk assessment </a:t>
            </a:r>
            <a:r>
              <a:rPr lang="en-GB" sz="16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US" sz="16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 startAt="2"/>
            </a:pPr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6499D-4CA8-D541-BAC3-CB127C6D0B35}"/>
              </a:ext>
            </a:extLst>
          </p:cNvPr>
          <p:cNvSpPr txBox="1"/>
          <p:nvPr/>
        </p:nvSpPr>
        <p:spPr>
          <a:xfrm>
            <a:off x="5032066" y="1466543"/>
            <a:ext cx="1690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Plan an experiment for measuring the effectiveness of a </a:t>
            </a:r>
            <a:r>
              <a:rPr lang="en-US" sz="1200" u="sng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range of different insulation materials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D9A80-FE3E-9A41-AFE0-1D87C29AC9A5}"/>
              </a:ext>
            </a:extLst>
          </p:cNvPr>
          <p:cNvSpPr txBox="1"/>
          <p:nvPr/>
        </p:nvSpPr>
        <p:spPr>
          <a:xfrm>
            <a:off x="5032066" y="2577107"/>
            <a:ext cx="1484546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Equipment</a:t>
            </a:r>
          </a:p>
          <a:p>
            <a:r>
              <a:rPr lang="en-GB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1___________</a:t>
            </a:r>
          </a:p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Use</a:t>
            </a:r>
            <a:r>
              <a:rPr lang="en-GB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</a:t>
            </a:r>
          </a:p>
          <a:p>
            <a:r>
              <a:rPr lang="en-GB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2___________</a:t>
            </a:r>
          </a:p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Use</a:t>
            </a:r>
            <a:r>
              <a:rPr lang="en-GB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_____________________3___________</a:t>
            </a:r>
          </a:p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Use</a:t>
            </a:r>
            <a:r>
              <a:rPr lang="en-GB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</a:t>
            </a:r>
            <a:endParaRPr lang="en-GB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GB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4___________</a:t>
            </a:r>
          </a:p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Use</a:t>
            </a:r>
            <a:r>
              <a:rPr lang="en-GB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</a:t>
            </a:r>
          </a:p>
          <a:p>
            <a:r>
              <a:rPr lang="en-GB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5___________</a:t>
            </a:r>
          </a:p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Use</a:t>
            </a:r>
            <a:r>
              <a:rPr lang="en-GB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</a:t>
            </a:r>
          </a:p>
          <a:p>
            <a:endParaRPr lang="en-GB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419612-FD05-2B46-B456-DF385DDEBAFD}"/>
              </a:ext>
            </a:extLst>
          </p:cNvPr>
          <p:cNvSpPr/>
          <p:nvPr/>
        </p:nvSpPr>
        <p:spPr>
          <a:xfrm>
            <a:off x="350402" y="8198297"/>
            <a:ext cx="620009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Sources of error </a:t>
            </a:r>
            <a:r>
              <a:rPr lang="en-GB" sz="16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               				       _____________________________________</a:t>
            </a:r>
            <a:endParaRPr lang="en-US" sz="16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7F7234-BFB2-C34C-8541-87C7259BD09E}"/>
              </a:ext>
            </a:extLst>
          </p:cNvPr>
          <p:cNvGrpSpPr/>
          <p:nvPr/>
        </p:nvGrpSpPr>
        <p:grpSpPr>
          <a:xfrm>
            <a:off x="291387" y="6555412"/>
            <a:ext cx="1986202" cy="1804326"/>
            <a:chOff x="291387" y="6347765"/>
            <a:chExt cx="1770678" cy="20119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1F420E-C33E-B242-87FF-902D9C217080}"/>
                </a:ext>
              </a:extLst>
            </p:cNvPr>
            <p:cNvSpPr/>
            <p:nvPr/>
          </p:nvSpPr>
          <p:spPr>
            <a:xfrm>
              <a:off x="291387" y="6362783"/>
              <a:ext cx="1770678" cy="19969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D4D6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5C2793-9376-E74F-8F6C-088953354671}"/>
                </a:ext>
              </a:extLst>
            </p:cNvPr>
            <p:cNvSpPr txBox="1"/>
            <p:nvPr/>
          </p:nvSpPr>
          <p:spPr>
            <a:xfrm>
              <a:off x="447427" y="6347765"/>
              <a:ext cx="14585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Notes</a:t>
              </a:r>
            </a:p>
          </p:txBody>
        </p:sp>
      </p:grp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4785A5C5-DBF8-21E0-83F0-588704579F58}"/>
              </a:ext>
            </a:extLst>
          </p:cNvPr>
          <p:cNvSpPr/>
          <p:nvPr/>
        </p:nvSpPr>
        <p:spPr>
          <a:xfrm>
            <a:off x="2404328" y="6557346"/>
            <a:ext cx="4112284" cy="1940957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Control &amp; variables </a:t>
            </a:r>
            <a:r>
              <a:rPr lang="en-GB" sz="16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</a:t>
            </a:r>
            <a:endParaRPr lang="en-US" sz="16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151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F5E1015-8965-B24E-8C94-2B49E325C30E}"/>
              </a:ext>
            </a:extLst>
          </p:cNvPr>
          <p:cNvSpPr/>
          <p:nvPr/>
        </p:nvSpPr>
        <p:spPr>
          <a:xfrm>
            <a:off x="3172310" y="1291089"/>
            <a:ext cx="3240000" cy="361796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bg1"/>
                </a:solidFill>
                <a:latin typeface="Arial Rounded MT" charset="0"/>
                <a:ea typeface="Arial Rounded MT" charset="0"/>
                <a:cs typeface="Arial Rounded MT" charset="0"/>
              </a:rPr>
              <a:t>Data analysis</a:t>
            </a:r>
          </a:p>
        </p:txBody>
      </p:sp>
      <p:graphicFrame>
        <p:nvGraphicFramePr>
          <p:cNvPr id="3" name="Google Shape;117;p4">
            <a:extLst>
              <a:ext uri="{FF2B5EF4-FFF2-40B4-BE49-F238E27FC236}">
                <a16:creationId xmlns:a16="http://schemas.microsoft.com/office/drawing/2014/main" id="{4F5216D8-48CE-0845-9935-7045EE4A1C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827048"/>
              </p:ext>
            </p:extLst>
          </p:nvPr>
        </p:nvGraphicFramePr>
        <p:xfrm>
          <a:off x="428395" y="1631138"/>
          <a:ext cx="5664543" cy="404437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60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12">
                  <a:extLst>
                    <a:ext uri="{9D8B030D-6E8A-4147-A177-3AD203B41FA5}">
                      <a16:colId xmlns:a16="http://schemas.microsoft.com/office/drawing/2014/main" val="3982538167"/>
                    </a:ext>
                  </a:extLst>
                </a:gridCol>
                <a:gridCol w="987911">
                  <a:extLst>
                    <a:ext uri="{9D8B030D-6E8A-4147-A177-3AD203B41FA5}">
                      <a16:colId xmlns:a16="http://schemas.microsoft.com/office/drawing/2014/main" val="110487210"/>
                    </a:ext>
                  </a:extLst>
                </a:gridCol>
                <a:gridCol w="985591">
                  <a:extLst>
                    <a:ext uri="{9D8B030D-6E8A-4147-A177-3AD203B41FA5}">
                      <a16:colId xmlns:a16="http://schemas.microsoft.com/office/drawing/2014/main" val="3323902119"/>
                    </a:ext>
                  </a:extLst>
                </a:gridCol>
                <a:gridCol w="956849">
                  <a:extLst>
                    <a:ext uri="{9D8B030D-6E8A-4147-A177-3AD203B41FA5}">
                      <a16:colId xmlns:a16="http://schemas.microsoft.com/office/drawing/2014/main" val="3621422646"/>
                    </a:ext>
                  </a:extLst>
                </a:gridCol>
                <a:gridCol w="961989">
                  <a:extLst>
                    <a:ext uri="{9D8B030D-6E8A-4147-A177-3AD203B41FA5}">
                      <a16:colId xmlns:a16="http://schemas.microsoft.com/office/drawing/2014/main" val="1410409483"/>
                    </a:ext>
                  </a:extLst>
                </a:gridCol>
              </a:tblGrid>
              <a:tr h="3707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Time (mins)</a:t>
                      </a:r>
                      <a:endParaRPr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Material 1</a:t>
                      </a:r>
                      <a:endParaRPr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Material 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Material 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Material 4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Material 5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00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85045"/>
                  </a:ext>
                </a:extLst>
              </a:tr>
              <a:tr h="5134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261249"/>
                  </a:ext>
                </a:extLst>
              </a:tr>
              <a:tr h="51900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9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281043"/>
                  </a:ext>
                </a:extLst>
              </a:tr>
              <a:tr h="51900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305406"/>
                  </a:ext>
                </a:extLst>
              </a:tr>
              <a:tr h="5134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582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355FB6-2D23-B444-B55C-61097AEEE5FF}"/>
              </a:ext>
            </a:extLst>
          </p:cNvPr>
          <p:cNvSpPr txBox="1"/>
          <p:nvPr/>
        </p:nvSpPr>
        <p:spPr>
          <a:xfrm>
            <a:off x="1549556" y="1321480"/>
            <a:ext cx="1551195" cy="276999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Record the data.</a:t>
            </a:r>
          </a:p>
        </p:txBody>
      </p:sp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3ECD8787-5599-044F-97DA-06D4687E0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 t="19736" b="2060"/>
          <a:stretch/>
        </p:blipFill>
        <p:spPr>
          <a:xfrm rot="5400000">
            <a:off x="3505375" y="6903355"/>
            <a:ext cx="3120533" cy="178331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595808-56D0-8341-B6E7-7FF8ABB49C49}"/>
              </a:ext>
            </a:extLst>
          </p:cNvPr>
          <p:cNvSpPr txBox="1"/>
          <p:nvPr/>
        </p:nvSpPr>
        <p:spPr>
          <a:xfrm>
            <a:off x="270663" y="8343990"/>
            <a:ext cx="1578043" cy="830997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Dependent variable on the</a:t>
            </a:r>
            <a:r>
              <a:rPr lang="en-GB" sz="1200" i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y </a:t>
            </a: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axis, independent variable on the</a:t>
            </a:r>
            <a:r>
              <a:rPr lang="en-GB" sz="1200" i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x</a:t>
            </a: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BAE829-9511-A243-976A-1D4FA89948F4}"/>
              </a:ext>
            </a:extLst>
          </p:cNvPr>
          <p:cNvSpPr txBox="1"/>
          <p:nvPr/>
        </p:nvSpPr>
        <p:spPr>
          <a:xfrm>
            <a:off x="3594157" y="5957747"/>
            <a:ext cx="2949624" cy="276999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Plot the data and analyse the results.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F51741-F9AF-6449-BB23-D34A39AAE105}"/>
              </a:ext>
            </a:extLst>
          </p:cNvPr>
          <p:cNvGrpSpPr/>
          <p:nvPr/>
        </p:nvGrpSpPr>
        <p:grpSpPr>
          <a:xfrm>
            <a:off x="314219" y="5783926"/>
            <a:ext cx="1414465" cy="2477908"/>
            <a:chOff x="291386" y="6384295"/>
            <a:chExt cx="1933100" cy="20162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9BBA01-D72E-9E46-8A6E-4C4CDE07FAE0}"/>
                </a:ext>
              </a:extLst>
            </p:cNvPr>
            <p:cNvSpPr/>
            <p:nvPr/>
          </p:nvSpPr>
          <p:spPr>
            <a:xfrm>
              <a:off x="291386" y="6400225"/>
              <a:ext cx="1933100" cy="2000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D4D6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527930-65AD-1847-AB65-B527A51F3CDB}"/>
                </a:ext>
              </a:extLst>
            </p:cNvPr>
            <p:cNvSpPr txBox="1"/>
            <p:nvPr/>
          </p:nvSpPr>
          <p:spPr>
            <a:xfrm>
              <a:off x="447426" y="6384295"/>
              <a:ext cx="1592395" cy="190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Notes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722B8E-B496-4D5F-E176-0734F7BAC54A}"/>
              </a:ext>
            </a:extLst>
          </p:cNvPr>
          <p:cNvGrpSpPr/>
          <p:nvPr/>
        </p:nvGrpSpPr>
        <p:grpSpPr>
          <a:xfrm>
            <a:off x="2399898" y="6112644"/>
            <a:ext cx="1899038" cy="3260935"/>
            <a:chOff x="2399898" y="6112644"/>
            <a:chExt cx="1899038" cy="3260935"/>
          </a:xfrm>
        </p:grpSpPr>
        <p:pic>
          <p:nvPicPr>
            <p:cNvPr id="14" name="Picture 13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98556D3D-5F05-634C-903D-8FD78A3FC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</a:extLst>
            </a:blip>
            <a:srcRect t="19736"/>
            <a:stretch/>
          </p:blipFill>
          <p:spPr>
            <a:xfrm rot="5400000">
              <a:off x="1804976" y="6879868"/>
              <a:ext cx="3120532" cy="183028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64B507-15AB-004C-B01F-1A5B52E5C3EA}"/>
                </a:ext>
              </a:extLst>
            </p:cNvPr>
            <p:cNvGrpSpPr/>
            <p:nvPr/>
          </p:nvGrpSpPr>
          <p:grpSpPr>
            <a:xfrm>
              <a:off x="2399898" y="6112644"/>
              <a:ext cx="414820" cy="1722021"/>
              <a:chOff x="212096" y="5860913"/>
              <a:chExt cx="426079" cy="180340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2AB24F-41C1-D746-AEBB-DD2647C33F90}"/>
                  </a:ext>
                </a:extLst>
              </p:cNvPr>
              <p:cNvSpPr txBox="1"/>
              <p:nvPr/>
            </p:nvSpPr>
            <p:spPr>
              <a:xfrm>
                <a:off x="268843" y="5860913"/>
                <a:ext cx="369332" cy="18034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200" dirty="0">
                    <a:solidFill>
                      <a:srgbClr val="38D4D6"/>
                    </a:solidFill>
                    <a:latin typeface="Arial Rounded MT Bold" panose="020F0704030504030204" pitchFamily="34" charset="77"/>
                  </a:rPr>
                  <a:t>Temperature 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62CDE0-B160-3B46-B499-15C1D6B665C9}"/>
                  </a:ext>
                </a:extLst>
              </p:cNvPr>
              <p:cNvSpPr/>
              <p:nvPr/>
            </p:nvSpPr>
            <p:spPr>
              <a:xfrm>
                <a:off x="212096" y="6221448"/>
                <a:ext cx="426079" cy="446052"/>
              </a:xfrm>
              <a:prstGeom prst="rect">
                <a:avLst/>
              </a:prstGeom>
            </p:spPr>
            <p:txBody>
              <a:bodyPr vert="vert27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b="1" dirty="0">
                    <a:solidFill>
                      <a:srgbClr val="38D4D6"/>
                    </a:solidFill>
                    <a:latin typeface="Arial Rounded MT Bold" panose="020F0704030504030204" pitchFamily="34" charset="77"/>
                  </a:rPr>
                  <a:t>(</a:t>
                </a:r>
                <a:r>
                  <a:rPr lang="en-US" sz="1200" dirty="0">
                    <a:solidFill>
                      <a:srgbClr val="38D4D6"/>
                    </a:solidFill>
                    <a:latin typeface="Arial Rounded MT Bold" panose="020F0704030504030204" pitchFamily="34" charset="77"/>
                  </a:rPr>
                  <a:t>°C)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FF3B76-0F8D-1146-B730-03F590D7F604}"/>
                </a:ext>
              </a:extLst>
            </p:cNvPr>
            <p:cNvSpPr/>
            <p:nvPr/>
          </p:nvSpPr>
          <p:spPr>
            <a:xfrm>
              <a:off x="3668123" y="9054894"/>
              <a:ext cx="630813" cy="3186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(mins</a:t>
              </a:r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7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F5E1015-8965-B24E-8C94-2B49E325C30E}"/>
              </a:ext>
            </a:extLst>
          </p:cNvPr>
          <p:cNvSpPr/>
          <p:nvPr/>
        </p:nvSpPr>
        <p:spPr>
          <a:xfrm>
            <a:off x="3172310" y="1291089"/>
            <a:ext cx="3240000" cy="361796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bg1"/>
                </a:solidFill>
                <a:latin typeface="Arial Rounded MT" charset="0"/>
                <a:ea typeface="Arial Rounded MT" charset="0"/>
                <a:cs typeface="Arial Rounded MT" charset="0"/>
              </a:rPr>
              <a:t>Data analysis</a:t>
            </a:r>
          </a:p>
        </p:txBody>
      </p:sp>
      <p:graphicFrame>
        <p:nvGraphicFramePr>
          <p:cNvPr id="3" name="Google Shape;117;p4">
            <a:extLst>
              <a:ext uri="{FF2B5EF4-FFF2-40B4-BE49-F238E27FC236}">
                <a16:creationId xmlns:a16="http://schemas.microsoft.com/office/drawing/2014/main" id="{4F5216D8-48CE-0845-9935-7045EE4A1C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237656"/>
              </p:ext>
            </p:extLst>
          </p:nvPr>
        </p:nvGraphicFramePr>
        <p:xfrm>
          <a:off x="470057" y="1797161"/>
          <a:ext cx="5952813" cy="43289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99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988">
                  <a:extLst>
                    <a:ext uri="{9D8B030D-6E8A-4147-A177-3AD203B41FA5}">
                      <a16:colId xmlns:a16="http://schemas.microsoft.com/office/drawing/2014/main" val="3982538167"/>
                    </a:ext>
                  </a:extLst>
                </a:gridCol>
                <a:gridCol w="1038186">
                  <a:extLst>
                    <a:ext uri="{9D8B030D-6E8A-4147-A177-3AD203B41FA5}">
                      <a16:colId xmlns:a16="http://schemas.microsoft.com/office/drawing/2014/main" val="110487210"/>
                    </a:ext>
                  </a:extLst>
                </a:gridCol>
                <a:gridCol w="1035748">
                  <a:extLst>
                    <a:ext uri="{9D8B030D-6E8A-4147-A177-3AD203B41FA5}">
                      <a16:colId xmlns:a16="http://schemas.microsoft.com/office/drawing/2014/main" val="3323902119"/>
                    </a:ext>
                  </a:extLst>
                </a:gridCol>
                <a:gridCol w="1005544">
                  <a:extLst>
                    <a:ext uri="{9D8B030D-6E8A-4147-A177-3AD203B41FA5}">
                      <a16:colId xmlns:a16="http://schemas.microsoft.com/office/drawing/2014/main" val="3621422646"/>
                    </a:ext>
                  </a:extLst>
                </a:gridCol>
                <a:gridCol w="1010945">
                  <a:extLst>
                    <a:ext uri="{9D8B030D-6E8A-4147-A177-3AD203B41FA5}">
                      <a16:colId xmlns:a16="http://schemas.microsoft.com/office/drawing/2014/main" val="1410409483"/>
                    </a:ext>
                  </a:extLst>
                </a:gridCol>
              </a:tblGrid>
              <a:tr h="32928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Number of layers of insulation </a:t>
                      </a:r>
                      <a:endParaRPr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384072"/>
                  </a:ext>
                </a:extLst>
              </a:tr>
              <a:tr h="38624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Time (mins)</a:t>
                      </a:r>
                      <a:endParaRPr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0 </a:t>
                      </a:r>
                      <a:endParaRPr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4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6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8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74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85045"/>
                  </a:ext>
                </a:extLst>
              </a:tr>
              <a:tr h="54074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261249"/>
                  </a:ext>
                </a:extLst>
              </a:tr>
              <a:tr h="54074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281043"/>
                  </a:ext>
                </a:extLst>
              </a:tr>
              <a:tr h="54074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37504"/>
                  </a:ext>
                </a:extLst>
              </a:tr>
              <a:tr h="54074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9489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355FB6-2D23-B444-B55C-61097AEEE5FF}"/>
              </a:ext>
            </a:extLst>
          </p:cNvPr>
          <p:cNvSpPr txBox="1"/>
          <p:nvPr/>
        </p:nvSpPr>
        <p:spPr>
          <a:xfrm>
            <a:off x="1549556" y="1365022"/>
            <a:ext cx="1551195" cy="276999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Record the data.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595808-56D0-8341-B6E7-7FF8ABB49C49}"/>
              </a:ext>
            </a:extLst>
          </p:cNvPr>
          <p:cNvSpPr txBox="1"/>
          <p:nvPr/>
        </p:nvSpPr>
        <p:spPr>
          <a:xfrm>
            <a:off x="224744" y="8271394"/>
            <a:ext cx="1578043" cy="830997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Dependent variable on the</a:t>
            </a:r>
            <a:r>
              <a:rPr lang="en-GB" sz="1200" i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y </a:t>
            </a: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axis, independent variable on the</a:t>
            </a:r>
            <a:r>
              <a:rPr lang="en-GB" sz="1200" i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x</a:t>
            </a: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F51741-F9AF-6449-BB23-D34A39AAE105}"/>
              </a:ext>
            </a:extLst>
          </p:cNvPr>
          <p:cNvGrpSpPr/>
          <p:nvPr/>
        </p:nvGrpSpPr>
        <p:grpSpPr>
          <a:xfrm>
            <a:off x="270712" y="6270434"/>
            <a:ext cx="1414465" cy="1902999"/>
            <a:chOff x="291386" y="6384295"/>
            <a:chExt cx="1933100" cy="20162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9BBA01-D72E-9E46-8A6E-4C4CDE07FAE0}"/>
                </a:ext>
              </a:extLst>
            </p:cNvPr>
            <p:cNvSpPr/>
            <p:nvPr/>
          </p:nvSpPr>
          <p:spPr>
            <a:xfrm>
              <a:off x="291386" y="6400225"/>
              <a:ext cx="1933100" cy="2000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D4D6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527930-65AD-1847-AB65-B527A51F3CDB}"/>
                </a:ext>
              </a:extLst>
            </p:cNvPr>
            <p:cNvSpPr txBox="1"/>
            <p:nvPr/>
          </p:nvSpPr>
          <p:spPr>
            <a:xfrm>
              <a:off x="447426" y="6384295"/>
              <a:ext cx="1592395" cy="190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Notes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755E081-E7D9-BC1A-1084-F0E779C74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906" y="6270434"/>
            <a:ext cx="4196964" cy="31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9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2DDFDE8-9C7E-8640-A00E-E88C43E1F81B}"/>
              </a:ext>
            </a:extLst>
          </p:cNvPr>
          <p:cNvSpPr/>
          <p:nvPr/>
        </p:nvSpPr>
        <p:spPr>
          <a:xfrm>
            <a:off x="1808998" y="1423283"/>
            <a:ext cx="3240000" cy="302318"/>
          </a:xfrm>
          <a:prstGeom prst="roundRect">
            <a:avLst/>
          </a:prstGeom>
          <a:solidFill>
            <a:srgbClr val="38D4D6"/>
          </a:solidFill>
          <a:ln w="76200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Questions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7D0C0B-9075-ED48-8DD8-73EAAC195650}"/>
              </a:ext>
            </a:extLst>
          </p:cNvPr>
          <p:cNvSpPr/>
          <p:nvPr/>
        </p:nvSpPr>
        <p:spPr>
          <a:xfrm>
            <a:off x="302991" y="1809135"/>
            <a:ext cx="6252015" cy="3234928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Should each set of apparatus start with the same temperature? Explain your answer. </a:t>
            </a:r>
            <a:r>
              <a:rPr lang="en-US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69932C53-7A8A-2E4F-8D51-6CC345A27A22}"/>
              </a:ext>
            </a:extLst>
          </p:cNvPr>
          <p:cNvSpPr/>
          <p:nvPr/>
        </p:nvSpPr>
        <p:spPr>
          <a:xfrm>
            <a:off x="302992" y="5375035"/>
            <a:ext cx="6252015" cy="3234928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What changes could you make to the experiment to improve the validity of the data? </a:t>
            </a:r>
            <a:r>
              <a:rPr lang="en-US" sz="160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415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1350</TotalTime>
  <Words>771</Words>
  <Application>Microsoft Macintosh PowerPoint</Application>
  <PresentationFormat>A4 Paper (210x297 mm)</PresentationFormat>
  <Paragraphs>122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 Rounded</vt:lpstr>
      <vt:lpstr>Arial</vt:lpstr>
      <vt:lpstr>Arial Rounded MT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Debney</dc:creator>
  <cp:lastModifiedBy>Shannon Weldon (BIO - Postgraduate Researcher)</cp:lastModifiedBy>
  <cp:revision>17</cp:revision>
  <dcterms:created xsi:type="dcterms:W3CDTF">2022-04-04T12:23:53Z</dcterms:created>
  <dcterms:modified xsi:type="dcterms:W3CDTF">2022-08-21T21:18:01Z</dcterms:modified>
</cp:coreProperties>
</file>