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256" r:id="rId2"/>
    <p:sldId id="257" r:id="rId3"/>
    <p:sldId id="258" r:id="rId4"/>
  </p:sldIdLst>
  <p:sldSz cx="6858000" cy="9906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 roundtripDataSignature="AMtx7miahn0z/XOXQUwkPgO6l035gSa3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A0E2A6-6159-4A52-84CC-74234F8F532D}">
  <a:tblStyle styleId="{39A0E2A6-6159-4A52-84CC-74234F8F532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snapToGrid="0">
      <p:cViewPr varScale="1">
        <p:scale>
          <a:sx n="74" d="100"/>
          <a:sy n="74" d="100"/>
        </p:scale>
        <p:origin x="32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viewProps" Target="viewProps.xml"/><Relationship Id="rId5" Type="http://schemas.openxmlformats.org/officeDocument/2006/relationships/notesMaster" Target="notesMasters/notesMaster1.xml"/><Relationship Id="rId10" Type="http://schemas.openxmlformats.org/officeDocument/2006/relationships/presProps" Target="presProps.xml"/><Relationship Id="rId4" Type="http://schemas.openxmlformats.org/officeDocument/2006/relationships/slide" Target="slides/slide3.xml"/><Relationship Id="rId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3: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2"/>
        <p:cNvGrpSpPr/>
        <p:nvPr/>
      </p:nvGrpSpPr>
      <p:grpSpPr>
        <a:xfrm>
          <a:off x="0" y="0"/>
          <a:ext cx="0" cy="0"/>
          <a:chOff x="0" y="0"/>
          <a:chExt cx="0" cy="0"/>
        </a:xfrm>
      </p:grpSpPr>
      <p:sp>
        <p:nvSpPr>
          <p:cNvPr id="73" name="Google Shape;73;p5"/>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75" name="Google Shape;75;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9"/>
        <p:cNvGrpSpPr/>
        <p:nvPr/>
      </p:nvGrpSpPr>
      <p:grpSpPr>
        <a:xfrm>
          <a:off x="0" y="0"/>
          <a:ext cx="0" cy="0"/>
          <a:chOff x="0" y="0"/>
          <a:chExt cx="0" cy="0"/>
        </a:xfrm>
      </p:grpSpPr>
      <p:sp>
        <p:nvSpPr>
          <p:cNvPr id="130" name="Google Shape;130;p1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14"/>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2" name="Google Shape;132;p1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5"/>
        <p:cNvGrpSpPr/>
        <p:nvPr/>
      </p:nvGrpSpPr>
      <p:grpSpPr>
        <a:xfrm>
          <a:off x="0" y="0"/>
          <a:ext cx="0" cy="0"/>
          <a:chOff x="0" y="0"/>
          <a:chExt cx="0" cy="0"/>
        </a:xfrm>
      </p:grpSpPr>
      <p:sp>
        <p:nvSpPr>
          <p:cNvPr id="136" name="Google Shape;136;p15"/>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5"/>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8" name="Google Shape;138;p1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8"/>
        <p:cNvGrpSpPr/>
        <p:nvPr/>
      </p:nvGrpSpPr>
      <p:grpSpPr>
        <a:xfrm>
          <a:off x="0" y="0"/>
          <a:ext cx="0" cy="0"/>
          <a:chOff x="0" y="0"/>
          <a:chExt cx="0" cy="0"/>
        </a:xfrm>
      </p:grpSpPr>
      <p:sp>
        <p:nvSpPr>
          <p:cNvPr id="79" name="Google Shape;79;p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7"/>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7"/>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87" name="Google Shape;87;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0"/>
        <p:cNvGrpSpPr/>
        <p:nvPr/>
      </p:nvGrpSpPr>
      <p:grpSpPr>
        <a:xfrm>
          <a:off x="0" y="0"/>
          <a:ext cx="0" cy="0"/>
          <a:chOff x="0" y="0"/>
          <a:chExt cx="0" cy="0"/>
        </a:xfrm>
      </p:grpSpPr>
      <p:sp>
        <p:nvSpPr>
          <p:cNvPr id="91" name="Google Shape;91;p8"/>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8"/>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3" name="Google Shape;93;p8"/>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7"/>
        <p:cNvGrpSpPr/>
        <p:nvPr/>
      </p:nvGrpSpPr>
      <p:grpSpPr>
        <a:xfrm>
          <a:off x="0" y="0"/>
          <a:ext cx="0" cy="0"/>
          <a:chOff x="0" y="0"/>
          <a:chExt cx="0" cy="0"/>
        </a:xfrm>
      </p:grpSpPr>
      <p:sp>
        <p:nvSpPr>
          <p:cNvPr id="98" name="Google Shape;98;p9"/>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9"/>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00" name="Google Shape;100;p9"/>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1" name="Google Shape;101;p9"/>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02" name="Google Shape;102;p9"/>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3" name="Google Shape;103;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10"/>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
        <p:cNvGrpSpPr/>
        <p:nvPr/>
      </p:nvGrpSpPr>
      <p:grpSpPr>
        <a:xfrm>
          <a:off x="0" y="0"/>
          <a:ext cx="0" cy="0"/>
          <a:chOff x="0" y="0"/>
          <a:chExt cx="0" cy="0"/>
        </a:xfrm>
      </p:grpSpPr>
      <p:sp>
        <p:nvSpPr>
          <p:cNvPr id="116" name="Google Shape;116;p12"/>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2"/>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18" name="Google Shape;118;p12"/>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19" name="Google Shape;119;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2"/>
        <p:cNvGrpSpPr/>
        <p:nvPr/>
      </p:nvGrpSpPr>
      <p:grpSpPr>
        <a:xfrm>
          <a:off x="0" y="0"/>
          <a:ext cx="0" cy="0"/>
          <a:chOff x="0" y="0"/>
          <a:chExt cx="0" cy="0"/>
        </a:xfrm>
      </p:grpSpPr>
      <p:sp>
        <p:nvSpPr>
          <p:cNvPr id="123" name="Google Shape;123;p1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13"/>
          <p:cNvSpPr>
            <a:spLocks noGrp="1"/>
          </p:cNvSpPr>
          <p:nvPr>
            <p:ph type="pic" idx="2"/>
          </p:nvPr>
        </p:nvSpPr>
        <p:spPr>
          <a:xfrm>
            <a:off x="2915543" y="1426283"/>
            <a:ext cx="3471863" cy="7039681"/>
          </a:xfrm>
          <a:prstGeom prst="rect">
            <a:avLst/>
          </a:prstGeom>
          <a:noFill/>
          <a:ln>
            <a:noFill/>
          </a:ln>
        </p:spPr>
      </p:sp>
      <p:sp>
        <p:nvSpPr>
          <p:cNvPr id="125" name="Google Shape;125;p13"/>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26" name="Google Shape;126;p1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p:nvPr/>
        </p:nvSpPr>
        <p:spPr>
          <a:xfrm>
            <a:off x="0" y="1"/>
            <a:ext cx="6858000" cy="1062318"/>
          </a:xfrm>
          <a:prstGeom prst="rect">
            <a:avLst/>
          </a:prstGeom>
          <a:solidFill>
            <a:srgbClr val="38D4D6"/>
          </a:solidFill>
          <a:ln w="12700" cap="flat" cmpd="sng">
            <a:solidFill>
              <a:srgbClr val="00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Google Shape;7;p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4"/>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 name="Google Shape;9;p4"/>
          <p:cNvSpPr/>
          <p:nvPr/>
        </p:nvSpPr>
        <p:spPr>
          <a:xfrm>
            <a:off x="0" y="9624786"/>
            <a:ext cx="6858000" cy="305322"/>
          </a:xfrm>
          <a:prstGeom prst="rect">
            <a:avLst/>
          </a:prstGeom>
          <a:solidFill>
            <a:srgbClr val="38D4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p:nvPr/>
        </p:nvSpPr>
        <p:spPr>
          <a:xfrm>
            <a:off x="170690" y="1216149"/>
            <a:ext cx="6503172" cy="8266803"/>
          </a:xfrm>
          <a:prstGeom prst="roundRect">
            <a:avLst>
              <a:gd name="adj" fmla="val 2594"/>
            </a:avLst>
          </a:prstGeom>
          <a:noFill/>
          <a:ln w="28575"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i="0" u="none" strike="noStrike" cap="none">
              <a:solidFill>
                <a:schemeClr val="lt1"/>
              </a:solidFill>
              <a:latin typeface="Arial Rounded"/>
              <a:ea typeface="Arial Rounded"/>
              <a:cs typeface="Arial Rounded"/>
              <a:sym typeface="Arial Rounded"/>
            </a:endParaRPr>
          </a:p>
        </p:txBody>
      </p:sp>
      <p:sp>
        <p:nvSpPr>
          <p:cNvPr id="13" name="Google Shape;13;p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4" descr="A picture containing graphical user interface&#10;&#10;Description automatically generated"/>
          <p:cNvPicPr preferRelativeResize="0"/>
          <p:nvPr/>
        </p:nvPicPr>
        <p:blipFill rotWithShape="1">
          <a:blip r:embed="rId13">
            <a:alphaModFix/>
          </a:blip>
          <a:srcRect r="67643"/>
          <a:stretch/>
        </p:blipFill>
        <p:spPr>
          <a:xfrm>
            <a:off x="170690" y="162670"/>
            <a:ext cx="751977" cy="717630"/>
          </a:xfrm>
          <a:prstGeom prst="rect">
            <a:avLst/>
          </a:prstGeom>
          <a:noFill/>
          <a:ln>
            <a:noFill/>
          </a:ln>
          <a:effectLst>
            <a:outerShdw blurRad="50800" dist="38100" dir="2700000" algn="tl" rotWithShape="0">
              <a:srgbClr val="000000">
                <a:alpha val="40000"/>
              </a:srgbClr>
            </a:outerShdw>
          </a:effectLst>
        </p:spPr>
      </p:pic>
      <p:sp>
        <p:nvSpPr>
          <p:cNvPr id="15" name="Google Shape;15;p4"/>
          <p:cNvSpPr/>
          <p:nvPr/>
        </p:nvSpPr>
        <p:spPr>
          <a:xfrm>
            <a:off x="1093357" y="177564"/>
            <a:ext cx="5580506" cy="717631"/>
          </a:xfrm>
          <a:prstGeom prst="roundRect">
            <a:avLst>
              <a:gd name="adj" fmla="val 16667"/>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i="0" u="none" strike="noStrike" cap="none">
              <a:solidFill>
                <a:schemeClr val="lt1"/>
              </a:solidFill>
              <a:latin typeface="Arial Rounded"/>
              <a:ea typeface="Arial Rounded"/>
              <a:cs typeface="Arial Rounded"/>
              <a:sym typeface="Arial Rounded"/>
            </a:endParaRPr>
          </a:p>
        </p:txBody>
      </p:sp>
      <p:grpSp>
        <p:nvGrpSpPr>
          <p:cNvPr id="16" name="Google Shape;16;p4"/>
          <p:cNvGrpSpPr/>
          <p:nvPr/>
        </p:nvGrpSpPr>
        <p:grpSpPr>
          <a:xfrm>
            <a:off x="529022" y="970622"/>
            <a:ext cx="382946" cy="382526"/>
            <a:chOff x="1761370" y="3168673"/>
            <a:chExt cx="751977" cy="717630"/>
          </a:xfrm>
        </p:grpSpPr>
        <p:sp>
          <p:nvSpPr>
            <p:cNvPr id="17" name="Google Shape;17;p4"/>
            <p:cNvSpPr/>
            <p:nvPr/>
          </p:nvSpPr>
          <p:spPr>
            <a:xfrm>
              <a:off x="1790881" y="3195510"/>
              <a:ext cx="699558" cy="663957"/>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4"/>
            <p:cNvSpPr/>
            <p:nvPr/>
          </p:nvSpPr>
          <p:spPr>
            <a:xfrm>
              <a:off x="1761370" y="3168673"/>
              <a:ext cx="751977" cy="717630"/>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9" name="Google Shape;19;p4" descr="Icon&#10;&#10;Description automatically generated"/>
            <p:cNvPicPr preferRelativeResize="0"/>
            <p:nvPr/>
          </p:nvPicPr>
          <p:blipFill rotWithShape="1">
            <a:blip r:embed="rId14">
              <a:alphaModFix/>
            </a:blip>
            <a:srcRect/>
            <a:stretch/>
          </p:blipFill>
          <p:spPr>
            <a:xfrm>
              <a:off x="1858226" y="3303380"/>
              <a:ext cx="586284" cy="492628"/>
            </a:xfrm>
            <a:prstGeom prst="rect">
              <a:avLst/>
            </a:prstGeom>
            <a:noFill/>
            <a:ln>
              <a:noFill/>
            </a:ln>
          </p:spPr>
        </p:pic>
      </p:grpSp>
      <p:grpSp>
        <p:nvGrpSpPr>
          <p:cNvPr id="20" name="Google Shape;20;p4"/>
          <p:cNvGrpSpPr/>
          <p:nvPr/>
        </p:nvGrpSpPr>
        <p:grpSpPr>
          <a:xfrm>
            <a:off x="958811" y="753404"/>
            <a:ext cx="651649" cy="631333"/>
            <a:chOff x="964200" y="1717382"/>
            <a:chExt cx="751977" cy="717630"/>
          </a:xfrm>
        </p:grpSpPr>
        <p:sp>
          <p:nvSpPr>
            <p:cNvPr id="21" name="Google Shape;21;p4"/>
            <p:cNvSpPr/>
            <p:nvPr/>
          </p:nvSpPr>
          <p:spPr>
            <a:xfrm>
              <a:off x="993711" y="1744219"/>
              <a:ext cx="699558" cy="663957"/>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4"/>
            <p:cNvSpPr/>
            <p:nvPr/>
          </p:nvSpPr>
          <p:spPr>
            <a:xfrm>
              <a:off x="964200" y="1717382"/>
              <a:ext cx="751977" cy="717630"/>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3" name="Google Shape;23;p4" descr="Icon&#10;&#10;Description automatically generated"/>
            <p:cNvPicPr preferRelativeResize="0"/>
            <p:nvPr/>
          </p:nvPicPr>
          <p:blipFill rotWithShape="1">
            <a:blip r:embed="rId15">
              <a:alphaModFix/>
            </a:blip>
            <a:srcRect/>
            <a:stretch/>
          </p:blipFill>
          <p:spPr>
            <a:xfrm>
              <a:off x="1090624" y="1850961"/>
              <a:ext cx="516096" cy="365418"/>
            </a:xfrm>
            <a:prstGeom prst="rect">
              <a:avLst/>
            </a:prstGeom>
            <a:noFill/>
            <a:ln>
              <a:noFill/>
            </a:ln>
          </p:spPr>
        </p:pic>
      </p:grpSp>
      <p:grpSp>
        <p:nvGrpSpPr>
          <p:cNvPr id="24" name="Google Shape;24;p4"/>
          <p:cNvGrpSpPr/>
          <p:nvPr/>
        </p:nvGrpSpPr>
        <p:grpSpPr>
          <a:xfrm>
            <a:off x="1694319" y="632875"/>
            <a:ext cx="544625" cy="523220"/>
            <a:chOff x="992741" y="2082272"/>
            <a:chExt cx="751977" cy="717630"/>
          </a:xfrm>
        </p:grpSpPr>
        <p:sp>
          <p:nvSpPr>
            <p:cNvPr id="25" name="Google Shape;25;p4"/>
            <p:cNvSpPr/>
            <p:nvPr/>
          </p:nvSpPr>
          <p:spPr>
            <a:xfrm>
              <a:off x="1022252" y="2109109"/>
              <a:ext cx="699558" cy="663957"/>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4"/>
            <p:cNvSpPr/>
            <p:nvPr/>
          </p:nvSpPr>
          <p:spPr>
            <a:xfrm>
              <a:off x="992741" y="2082272"/>
              <a:ext cx="751977" cy="717630"/>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7" name="Google Shape;27;p4" descr="Icon&#10;&#10;Description automatically generated"/>
            <p:cNvPicPr preferRelativeResize="0"/>
            <p:nvPr/>
          </p:nvPicPr>
          <p:blipFill rotWithShape="1">
            <a:blip r:embed="rId16">
              <a:alphaModFix/>
            </a:blip>
            <a:srcRect/>
            <a:stretch/>
          </p:blipFill>
          <p:spPr>
            <a:xfrm>
              <a:off x="1124027" y="2244941"/>
              <a:ext cx="489403" cy="340202"/>
            </a:xfrm>
            <a:prstGeom prst="rect">
              <a:avLst/>
            </a:prstGeom>
            <a:noFill/>
            <a:ln>
              <a:noFill/>
            </a:ln>
          </p:spPr>
        </p:pic>
      </p:grpSp>
      <p:grpSp>
        <p:nvGrpSpPr>
          <p:cNvPr id="28" name="Google Shape;28;p4"/>
          <p:cNvGrpSpPr/>
          <p:nvPr/>
        </p:nvGrpSpPr>
        <p:grpSpPr>
          <a:xfrm>
            <a:off x="2308049" y="743153"/>
            <a:ext cx="583454" cy="651836"/>
            <a:chOff x="2217067" y="1917395"/>
            <a:chExt cx="761257" cy="807096"/>
          </a:xfrm>
        </p:grpSpPr>
        <p:sp>
          <p:nvSpPr>
            <p:cNvPr id="29" name="Google Shape;29;p4"/>
            <p:cNvSpPr/>
            <p:nvPr/>
          </p:nvSpPr>
          <p:spPr>
            <a:xfrm>
              <a:off x="2255858" y="1981892"/>
              <a:ext cx="699558" cy="663957"/>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4"/>
            <p:cNvSpPr/>
            <p:nvPr/>
          </p:nvSpPr>
          <p:spPr>
            <a:xfrm>
              <a:off x="2226347" y="1955055"/>
              <a:ext cx="751977" cy="717630"/>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31" name="Google Shape;31;p4" descr="A white windmill with a black background&#10;&#10;Description automatically generated with medium confidence"/>
            <p:cNvPicPr preferRelativeResize="0"/>
            <p:nvPr/>
          </p:nvPicPr>
          <p:blipFill rotWithShape="1">
            <a:blip r:embed="rId17">
              <a:alphaModFix/>
            </a:blip>
            <a:srcRect/>
            <a:stretch/>
          </p:blipFill>
          <p:spPr>
            <a:xfrm>
              <a:off x="2217067" y="1917395"/>
              <a:ext cx="751977" cy="807096"/>
            </a:xfrm>
            <a:prstGeom prst="rect">
              <a:avLst/>
            </a:prstGeom>
            <a:noFill/>
            <a:ln>
              <a:noFill/>
            </a:ln>
          </p:spPr>
        </p:pic>
      </p:grpSp>
      <p:grpSp>
        <p:nvGrpSpPr>
          <p:cNvPr id="32" name="Google Shape;32;p4"/>
          <p:cNvGrpSpPr/>
          <p:nvPr/>
        </p:nvGrpSpPr>
        <p:grpSpPr>
          <a:xfrm>
            <a:off x="2954801" y="632875"/>
            <a:ext cx="549161" cy="523220"/>
            <a:chOff x="2954801" y="632875"/>
            <a:chExt cx="549161" cy="523220"/>
          </a:xfrm>
        </p:grpSpPr>
        <p:sp>
          <p:nvSpPr>
            <p:cNvPr id="33" name="Google Shape;33;p4"/>
            <p:cNvSpPr/>
            <p:nvPr/>
          </p:nvSpPr>
          <p:spPr>
            <a:xfrm>
              <a:off x="2976353" y="652442"/>
              <a:ext cx="510880" cy="484087"/>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4"/>
            <p:cNvSpPr/>
            <p:nvPr/>
          </p:nvSpPr>
          <p:spPr>
            <a:xfrm>
              <a:off x="2954801" y="632875"/>
              <a:ext cx="549161" cy="523220"/>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35" name="Google Shape;35;p4" descr="Icon&#10;&#10;Description automatically generated"/>
            <p:cNvPicPr preferRelativeResize="0"/>
            <p:nvPr/>
          </p:nvPicPr>
          <p:blipFill rotWithShape="1">
            <a:blip r:embed="rId18">
              <a:alphaModFix/>
            </a:blip>
            <a:srcRect/>
            <a:stretch/>
          </p:blipFill>
          <p:spPr>
            <a:xfrm>
              <a:off x="3016500" y="670402"/>
              <a:ext cx="456198" cy="430854"/>
            </a:xfrm>
            <a:prstGeom prst="rect">
              <a:avLst/>
            </a:prstGeom>
            <a:noFill/>
            <a:ln>
              <a:noFill/>
            </a:ln>
          </p:spPr>
        </p:pic>
      </p:grpSp>
      <p:grpSp>
        <p:nvGrpSpPr>
          <p:cNvPr id="36" name="Google Shape;36;p4"/>
          <p:cNvGrpSpPr/>
          <p:nvPr/>
        </p:nvGrpSpPr>
        <p:grpSpPr>
          <a:xfrm>
            <a:off x="3566338" y="803603"/>
            <a:ext cx="471358" cy="441555"/>
            <a:chOff x="1866422" y="1624526"/>
            <a:chExt cx="751977" cy="717630"/>
          </a:xfrm>
        </p:grpSpPr>
        <p:sp>
          <p:nvSpPr>
            <p:cNvPr id="37" name="Google Shape;37;p4"/>
            <p:cNvSpPr/>
            <p:nvPr/>
          </p:nvSpPr>
          <p:spPr>
            <a:xfrm>
              <a:off x="1895933" y="1651363"/>
              <a:ext cx="699558" cy="663957"/>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4"/>
            <p:cNvSpPr/>
            <p:nvPr/>
          </p:nvSpPr>
          <p:spPr>
            <a:xfrm>
              <a:off x="1866422" y="1624526"/>
              <a:ext cx="751977" cy="717630"/>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39" name="Google Shape;39;p4" descr="Free White Tractor 2 Icon - Download White Tractor 2 Icon"/>
            <p:cNvPicPr preferRelativeResize="0"/>
            <p:nvPr/>
          </p:nvPicPr>
          <p:blipFill rotWithShape="1">
            <a:blip r:embed="rId19">
              <a:alphaModFix/>
            </a:blip>
            <a:srcRect/>
            <a:stretch/>
          </p:blipFill>
          <p:spPr>
            <a:xfrm>
              <a:off x="2011680" y="1752611"/>
              <a:ext cx="461459" cy="461459"/>
            </a:xfrm>
            <a:prstGeom prst="rect">
              <a:avLst/>
            </a:prstGeom>
            <a:noFill/>
            <a:ln>
              <a:noFill/>
            </a:ln>
          </p:spPr>
        </p:pic>
      </p:grpSp>
      <p:grpSp>
        <p:nvGrpSpPr>
          <p:cNvPr id="40" name="Google Shape;40;p4"/>
          <p:cNvGrpSpPr/>
          <p:nvPr/>
        </p:nvGrpSpPr>
        <p:grpSpPr>
          <a:xfrm>
            <a:off x="4107579" y="786105"/>
            <a:ext cx="359960" cy="338627"/>
            <a:chOff x="3824288" y="1662211"/>
            <a:chExt cx="471358" cy="441555"/>
          </a:xfrm>
        </p:grpSpPr>
        <p:sp>
          <p:nvSpPr>
            <p:cNvPr id="41" name="Google Shape;41;p4"/>
            <p:cNvSpPr/>
            <p:nvPr/>
          </p:nvSpPr>
          <p:spPr>
            <a:xfrm>
              <a:off x="3842786" y="1678724"/>
              <a:ext cx="438500" cy="408530"/>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4"/>
            <p:cNvSpPr/>
            <p:nvPr/>
          </p:nvSpPr>
          <p:spPr>
            <a:xfrm>
              <a:off x="3824288" y="1662211"/>
              <a:ext cx="471358" cy="441555"/>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43" name="Google Shape;43;p4" descr="icon_pawCross - Riverside Veterinary Hospital"/>
            <p:cNvPicPr preferRelativeResize="0"/>
            <p:nvPr/>
          </p:nvPicPr>
          <p:blipFill rotWithShape="1">
            <a:blip r:embed="rId20">
              <a:alphaModFix/>
            </a:blip>
            <a:srcRect/>
            <a:stretch/>
          </p:blipFill>
          <p:spPr>
            <a:xfrm>
              <a:off x="3915340" y="1723116"/>
              <a:ext cx="289254" cy="289254"/>
            </a:xfrm>
            <a:prstGeom prst="rect">
              <a:avLst/>
            </a:prstGeom>
            <a:noFill/>
            <a:ln>
              <a:noFill/>
            </a:ln>
          </p:spPr>
        </p:pic>
      </p:grpSp>
      <p:grpSp>
        <p:nvGrpSpPr>
          <p:cNvPr id="44" name="Google Shape;44;p4"/>
          <p:cNvGrpSpPr/>
          <p:nvPr/>
        </p:nvGrpSpPr>
        <p:grpSpPr>
          <a:xfrm>
            <a:off x="109492" y="9104209"/>
            <a:ext cx="751977" cy="717630"/>
            <a:chOff x="964200" y="1717382"/>
            <a:chExt cx="751977" cy="717630"/>
          </a:xfrm>
        </p:grpSpPr>
        <p:sp>
          <p:nvSpPr>
            <p:cNvPr id="45" name="Google Shape;45;p4"/>
            <p:cNvSpPr/>
            <p:nvPr/>
          </p:nvSpPr>
          <p:spPr>
            <a:xfrm>
              <a:off x="993711" y="1744219"/>
              <a:ext cx="699558" cy="663957"/>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4"/>
            <p:cNvSpPr/>
            <p:nvPr/>
          </p:nvSpPr>
          <p:spPr>
            <a:xfrm>
              <a:off x="964200" y="1717382"/>
              <a:ext cx="751977" cy="717630"/>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47" name="Google Shape;47;p4" descr="Icon&#10;&#10;Description automatically generated"/>
            <p:cNvPicPr preferRelativeResize="0"/>
            <p:nvPr/>
          </p:nvPicPr>
          <p:blipFill rotWithShape="1">
            <a:blip r:embed="rId15">
              <a:alphaModFix/>
            </a:blip>
            <a:srcRect/>
            <a:stretch/>
          </p:blipFill>
          <p:spPr>
            <a:xfrm>
              <a:off x="1090624" y="1850961"/>
              <a:ext cx="516096" cy="365418"/>
            </a:xfrm>
            <a:prstGeom prst="rect">
              <a:avLst/>
            </a:prstGeom>
            <a:noFill/>
            <a:ln>
              <a:noFill/>
            </a:ln>
          </p:spPr>
        </p:pic>
      </p:grpSp>
      <p:grpSp>
        <p:nvGrpSpPr>
          <p:cNvPr id="48" name="Google Shape;48;p4"/>
          <p:cNvGrpSpPr/>
          <p:nvPr/>
        </p:nvGrpSpPr>
        <p:grpSpPr>
          <a:xfrm>
            <a:off x="931352" y="9222966"/>
            <a:ext cx="553044" cy="523220"/>
            <a:chOff x="992741" y="2082272"/>
            <a:chExt cx="751977" cy="717630"/>
          </a:xfrm>
        </p:grpSpPr>
        <p:sp>
          <p:nvSpPr>
            <p:cNvPr id="49" name="Google Shape;49;p4"/>
            <p:cNvSpPr/>
            <p:nvPr/>
          </p:nvSpPr>
          <p:spPr>
            <a:xfrm>
              <a:off x="1022252" y="2109109"/>
              <a:ext cx="699558" cy="663957"/>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4"/>
            <p:cNvSpPr/>
            <p:nvPr/>
          </p:nvSpPr>
          <p:spPr>
            <a:xfrm>
              <a:off x="992741" y="2082272"/>
              <a:ext cx="751977" cy="717630"/>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51" name="Google Shape;51;p4" descr="Icon&#10;&#10;Description automatically generated"/>
            <p:cNvPicPr preferRelativeResize="0"/>
            <p:nvPr/>
          </p:nvPicPr>
          <p:blipFill rotWithShape="1">
            <a:blip r:embed="rId16">
              <a:alphaModFix/>
            </a:blip>
            <a:srcRect/>
            <a:stretch/>
          </p:blipFill>
          <p:spPr>
            <a:xfrm>
              <a:off x="1124027" y="2244941"/>
              <a:ext cx="489403" cy="340202"/>
            </a:xfrm>
            <a:prstGeom prst="rect">
              <a:avLst/>
            </a:prstGeom>
            <a:noFill/>
            <a:ln>
              <a:noFill/>
            </a:ln>
          </p:spPr>
        </p:pic>
      </p:grpSp>
      <p:grpSp>
        <p:nvGrpSpPr>
          <p:cNvPr id="52" name="Google Shape;52;p4"/>
          <p:cNvGrpSpPr/>
          <p:nvPr/>
        </p:nvGrpSpPr>
        <p:grpSpPr>
          <a:xfrm>
            <a:off x="1517966" y="9116399"/>
            <a:ext cx="583454" cy="651836"/>
            <a:chOff x="2217067" y="1917395"/>
            <a:chExt cx="761257" cy="807096"/>
          </a:xfrm>
        </p:grpSpPr>
        <p:sp>
          <p:nvSpPr>
            <p:cNvPr id="53" name="Google Shape;53;p4"/>
            <p:cNvSpPr/>
            <p:nvPr/>
          </p:nvSpPr>
          <p:spPr>
            <a:xfrm>
              <a:off x="2255858" y="1981892"/>
              <a:ext cx="699558" cy="663957"/>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4"/>
            <p:cNvSpPr/>
            <p:nvPr/>
          </p:nvSpPr>
          <p:spPr>
            <a:xfrm>
              <a:off x="2226347" y="1955055"/>
              <a:ext cx="751977" cy="717630"/>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55" name="Google Shape;55;p4" descr="A white windmill with a black background&#10;&#10;Description automatically generated with medium confidence"/>
            <p:cNvPicPr preferRelativeResize="0"/>
            <p:nvPr/>
          </p:nvPicPr>
          <p:blipFill rotWithShape="1">
            <a:blip r:embed="rId17">
              <a:alphaModFix/>
            </a:blip>
            <a:srcRect/>
            <a:stretch/>
          </p:blipFill>
          <p:spPr>
            <a:xfrm>
              <a:off x="2217067" y="1917395"/>
              <a:ext cx="751977" cy="807096"/>
            </a:xfrm>
            <a:prstGeom prst="rect">
              <a:avLst/>
            </a:prstGeom>
            <a:noFill/>
            <a:ln>
              <a:noFill/>
            </a:ln>
          </p:spPr>
        </p:pic>
      </p:grpSp>
      <p:grpSp>
        <p:nvGrpSpPr>
          <p:cNvPr id="56" name="Google Shape;56;p4"/>
          <p:cNvGrpSpPr/>
          <p:nvPr/>
        </p:nvGrpSpPr>
        <p:grpSpPr>
          <a:xfrm>
            <a:off x="2185670" y="9271144"/>
            <a:ext cx="549161" cy="523220"/>
            <a:chOff x="2954801" y="632875"/>
            <a:chExt cx="549161" cy="523220"/>
          </a:xfrm>
        </p:grpSpPr>
        <p:sp>
          <p:nvSpPr>
            <p:cNvPr id="57" name="Google Shape;57;p4"/>
            <p:cNvSpPr/>
            <p:nvPr/>
          </p:nvSpPr>
          <p:spPr>
            <a:xfrm>
              <a:off x="2976353" y="652442"/>
              <a:ext cx="510880" cy="484087"/>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4"/>
            <p:cNvSpPr/>
            <p:nvPr/>
          </p:nvSpPr>
          <p:spPr>
            <a:xfrm>
              <a:off x="2954801" y="632875"/>
              <a:ext cx="549161" cy="523220"/>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59" name="Google Shape;59;p4" descr="Icon&#10;&#10;Description automatically generated"/>
            <p:cNvPicPr preferRelativeResize="0"/>
            <p:nvPr/>
          </p:nvPicPr>
          <p:blipFill rotWithShape="1">
            <a:blip r:embed="rId18">
              <a:alphaModFix/>
            </a:blip>
            <a:srcRect/>
            <a:stretch/>
          </p:blipFill>
          <p:spPr>
            <a:xfrm>
              <a:off x="3016500" y="670402"/>
              <a:ext cx="456198" cy="430854"/>
            </a:xfrm>
            <a:prstGeom prst="rect">
              <a:avLst/>
            </a:prstGeom>
            <a:noFill/>
            <a:ln>
              <a:noFill/>
            </a:ln>
          </p:spPr>
        </p:pic>
      </p:grpSp>
      <p:grpSp>
        <p:nvGrpSpPr>
          <p:cNvPr id="60" name="Google Shape;60;p4"/>
          <p:cNvGrpSpPr/>
          <p:nvPr/>
        </p:nvGrpSpPr>
        <p:grpSpPr>
          <a:xfrm>
            <a:off x="2787601" y="9410155"/>
            <a:ext cx="471358" cy="441555"/>
            <a:chOff x="1866422" y="1624526"/>
            <a:chExt cx="751977" cy="717630"/>
          </a:xfrm>
        </p:grpSpPr>
        <p:sp>
          <p:nvSpPr>
            <p:cNvPr id="61" name="Google Shape;61;p4"/>
            <p:cNvSpPr/>
            <p:nvPr/>
          </p:nvSpPr>
          <p:spPr>
            <a:xfrm>
              <a:off x="1895933" y="1651363"/>
              <a:ext cx="699558" cy="663957"/>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2" name="Google Shape;62;p4"/>
            <p:cNvSpPr/>
            <p:nvPr/>
          </p:nvSpPr>
          <p:spPr>
            <a:xfrm>
              <a:off x="1866422" y="1624526"/>
              <a:ext cx="751977" cy="717630"/>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63" name="Google Shape;63;p4" descr="Free White Tractor 2 Icon - Download White Tractor 2 Icon"/>
            <p:cNvPicPr preferRelativeResize="0"/>
            <p:nvPr/>
          </p:nvPicPr>
          <p:blipFill rotWithShape="1">
            <a:blip r:embed="rId19">
              <a:alphaModFix/>
            </a:blip>
            <a:srcRect/>
            <a:stretch/>
          </p:blipFill>
          <p:spPr>
            <a:xfrm>
              <a:off x="2011680" y="1752611"/>
              <a:ext cx="461459" cy="461459"/>
            </a:xfrm>
            <a:prstGeom prst="rect">
              <a:avLst/>
            </a:prstGeom>
            <a:noFill/>
            <a:ln>
              <a:noFill/>
            </a:ln>
          </p:spPr>
        </p:pic>
      </p:grpSp>
      <p:grpSp>
        <p:nvGrpSpPr>
          <p:cNvPr id="64" name="Google Shape;64;p4"/>
          <p:cNvGrpSpPr/>
          <p:nvPr/>
        </p:nvGrpSpPr>
        <p:grpSpPr>
          <a:xfrm>
            <a:off x="3333137" y="9375345"/>
            <a:ext cx="359960" cy="338627"/>
            <a:chOff x="3824288" y="1662211"/>
            <a:chExt cx="471358" cy="441555"/>
          </a:xfrm>
        </p:grpSpPr>
        <p:sp>
          <p:nvSpPr>
            <p:cNvPr id="65" name="Google Shape;65;p4"/>
            <p:cNvSpPr/>
            <p:nvPr/>
          </p:nvSpPr>
          <p:spPr>
            <a:xfrm>
              <a:off x="3842786" y="1678724"/>
              <a:ext cx="438500" cy="408530"/>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6" name="Google Shape;66;p4"/>
            <p:cNvSpPr/>
            <p:nvPr/>
          </p:nvSpPr>
          <p:spPr>
            <a:xfrm>
              <a:off x="3824288" y="1662211"/>
              <a:ext cx="471358" cy="441555"/>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67" name="Google Shape;67;p4" descr="icon_pawCross - Riverside Veterinary Hospital"/>
            <p:cNvPicPr preferRelativeResize="0"/>
            <p:nvPr/>
          </p:nvPicPr>
          <p:blipFill rotWithShape="1">
            <a:blip r:embed="rId20">
              <a:alphaModFix/>
            </a:blip>
            <a:srcRect/>
            <a:stretch/>
          </p:blipFill>
          <p:spPr>
            <a:xfrm>
              <a:off x="3915340" y="1723116"/>
              <a:ext cx="289254" cy="289254"/>
            </a:xfrm>
            <a:prstGeom prst="rect">
              <a:avLst/>
            </a:prstGeom>
            <a:noFill/>
            <a:ln>
              <a:noFill/>
            </a:ln>
          </p:spPr>
        </p:pic>
      </p:grpSp>
      <p:sp>
        <p:nvSpPr>
          <p:cNvPr id="68" name="Google Shape;68;p4"/>
          <p:cNvSpPr txBox="1"/>
          <p:nvPr/>
        </p:nvSpPr>
        <p:spPr>
          <a:xfrm>
            <a:off x="3820205" y="9669885"/>
            <a:ext cx="2942598" cy="21544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800" b="1" i="0" u="none" strike="noStrike" cap="none">
                <a:solidFill>
                  <a:schemeClr val="lt1"/>
                </a:solidFill>
                <a:latin typeface="Arial Rounded"/>
                <a:ea typeface="Arial Rounded"/>
                <a:cs typeface="Arial Rounded"/>
                <a:sym typeface="Arial Rounded"/>
              </a:rPr>
              <a:t>Developing Experts Copyright 2022 All Right Reserved</a:t>
            </a:r>
            <a:endParaRPr/>
          </a:p>
        </p:txBody>
      </p:sp>
      <p:sp>
        <p:nvSpPr>
          <p:cNvPr id="69" name="Google Shape;69;p4"/>
          <p:cNvSpPr txBox="1"/>
          <p:nvPr/>
        </p:nvSpPr>
        <p:spPr>
          <a:xfrm>
            <a:off x="4359712" y="874412"/>
            <a:ext cx="1305618" cy="21544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800" b="1" i="0" u="none" strike="noStrike" cap="none">
                <a:solidFill>
                  <a:schemeClr val="lt1"/>
                </a:solidFill>
                <a:latin typeface="Arial Rounded"/>
                <a:ea typeface="Arial Rounded"/>
                <a:cs typeface="Arial Rounded"/>
                <a:sym typeface="Arial Rounded"/>
              </a:rPr>
              <a:t>MA Code: KS4-18-04</a:t>
            </a:r>
            <a:endParaRPr/>
          </a:p>
        </p:txBody>
      </p:sp>
      <p:sp>
        <p:nvSpPr>
          <p:cNvPr id="70" name="Google Shape;70;p4"/>
          <p:cNvSpPr txBox="1"/>
          <p:nvPr/>
        </p:nvSpPr>
        <p:spPr>
          <a:xfrm>
            <a:off x="1112885" y="184705"/>
            <a:ext cx="536859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a:solidFill>
                  <a:schemeClr val="lt1"/>
                </a:solidFill>
                <a:latin typeface="Arial Rounded"/>
                <a:ea typeface="Arial Rounded"/>
                <a:cs typeface="Arial Rounded"/>
                <a:sym typeface="Arial Rounded"/>
              </a:rPr>
              <a:t>Mission Assignment: Explore the Elastic Potential  Energy Store </a:t>
            </a:r>
            <a:endParaRPr/>
          </a:p>
        </p:txBody>
      </p:sp>
      <p:pic>
        <p:nvPicPr>
          <p:cNvPr id="71" name="Google Shape;71;p4" descr="Icon&#10;&#10;Description automatically generated"/>
          <p:cNvPicPr preferRelativeResize="0"/>
          <p:nvPr/>
        </p:nvPicPr>
        <p:blipFill rotWithShape="1">
          <a:blip r:embed="rId21">
            <a:alphaModFix/>
          </a:blip>
          <a:srcRect/>
          <a:stretch/>
        </p:blipFill>
        <p:spPr>
          <a:xfrm>
            <a:off x="6238117" y="232373"/>
            <a:ext cx="392062" cy="61904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
          <p:cNvSpPr txBox="1"/>
          <p:nvPr/>
        </p:nvSpPr>
        <p:spPr>
          <a:xfrm>
            <a:off x="4962349" y="6801759"/>
            <a:ext cx="1195570" cy="64633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b="1">
                <a:solidFill>
                  <a:schemeClr val="lt1"/>
                </a:solidFill>
                <a:latin typeface="Arial Rounded"/>
                <a:ea typeface="Arial Rounded"/>
                <a:cs typeface="Arial Rounded"/>
                <a:sym typeface="Arial Rounded"/>
              </a:rPr>
              <a:t>Gravitational</a:t>
            </a:r>
            <a:endParaRPr/>
          </a:p>
          <a:p>
            <a:pPr marL="0" marR="0" lvl="0" indent="0" algn="ctr" rtl="0">
              <a:spcBef>
                <a:spcPts val="0"/>
              </a:spcBef>
              <a:spcAft>
                <a:spcPts val="0"/>
              </a:spcAft>
              <a:buNone/>
            </a:pPr>
            <a:r>
              <a:rPr lang="en-US" sz="1200" b="1">
                <a:solidFill>
                  <a:schemeClr val="lt1"/>
                </a:solidFill>
                <a:latin typeface="Arial Rounded"/>
                <a:ea typeface="Arial Rounded"/>
                <a:cs typeface="Arial Rounded"/>
                <a:sym typeface="Arial Rounded"/>
              </a:rPr>
              <a:t>field strength</a:t>
            </a:r>
            <a:endParaRPr/>
          </a:p>
          <a:p>
            <a:pPr marL="0" marR="0" lvl="0" indent="0" algn="ctr" rtl="0">
              <a:spcBef>
                <a:spcPts val="0"/>
              </a:spcBef>
              <a:spcAft>
                <a:spcPts val="0"/>
              </a:spcAft>
              <a:buNone/>
            </a:pPr>
            <a:r>
              <a:rPr lang="en-US" sz="1200" b="1">
                <a:solidFill>
                  <a:schemeClr val="lt1"/>
                </a:solidFill>
                <a:latin typeface="Arial Rounded"/>
                <a:ea typeface="Arial Rounded"/>
                <a:cs typeface="Arial Rounded"/>
                <a:sym typeface="Arial Rounded"/>
              </a:rPr>
              <a:t>10N/kg</a:t>
            </a:r>
            <a:endParaRPr/>
          </a:p>
        </p:txBody>
      </p:sp>
      <p:sp>
        <p:nvSpPr>
          <p:cNvPr id="146" name="Google Shape;146;p1"/>
          <p:cNvSpPr txBox="1"/>
          <p:nvPr/>
        </p:nvSpPr>
        <p:spPr>
          <a:xfrm>
            <a:off x="2285999" y="1746916"/>
            <a:ext cx="4421262"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Robert Hooke was a brilliant scientist and architect. He proposed, or assisted in, many scientific discoveries of his time. As an assistant to Robert Boyle, he developed gas pumps that helped in the foundation of the gas laws.</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He was fascinated by the solar system and made observations of Mars and Jupiter.  He proposed an inverse square law based on his findings that inspired Sir Isaac Newton.</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In 1660, when he was only 25, he discovered the law of elasticity, now known as Hooke’s law; that the extension of a spring is directly proportional to the load that is applied, 𝐹=𝑘e.  𝑘 is the spring constant.</a:t>
            </a:r>
            <a:endParaRPr sz="1200" b="1">
              <a:solidFill>
                <a:srgbClr val="38D4D6"/>
              </a:solidFill>
              <a:latin typeface="Arial Rounded"/>
              <a:ea typeface="Arial Rounded"/>
              <a:cs typeface="Arial Rounded"/>
              <a:sym typeface="Arial Rounded"/>
            </a:endParaRPr>
          </a:p>
          <a:p>
            <a:pPr marL="0" marR="0" lvl="0" indent="0" algn="l" rtl="0">
              <a:spcBef>
                <a:spcPts val="0"/>
              </a:spcBef>
              <a:spcAft>
                <a:spcPts val="0"/>
              </a:spcAft>
              <a:buNone/>
            </a:pPr>
            <a:endParaRPr sz="1200" b="1">
              <a:solidFill>
                <a:srgbClr val="38D4D6"/>
              </a:solidFill>
              <a:latin typeface="Arial Rounded"/>
              <a:ea typeface="Arial Rounded"/>
              <a:cs typeface="Arial Rounded"/>
              <a:sym typeface="Arial Rounded"/>
            </a:endParaRPr>
          </a:p>
          <a:p>
            <a:pPr marL="0" marR="0" lvl="0" indent="0" algn="l" rtl="0">
              <a:spcBef>
                <a:spcPts val="0"/>
              </a:spcBef>
              <a:spcAft>
                <a:spcPts val="0"/>
              </a:spcAft>
              <a:buNone/>
            </a:pPr>
            <a:endParaRPr sz="1200" b="1">
              <a:solidFill>
                <a:srgbClr val="38D4D6"/>
              </a:solidFill>
              <a:latin typeface="Arial Rounded"/>
              <a:ea typeface="Arial Rounded"/>
              <a:cs typeface="Arial Rounded"/>
              <a:sym typeface="Arial Rounded"/>
            </a:endParaRPr>
          </a:p>
          <a:p>
            <a:pPr marL="0" marR="0" lvl="0" indent="0" algn="l" rtl="0">
              <a:spcBef>
                <a:spcPts val="0"/>
              </a:spcBef>
              <a:spcAft>
                <a:spcPts val="0"/>
              </a:spcAft>
              <a:buNone/>
            </a:pPr>
            <a:endParaRPr sz="1200" b="1">
              <a:solidFill>
                <a:srgbClr val="38D4D6"/>
              </a:solidFill>
              <a:latin typeface="Arial Rounded"/>
              <a:ea typeface="Arial Rounded"/>
              <a:cs typeface="Arial Rounded"/>
              <a:sym typeface="Arial Rounded"/>
            </a:endParaRPr>
          </a:p>
          <a:p>
            <a:pPr marL="0" marR="0" lvl="0" indent="0" algn="l" rtl="0">
              <a:spcBef>
                <a:spcPts val="0"/>
              </a:spcBef>
              <a:spcAft>
                <a:spcPts val="0"/>
              </a:spcAft>
              <a:buNone/>
            </a:pPr>
            <a:endParaRPr sz="1200" b="1">
              <a:solidFill>
                <a:srgbClr val="38D4D6"/>
              </a:solidFill>
              <a:latin typeface="Arial Rounded"/>
              <a:ea typeface="Arial Rounded"/>
              <a:cs typeface="Arial Rounded"/>
              <a:sym typeface="Arial Rounded"/>
            </a:endParaRPr>
          </a:p>
        </p:txBody>
      </p:sp>
      <p:sp>
        <p:nvSpPr>
          <p:cNvPr id="147" name="Google Shape;147;p1"/>
          <p:cNvSpPr/>
          <p:nvPr/>
        </p:nvSpPr>
        <p:spPr>
          <a:xfrm>
            <a:off x="1269000" y="1379832"/>
            <a:ext cx="4320000" cy="353544"/>
          </a:xfrm>
          <a:prstGeom prst="roundRect">
            <a:avLst>
              <a:gd name="adj" fmla="val 16667"/>
            </a:avLst>
          </a:prstGeom>
          <a:solidFill>
            <a:srgbClr val="00D4D6"/>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Arial Rounded"/>
                <a:ea typeface="Arial Rounded"/>
                <a:cs typeface="Arial Rounded"/>
                <a:sym typeface="Arial Rounded"/>
              </a:rPr>
              <a:t>Hooke’s law of elasticity</a:t>
            </a:r>
            <a:endParaRPr/>
          </a:p>
        </p:txBody>
      </p:sp>
      <p:sp>
        <p:nvSpPr>
          <p:cNvPr id="148" name="Google Shape;148;p1"/>
          <p:cNvSpPr/>
          <p:nvPr/>
        </p:nvSpPr>
        <p:spPr>
          <a:xfrm>
            <a:off x="235245" y="7117961"/>
            <a:ext cx="2482555" cy="1495169"/>
          </a:xfrm>
          <a:prstGeom prst="roundRect">
            <a:avLst>
              <a:gd name="adj" fmla="val 0"/>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Question:</a:t>
            </a:r>
            <a:endParaRPr/>
          </a:p>
          <a:p>
            <a:pPr marL="0" marR="0" lvl="0" indent="0" algn="l" rtl="0">
              <a:spcBef>
                <a:spcPts val="0"/>
              </a:spcBef>
              <a:spcAft>
                <a:spcPts val="0"/>
              </a:spcAft>
              <a:buNone/>
            </a:pPr>
            <a:endParaRPr sz="1200" b="1">
              <a:solidFill>
                <a:srgbClr val="38D4D6"/>
              </a:solidFill>
              <a:latin typeface="Arial Rounded"/>
              <a:ea typeface="Arial Rounded"/>
              <a:cs typeface="Arial Rounded"/>
              <a:sym typeface="Arial Rounded"/>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Calculate the elastic potential energy stored by a spring with a constant of 72.0N/m that is extended by 0.300 m</a:t>
            </a:r>
            <a:endParaRPr/>
          </a:p>
          <a:p>
            <a:pPr marL="0" marR="0" lvl="0" indent="0" algn="l" rtl="0">
              <a:spcBef>
                <a:spcPts val="0"/>
              </a:spcBef>
              <a:spcAft>
                <a:spcPts val="0"/>
              </a:spcAft>
              <a:buNone/>
            </a:pPr>
            <a:endParaRPr sz="1200" b="1">
              <a:solidFill>
                <a:srgbClr val="38D4D6"/>
              </a:solidFill>
              <a:latin typeface="Arial Rounded"/>
              <a:ea typeface="Arial Rounded"/>
              <a:cs typeface="Arial Rounded"/>
              <a:sym typeface="Arial Rounded"/>
            </a:endParaRPr>
          </a:p>
        </p:txBody>
      </p:sp>
      <p:sp>
        <p:nvSpPr>
          <p:cNvPr id="149" name="Google Shape;149;p1"/>
          <p:cNvSpPr/>
          <p:nvPr/>
        </p:nvSpPr>
        <p:spPr>
          <a:xfrm>
            <a:off x="327220" y="4453062"/>
            <a:ext cx="3367741" cy="1532334"/>
          </a:xfrm>
          <a:prstGeom prst="roundRect">
            <a:avLst>
              <a:gd name="adj" fmla="val 16667"/>
            </a:avLst>
          </a:prstGeom>
          <a:noFill/>
          <a:ln w="9525" cap="flat" cmpd="sng">
            <a:solidFill>
              <a:srgbClr val="00D4D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200" b="1">
              <a:solidFill>
                <a:srgbClr val="38D4D6"/>
              </a:solidFill>
              <a:latin typeface="Arial Rounded"/>
              <a:ea typeface="Arial Rounded"/>
              <a:cs typeface="Arial Rounded"/>
              <a:sym typeface="Arial Rounded"/>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elastic	           spring</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potential  =  ½  X  constant  X  extension²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energy                        𝑘                       (e²)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(Ee)</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                          Ee  =   ½ 𝑘e ²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	 </a:t>
            </a:r>
            <a:endParaRPr/>
          </a:p>
        </p:txBody>
      </p:sp>
      <p:sp>
        <p:nvSpPr>
          <p:cNvPr id="150" name="Google Shape;150;p1"/>
          <p:cNvSpPr/>
          <p:nvPr/>
        </p:nvSpPr>
        <p:spPr>
          <a:xfrm>
            <a:off x="348992" y="3987196"/>
            <a:ext cx="350965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Elastic potential energy is the energy stored as a result of deforming an elastic object. </a:t>
            </a:r>
            <a:endParaRPr sz="1200">
              <a:solidFill>
                <a:srgbClr val="38D4D6"/>
              </a:solidFill>
              <a:latin typeface="Calibri"/>
              <a:ea typeface="Calibri"/>
              <a:cs typeface="Calibri"/>
              <a:sym typeface="Calibri"/>
            </a:endParaRPr>
          </a:p>
        </p:txBody>
      </p:sp>
      <p:sp>
        <p:nvSpPr>
          <p:cNvPr id="151" name="Google Shape;151;p1"/>
          <p:cNvSpPr/>
          <p:nvPr/>
        </p:nvSpPr>
        <p:spPr>
          <a:xfrm>
            <a:off x="2607276" y="7290413"/>
            <a:ext cx="3988775" cy="2145268"/>
          </a:xfrm>
          <a:prstGeom prst="roundRect">
            <a:avLst>
              <a:gd name="adj" fmla="val 16667"/>
            </a:avLst>
          </a:prstGeom>
          <a:noFill/>
          <a:ln w="9525" cap="flat" cmpd="sng">
            <a:solidFill>
              <a:srgbClr val="00D4D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Example:</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Calculate the elastic potential energy stored by a spring with a constant of 72.0N/m that is extended by 0.300 m</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                                       spring</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            EPE  	=  ½  X constant  X  extension² </a:t>
            </a:r>
            <a:endParaRPr/>
          </a:p>
          <a:p>
            <a:pPr marL="0" marR="0" lvl="0" indent="0" algn="l" rtl="0">
              <a:spcBef>
                <a:spcPts val="0"/>
              </a:spcBef>
              <a:spcAft>
                <a:spcPts val="0"/>
              </a:spcAft>
              <a:buNone/>
            </a:pPr>
            <a:endParaRPr sz="1200" b="1">
              <a:solidFill>
                <a:srgbClr val="38D4D6"/>
              </a:solidFill>
              <a:latin typeface="Arial Rounded"/>
              <a:ea typeface="Arial Rounded"/>
              <a:cs typeface="Arial Rounded"/>
              <a:sym typeface="Arial Rounded"/>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      	=   0.5   X   72.0   X   0.300²</a:t>
            </a:r>
            <a:endParaRPr/>
          </a:p>
          <a:p>
            <a:pPr marL="0" marR="0" lvl="0" indent="0" algn="l" rtl="0">
              <a:spcBef>
                <a:spcPts val="0"/>
              </a:spcBef>
              <a:spcAft>
                <a:spcPts val="0"/>
              </a:spcAft>
              <a:buNone/>
            </a:pPr>
            <a:endParaRPr sz="1200" b="1">
              <a:solidFill>
                <a:srgbClr val="38D4D6"/>
              </a:solidFill>
              <a:latin typeface="Arial Rounded"/>
              <a:ea typeface="Arial Rounded"/>
              <a:cs typeface="Arial Rounded"/>
              <a:sym typeface="Arial Rounded"/>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      	=  3.24 J</a:t>
            </a:r>
            <a:endParaRPr/>
          </a:p>
        </p:txBody>
      </p:sp>
      <p:pic>
        <p:nvPicPr>
          <p:cNvPr id="152" name="Google Shape;152;p1"/>
          <p:cNvPicPr preferRelativeResize="0"/>
          <p:nvPr/>
        </p:nvPicPr>
        <p:blipFill rotWithShape="1">
          <a:blip r:embed="rId3">
            <a:alphaModFix/>
          </a:blip>
          <a:srcRect/>
          <a:stretch/>
        </p:blipFill>
        <p:spPr>
          <a:xfrm>
            <a:off x="406593" y="1782631"/>
            <a:ext cx="1784061" cy="2205748"/>
          </a:xfrm>
          <a:prstGeom prst="rect">
            <a:avLst/>
          </a:prstGeom>
          <a:noFill/>
          <a:ln>
            <a:noFill/>
          </a:ln>
        </p:spPr>
      </p:pic>
      <p:pic>
        <p:nvPicPr>
          <p:cNvPr id="153" name="Google Shape;153;p1"/>
          <p:cNvPicPr preferRelativeResize="0"/>
          <p:nvPr/>
        </p:nvPicPr>
        <p:blipFill rotWithShape="1">
          <a:blip r:embed="rId4">
            <a:alphaModFix/>
          </a:blip>
          <a:srcRect/>
          <a:stretch/>
        </p:blipFill>
        <p:spPr>
          <a:xfrm>
            <a:off x="4343400" y="4060966"/>
            <a:ext cx="1675737" cy="1226964"/>
          </a:xfrm>
          <a:prstGeom prst="rect">
            <a:avLst/>
          </a:prstGeom>
          <a:noFill/>
          <a:ln>
            <a:noFill/>
          </a:ln>
        </p:spPr>
      </p:pic>
      <p:sp>
        <p:nvSpPr>
          <p:cNvPr id="154" name="Google Shape;154;p1"/>
          <p:cNvSpPr/>
          <p:nvPr/>
        </p:nvSpPr>
        <p:spPr>
          <a:xfrm>
            <a:off x="3749590" y="5243624"/>
            <a:ext cx="284646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This graph illustrates the relationship of the force (in newtons) applied to extend (in mm) the spring.</a:t>
            </a:r>
            <a:endParaRPr sz="1200">
              <a:solidFill>
                <a:srgbClr val="38D4D6"/>
              </a:solidFill>
              <a:latin typeface="Calibri"/>
              <a:ea typeface="Calibri"/>
              <a:cs typeface="Calibri"/>
              <a:sym typeface="Calibri"/>
            </a:endParaRPr>
          </a:p>
        </p:txBody>
      </p:sp>
      <p:sp>
        <p:nvSpPr>
          <p:cNvPr id="155" name="Google Shape;155;p1"/>
          <p:cNvSpPr/>
          <p:nvPr/>
        </p:nvSpPr>
        <p:spPr>
          <a:xfrm>
            <a:off x="4749800" y="6053145"/>
            <a:ext cx="1846251" cy="1191816"/>
          </a:xfrm>
          <a:prstGeom prst="roundRect">
            <a:avLst>
              <a:gd name="adj" fmla="val 16667"/>
            </a:avLst>
          </a:prstGeom>
          <a:noFill/>
          <a:ln w="9525" cap="flat" cmpd="sng">
            <a:solidFill>
              <a:srgbClr val="00D4D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b</a:t>
            </a:r>
            <a:r>
              <a:rPr lang="en-US" sz="1600" b="1">
                <a:solidFill>
                  <a:srgbClr val="38D4D6"/>
                </a:solidFill>
                <a:latin typeface="Arial Rounded"/>
                <a:ea typeface="Arial Rounded"/>
                <a:cs typeface="Arial Rounded"/>
                <a:sym typeface="Arial Rounded"/>
              </a:rPr>
              <a:t>________________________________________________________</a:t>
            </a:r>
            <a:r>
              <a:rPr lang="en-US" sz="1200" b="1">
                <a:solidFill>
                  <a:srgbClr val="38D4D6"/>
                </a:solidFill>
                <a:latin typeface="Arial Rounded"/>
                <a:ea typeface="Arial Rounded"/>
                <a:cs typeface="Arial Rounded"/>
                <a:sym typeface="Arial Rounded"/>
              </a:rPr>
              <a:t>____</a:t>
            </a:r>
            <a:endParaRPr/>
          </a:p>
        </p:txBody>
      </p:sp>
      <p:sp>
        <p:nvSpPr>
          <p:cNvPr id="156" name="Google Shape;156;p1"/>
          <p:cNvSpPr/>
          <p:nvPr/>
        </p:nvSpPr>
        <p:spPr>
          <a:xfrm>
            <a:off x="2607276" y="6053145"/>
            <a:ext cx="1846251" cy="1191816"/>
          </a:xfrm>
          <a:prstGeom prst="roundRect">
            <a:avLst>
              <a:gd name="adj" fmla="val 16667"/>
            </a:avLst>
          </a:prstGeom>
          <a:noFill/>
          <a:ln w="9525" cap="flat" cmpd="sng">
            <a:solidFill>
              <a:srgbClr val="00D4D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a</a:t>
            </a:r>
            <a:r>
              <a:rPr lang="en-US" sz="1600" b="1">
                <a:solidFill>
                  <a:srgbClr val="38D4D6"/>
                </a:solidFill>
                <a:latin typeface="Arial Rounded"/>
                <a:ea typeface="Arial Rounded"/>
                <a:cs typeface="Arial Rounded"/>
                <a:sym typeface="Arial Rounded"/>
              </a:rPr>
              <a:t>________________________________________________________</a:t>
            </a:r>
            <a:r>
              <a:rPr lang="en-US" sz="1200" b="1">
                <a:solidFill>
                  <a:srgbClr val="38D4D6"/>
                </a:solidFill>
                <a:latin typeface="Arial Rounded"/>
                <a:ea typeface="Arial Rounded"/>
                <a:cs typeface="Arial Rounded"/>
                <a:sym typeface="Arial Rounded"/>
              </a:rPr>
              <a:t>____</a:t>
            </a:r>
            <a:endParaRPr/>
          </a:p>
        </p:txBody>
      </p:sp>
      <p:sp>
        <p:nvSpPr>
          <p:cNvPr id="157" name="Google Shape;157;p1"/>
          <p:cNvSpPr/>
          <p:nvPr/>
        </p:nvSpPr>
        <p:spPr>
          <a:xfrm>
            <a:off x="235245" y="5981452"/>
            <a:ext cx="21576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Question:</a:t>
            </a:r>
            <a:endParaRPr/>
          </a:p>
          <a:p>
            <a:pPr marL="0" marR="0" lvl="0" indent="0" algn="l" rtl="0">
              <a:spcBef>
                <a:spcPts val="0"/>
              </a:spcBef>
              <a:spcAft>
                <a:spcPts val="0"/>
              </a:spcAft>
              <a:buNone/>
            </a:pPr>
            <a:endParaRPr sz="1200" b="1">
              <a:solidFill>
                <a:srgbClr val="38D4D6"/>
              </a:solidFill>
              <a:latin typeface="Arial Rounded"/>
              <a:ea typeface="Arial Rounded"/>
              <a:cs typeface="Arial Rounded"/>
              <a:sym typeface="Arial Rounded"/>
            </a:endParaRPr>
          </a:p>
          <a:p>
            <a:pPr marL="228600" marR="0" lvl="0" indent="-228600" algn="l" rtl="0">
              <a:spcBef>
                <a:spcPts val="0"/>
              </a:spcBef>
              <a:spcAft>
                <a:spcPts val="0"/>
              </a:spcAft>
              <a:buClr>
                <a:srgbClr val="38D4D6"/>
              </a:buClr>
              <a:buSzPts val="1200"/>
              <a:buFont typeface="Calibri"/>
              <a:buAutoNum type="alphaLcPeriod"/>
            </a:pPr>
            <a:r>
              <a:rPr lang="en-US" sz="1200" b="1">
                <a:solidFill>
                  <a:srgbClr val="38D4D6"/>
                </a:solidFill>
                <a:latin typeface="Arial Rounded"/>
                <a:ea typeface="Arial Rounded"/>
                <a:cs typeface="Arial Rounded"/>
                <a:sym typeface="Arial Rounded"/>
              </a:rPr>
              <a:t>Rearrange the equation  to make 𝑘  the subject, then, b. rearrange to make e the subject. </a:t>
            </a:r>
            <a:endParaRPr/>
          </a:p>
        </p:txBody>
      </p:sp>
      <p:pic>
        <p:nvPicPr>
          <p:cNvPr id="158" name="Google Shape;158;p1"/>
          <p:cNvPicPr preferRelativeResize="0"/>
          <p:nvPr/>
        </p:nvPicPr>
        <p:blipFill rotWithShape="1">
          <a:blip r:embed="rId5">
            <a:alphaModFix/>
          </a:blip>
          <a:srcRect/>
          <a:stretch/>
        </p:blipFill>
        <p:spPr>
          <a:xfrm>
            <a:off x="406593" y="8342299"/>
            <a:ext cx="2029336" cy="7509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
          <p:cNvSpPr/>
          <p:nvPr/>
        </p:nvSpPr>
        <p:spPr>
          <a:xfrm>
            <a:off x="1809000" y="1423268"/>
            <a:ext cx="3240000" cy="360000"/>
          </a:xfrm>
          <a:prstGeom prst="roundRect">
            <a:avLst>
              <a:gd name="adj" fmla="val 16667"/>
            </a:avLst>
          </a:prstGeom>
          <a:solidFill>
            <a:srgbClr val="00D4D6"/>
          </a:solidFill>
          <a:ln w="76200" cap="flat" cmpd="sng">
            <a:solidFill>
              <a:srgbClr val="00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Arial Rounded"/>
                <a:ea typeface="Arial Rounded"/>
                <a:cs typeface="Arial Rounded"/>
                <a:sym typeface="Arial Rounded"/>
              </a:rPr>
              <a:t>EPE practice</a:t>
            </a:r>
            <a:endParaRPr/>
          </a:p>
        </p:txBody>
      </p:sp>
      <p:sp>
        <p:nvSpPr>
          <p:cNvPr id="164" name="Google Shape;164;p2"/>
          <p:cNvSpPr/>
          <p:nvPr/>
        </p:nvSpPr>
        <p:spPr>
          <a:xfrm>
            <a:off x="265201" y="1940662"/>
            <a:ext cx="3777518" cy="1736646"/>
          </a:xfrm>
          <a:prstGeom prst="roundRect">
            <a:avLst>
              <a:gd name="adj" fmla="val 16667"/>
            </a:avLst>
          </a:prstGeom>
          <a:noFill/>
          <a:ln w="9525" cap="flat" cmpd="sng">
            <a:solidFill>
              <a:srgbClr val="00D4D6"/>
            </a:solidFill>
            <a:prstDash val="solid"/>
            <a:round/>
            <a:headEnd type="none" w="sm" len="sm"/>
            <a:tailEnd type="none" w="sm" len="sm"/>
          </a:ln>
        </p:spPr>
        <p:txBody>
          <a:bodyPr spcFirstLastPara="1" wrap="square" lIns="91425" tIns="45700" rIns="91425" bIns="45700" anchor="t" anchorCtr="0">
            <a:spAutoFit/>
          </a:bodyPr>
          <a:lstStyle/>
          <a:p>
            <a:pPr marL="228600" marR="0" lvl="0" indent="-228600" algn="l" rtl="0">
              <a:spcBef>
                <a:spcPts val="0"/>
              </a:spcBef>
              <a:spcAft>
                <a:spcPts val="0"/>
              </a:spcAft>
              <a:buClr>
                <a:srgbClr val="00D4D6"/>
              </a:buClr>
              <a:buSzPts val="1200"/>
              <a:buFont typeface="Calibri"/>
              <a:buAutoNum type="arabicPeriod"/>
            </a:pPr>
            <a:r>
              <a:rPr lang="en-US" sz="1200" b="1">
                <a:solidFill>
                  <a:srgbClr val="00D4D6"/>
                </a:solidFill>
                <a:latin typeface="Arial Rounded"/>
                <a:ea typeface="Arial Rounded"/>
                <a:cs typeface="Arial Rounded"/>
                <a:sym typeface="Arial Rounded"/>
              </a:rPr>
              <a:t>A spring which has a spring constant k = 7.50 N/m,has been stretched 0.40 m from its equilibrium position. What is the potential energy now stored in the spring? </a:t>
            </a:r>
            <a:r>
              <a:rPr lang="en-US" sz="1600" b="1">
                <a:solidFill>
                  <a:srgbClr val="00D4D6"/>
                </a:solidFill>
                <a:latin typeface="Arial Rounded"/>
                <a:ea typeface="Arial Rounded"/>
                <a:cs typeface="Arial Rounded"/>
                <a:sym typeface="Arial Rounded"/>
              </a:rPr>
              <a:t>_____________________________________________________________________________________________</a:t>
            </a:r>
            <a:endParaRPr/>
          </a:p>
        </p:txBody>
      </p:sp>
      <p:sp>
        <p:nvSpPr>
          <p:cNvPr id="165" name="Google Shape;165;p2"/>
          <p:cNvSpPr/>
          <p:nvPr/>
        </p:nvSpPr>
        <p:spPr>
          <a:xfrm>
            <a:off x="2224216" y="3553819"/>
            <a:ext cx="4488426" cy="1508105"/>
          </a:xfrm>
          <a:prstGeom prst="rect">
            <a:avLst/>
          </a:prstGeom>
          <a:noFill/>
          <a:ln>
            <a:noFill/>
          </a:ln>
        </p:spPr>
        <p:txBody>
          <a:bodyPr spcFirstLastPara="1" wrap="square" lIns="91425" tIns="45700" rIns="91425" bIns="45700" anchor="t" anchorCtr="0">
            <a:spAutoFit/>
          </a:bodyPr>
          <a:lstStyle/>
          <a:p>
            <a:pPr marL="228600" marR="0" lvl="0" indent="-152400" algn="l" rtl="0">
              <a:spcBef>
                <a:spcPts val="0"/>
              </a:spcBef>
              <a:spcAft>
                <a:spcPts val="0"/>
              </a:spcAft>
              <a:buClr>
                <a:schemeClr val="dk1"/>
              </a:buClr>
              <a:buSzPts val="1200"/>
              <a:buFont typeface="Calibri"/>
              <a:buNone/>
            </a:pPr>
            <a:endParaRPr sz="1200" b="1">
              <a:solidFill>
                <a:srgbClr val="00D4D6"/>
              </a:solidFill>
              <a:latin typeface="Arial Rounded"/>
              <a:ea typeface="Arial Rounded"/>
              <a:cs typeface="Arial Rounded"/>
              <a:sym typeface="Arial Rounded"/>
            </a:endParaRPr>
          </a:p>
          <a:p>
            <a:pPr marL="228600" marR="0" lvl="0" indent="-228600" algn="l" rtl="0">
              <a:spcBef>
                <a:spcPts val="0"/>
              </a:spcBef>
              <a:spcAft>
                <a:spcPts val="0"/>
              </a:spcAft>
              <a:buClr>
                <a:srgbClr val="00D4D6"/>
              </a:buClr>
              <a:buSzPts val="1200"/>
              <a:buFont typeface="Calibri"/>
              <a:buAutoNum type="arabicPeriod" startAt="2"/>
            </a:pPr>
            <a:r>
              <a:rPr lang="en-US" sz="1200" b="1">
                <a:solidFill>
                  <a:srgbClr val="00D4D6"/>
                </a:solidFill>
                <a:latin typeface="Arial Rounded"/>
                <a:ea typeface="Arial Rounded"/>
                <a:cs typeface="Arial Rounded"/>
                <a:sym typeface="Arial Rounded"/>
              </a:rPr>
              <a:t>Complete the triangle opposite for elastic potential energy</a:t>
            </a:r>
            <a:endParaRPr/>
          </a:p>
          <a:p>
            <a:pPr marL="0" marR="0" lvl="0" indent="0" algn="l" rtl="0">
              <a:spcBef>
                <a:spcPts val="0"/>
              </a:spcBef>
              <a:spcAft>
                <a:spcPts val="0"/>
              </a:spcAft>
              <a:buNone/>
            </a:pPr>
            <a:endParaRPr sz="1200" b="1">
              <a:solidFill>
                <a:srgbClr val="00D4D6"/>
              </a:solidFill>
              <a:latin typeface="Arial Rounded"/>
              <a:ea typeface="Arial Rounded"/>
              <a:cs typeface="Arial Rounded"/>
              <a:sym typeface="Arial Rounded"/>
            </a:endParaRPr>
          </a:p>
          <a:p>
            <a:pPr marL="228600" marR="0" lvl="0" indent="-228600" algn="l" rtl="0">
              <a:spcBef>
                <a:spcPts val="0"/>
              </a:spcBef>
              <a:spcAft>
                <a:spcPts val="0"/>
              </a:spcAft>
              <a:buClr>
                <a:srgbClr val="00D4D6"/>
              </a:buClr>
              <a:buSzPts val="1200"/>
              <a:buFont typeface="Calibri"/>
              <a:buAutoNum type="arabicPeriod" startAt="2"/>
            </a:pPr>
            <a:r>
              <a:rPr lang="en-US" sz="1200" b="1">
                <a:solidFill>
                  <a:srgbClr val="00D4D6"/>
                </a:solidFill>
                <a:latin typeface="Arial Rounded"/>
                <a:ea typeface="Arial Rounded"/>
                <a:cs typeface="Arial Rounded"/>
                <a:sym typeface="Arial Rounded"/>
              </a:rPr>
              <a:t> Write the units for elastic potential energy</a:t>
            </a:r>
            <a:endParaRPr/>
          </a:p>
          <a:p>
            <a:pPr marL="0" marR="0" lvl="0" indent="0" algn="l" rtl="0">
              <a:spcBef>
                <a:spcPts val="0"/>
              </a:spcBef>
              <a:spcAft>
                <a:spcPts val="0"/>
              </a:spcAft>
              <a:buNone/>
            </a:pPr>
            <a:r>
              <a:rPr lang="en-US" sz="1600" b="1">
                <a:solidFill>
                  <a:srgbClr val="00D4D6"/>
                </a:solidFill>
                <a:latin typeface="Arial Rounded"/>
                <a:ea typeface="Arial Rounded"/>
                <a:cs typeface="Arial Rounded"/>
                <a:sym typeface="Arial Rounded"/>
              </a:rPr>
              <a:t>____________________________________________________________________________________</a:t>
            </a:r>
            <a:endParaRPr/>
          </a:p>
        </p:txBody>
      </p:sp>
      <p:sp>
        <p:nvSpPr>
          <p:cNvPr id="166" name="Google Shape;166;p2"/>
          <p:cNvSpPr txBox="1"/>
          <p:nvPr/>
        </p:nvSpPr>
        <p:spPr>
          <a:xfrm>
            <a:off x="2219018" y="7654809"/>
            <a:ext cx="4488425" cy="1723549"/>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00D4D6"/>
              </a:buClr>
              <a:buSzPts val="1200"/>
              <a:buFont typeface="Calibri"/>
              <a:buAutoNum type="arabicPeriod" startAt="5"/>
            </a:pPr>
            <a:r>
              <a:rPr lang="en-US" sz="1200" b="1">
                <a:solidFill>
                  <a:srgbClr val="00D4D6"/>
                </a:solidFill>
                <a:latin typeface="Arial Rounded"/>
                <a:ea typeface="Arial Rounded"/>
                <a:cs typeface="Arial Rounded"/>
                <a:sym typeface="Arial Rounded"/>
              </a:rPr>
              <a:t>Calculate</a:t>
            </a:r>
            <a:r>
              <a:rPr lang="en-US" sz="1800">
                <a:solidFill>
                  <a:srgbClr val="00D4D6"/>
                </a:solidFill>
                <a:latin typeface="Calibri"/>
                <a:ea typeface="Calibri"/>
                <a:cs typeface="Calibri"/>
                <a:sym typeface="Calibri"/>
              </a:rPr>
              <a:t> </a:t>
            </a:r>
            <a:r>
              <a:rPr lang="en-US" sz="1200" b="1">
                <a:solidFill>
                  <a:srgbClr val="00D4D6"/>
                </a:solidFill>
                <a:latin typeface="Arial Rounded"/>
                <a:ea typeface="Arial Rounded"/>
                <a:cs typeface="Arial Rounded"/>
                <a:sym typeface="Arial Rounded"/>
              </a:rPr>
              <a:t>the elastic potential energy stored in the spring with a spring constant of 14 N/m,  when its extension is 70mm (convert units). </a:t>
            </a:r>
            <a:r>
              <a:rPr lang="en-US" sz="1600" b="1">
                <a:solidFill>
                  <a:srgbClr val="00D4D6"/>
                </a:solidFill>
                <a:latin typeface="Arial Rounded"/>
                <a:ea typeface="Arial Rounded"/>
                <a:cs typeface="Arial Rounded"/>
                <a:sym typeface="Arial Rounded"/>
              </a:rPr>
              <a:t>________________________________________________________________________________________________________________________________________________________________</a:t>
            </a:r>
            <a:endParaRPr/>
          </a:p>
        </p:txBody>
      </p:sp>
      <p:sp>
        <p:nvSpPr>
          <p:cNvPr id="167" name="Google Shape;167;p2"/>
          <p:cNvSpPr/>
          <p:nvPr/>
        </p:nvSpPr>
        <p:spPr>
          <a:xfrm>
            <a:off x="239801" y="5151314"/>
            <a:ext cx="3777518" cy="2532812"/>
          </a:xfrm>
          <a:prstGeom prst="roundRect">
            <a:avLst>
              <a:gd name="adj" fmla="val 16175"/>
            </a:avLst>
          </a:prstGeom>
          <a:noFill/>
          <a:ln w="12700" cap="flat" cmpd="sng">
            <a:solidFill>
              <a:srgbClr val="00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dk1"/>
              </a:buClr>
              <a:buSzPts val="1200"/>
              <a:buFont typeface="Calibri"/>
              <a:buNone/>
            </a:pPr>
            <a:endParaRPr sz="1200" b="1">
              <a:solidFill>
                <a:srgbClr val="00D4D6"/>
              </a:solidFill>
              <a:latin typeface="Arial Rounded"/>
              <a:ea typeface="Arial Rounded"/>
              <a:cs typeface="Arial Rounded"/>
              <a:sym typeface="Arial Rounded"/>
            </a:endParaRPr>
          </a:p>
        </p:txBody>
      </p:sp>
      <p:sp>
        <p:nvSpPr>
          <p:cNvPr id="168" name="Google Shape;168;p2"/>
          <p:cNvSpPr/>
          <p:nvPr/>
        </p:nvSpPr>
        <p:spPr>
          <a:xfrm>
            <a:off x="356278" y="5267658"/>
            <a:ext cx="3544564" cy="2246769"/>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00D4D6"/>
              </a:buClr>
              <a:buSzPts val="1200"/>
              <a:buFont typeface="Calibri"/>
              <a:buAutoNum type="arabicPeriod" startAt="4"/>
            </a:pPr>
            <a:r>
              <a:rPr lang="en-US" sz="1200" b="1">
                <a:solidFill>
                  <a:srgbClr val="00D4D6"/>
                </a:solidFill>
                <a:latin typeface="Arial Rounded"/>
                <a:ea typeface="Arial Rounded"/>
                <a:cs typeface="Arial Rounded"/>
                <a:sym typeface="Arial Rounded"/>
              </a:rPr>
              <a:t>A spring with a spring constant k = 800 N/m has been compressed and 196 J of potential energy is stored. What was the  extension of the spring? </a:t>
            </a:r>
            <a:r>
              <a:rPr lang="en-US" sz="1600" b="1">
                <a:solidFill>
                  <a:srgbClr val="00D4D6"/>
                </a:solidFill>
                <a:latin typeface="Arial Rounded"/>
                <a:ea typeface="Arial Rounded"/>
                <a:cs typeface="Arial Rounded"/>
                <a:sym typeface="Arial Rounded"/>
              </a:rPr>
              <a:t>______________________________________________________________________________________________________________________________________________________</a:t>
            </a:r>
            <a:endParaRPr sz="1600" b="1">
              <a:solidFill>
                <a:srgbClr val="00D4D6"/>
              </a:solidFill>
              <a:latin typeface="Arial Rounded"/>
              <a:ea typeface="Arial Rounded"/>
              <a:cs typeface="Arial Rounded"/>
              <a:sym typeface="Arial Rounded"/>
            </a:endParaRPr>
          </a:p>
          <a:p>
            <a:pPr marL="0" marR="0" lvl="0" indent="0" algn="ctr" rtl="0">
              <a:spcBef>
                <a:spcPts val="0"/>
              </a:spcBef>
              <a:spcAft>
                <a:spcPts val="0"/>
              </a:spcAft>
              <a:buNone/>
            </a:pPr>
            <a:endParaRPr sz="1200" b="1">
              <a:solidFill>
                <a:srgbClr val="00D4D6"/>
              </a:solidFill>
              <a:latin typeface="Arial Rounded"/>
              <a:ea typeface="Arial Rounded"/>
              <a:cs typeface="Arial Rounded"/>
              <a:sym typeface="Arial Rounded"/>
            </a:endParaRPr>
          </a:p>
        </p:txBody>
      </p:sp>
      <p:sp>
        <p:nvSpPr>
          <p:cNvPr id="169" name="Google Shape;169;p2"/>
          <p:cNvSpPr/>
          <p:nvPr/>
        </p:nvSpPr>
        <p:spPr>
          <a:xfrm>
            <a:off x="601385" y="3785303"/>
            <a:ext cx="1468715" cy="1254125"/>
          </a:xfrm>
          <a:prstGeom prst="triangle">
            <a:avLst>
              <a:gd name="adj" fmla="val 50860"/>
            </a:avLst>
          </a:prstGeom>
          <a:solidFill>
            <a:schemeClr val="lt1"/>
          </a:solidFill>
          <a:ln w="25400" cap="flat" cmpd="sng">
            <a:solidFill>
              <a:srgbClr val="00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D4D6"/>
              </a:solidFill>
              <a:latin typeface="Calibri"/>
              <a:ea typeface="Calibri"/>
              <a:cs typeface="Calibri"/>
              <a:sym typeface="Calibri"/>
            </a:endParaRPr>
          </a:p>
        </p:txBody>
      </p:sp>
      <p:pic>
        <p:nvPicPr>
          <p:cNvPr id="170" name="Google Shape;170;p2"/>
          <p:cNvPicPr preferRelativeResize="0"/>
          <p:nvPr/>
        </p:nvPicPr>
        <p:blipFill rotWithShape="1">
          <a:blip r:embed="rId3">
            <a:alphaModFix/>
          </a:blip>
          <a:srcRect/>
          <a:stretch/>
        </p:blipFill>
        <p:spPr>
          <a:xfrm>
            <a:off x="4445280" y="1872599"/>
            <a:ext cx="1713509" cy="1882765"/>
          </a:xfrm>
          <a:prstGeom prst="rect">
            <a:avLst/>
          </a:prstGeom>
          <a:noFill/>
          <a:ln>
            <a:noFill/>
          </a:ln>
        </p:spPr>
      </p:pic>
      <p:pic>
        <p:nvPicPr>
          <p:cNvPr id="171" name="Google Shape;171;p2"/>
          <p:cNvPicPr preferRelativeResize="0"/>
          <p:nvPr/>
        </p:nvPicPr>
        <p:blipFill rotWithShape="1">
          <a:blip r:embed="rId4">
            <a:alphaModFix/>
          </a:blip>
          <a:srcRect t="24308"/>
          <a:stretch/>
        </p:blipFill>
        <p:spPr>
          <a:xfrm>
            <a:off x="4183820" y="5157749"/>
            <a:ext cx="2236428" cy="25391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
          <p:cNvSpPr txBox="1"/>
          <p:nvPr/>
        </p:nvSpPr>
        <p:spPr>
          <a:xfrm>
            <a:off x="276507" y="1485850"/>
            <a:ext cx="4326860" cy="3877985"/>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00D4D6"/>
              </a:buClr>
              <a:buSzPts val="1100"/>
              <a:buFont typeface="Calibri"/>
              <a:buAutoNum type="arabicPeriod"/>
            </a:pPr>
            <a:r>
              <a:rPr lang="en-US" sz="1100" b="1">
                <a:solidFill>
                  <a:srgbClr val="00D4D6"/>
                </a:solidFill>
                <a:latin typeface="Arial Rounded"/>
                <a:ea typeface="Arial Rounded"/>
                <a:cs typeface="Arial Rounded"/>
                <a:sym typeface="Arial Rounded"/>
              </a:rPr>
              <a:t>You need:–</a:t>
            </a:r>
            <a:endParaRPr/>
          </a:p>
          <a:p>
            <a:pPr marL="685800" marR="0" lvl="1" indent="-228600" algn="l" rtl="0">
              <a:spcBef>
                <a:spcPts val="0"/>
              </a:spcBef>
              <a:spcAft>
                <a:spcPts val="0"/>
              </a:spcAft>
              <a:buClr>
                <a:srgbClr val="00D4D6"/>
              </a:buClr>
              <a:buSzPts val="1100"/>
              <a:buFont typeface="Arial"/>
              <a:buChar char="•"/>
            </a:pPr>
            <a:r>
              <a:rPr lang="en-US" sz="1100" b="1" i="0" u="none" strike="noStrike" cap="none">
                <a:solidFill>
                  <a:srgbClr val="00D4D6"/>
                </a:solidFill>
                <a:latin typeface="Arial Rounded"/>
                <a:ea typeface="Arial Rounded"/>
                <a:cs typeface="Arial Rounded"/>
                <a:sym typeface="Arial Rounded"/>
              </a:rPr>
              <a:t>1 cotton spool</a:t>
            </a:r>
            <a:endParaRPr/>
          </a:p>
          <a:p>
            <a:pPr marL="685800" marR="0" lvl="1" indent="-228600" algn="l" rtl="0">
              <a:spcBef>
                <a:spcPts val="0"/>
              </a:spcBef>
              <a:spcAft>
                <a:spcPts val="0"/>
              </a:spcAft>
              <a:buClr>
                <a:srgbClr val="00D4D6"/>
              </a:buClr>
              <a:buSzPts val="1100"/>
              <a:buFont typeface="Arial"/>
              <a:buChar char="•"/>
            </a:pPr>
            <a:r>
              <a:rPr lang="en-US" sz="1100" b="1" i="0" u="none" strike="noStrike" cap="none">
                <a:solidFill>
                  <a:srgbClr val="00D4D6"/>
                </a:solidFill>
                <a:latin typeface="Arial Rounded"/>
                <a:ea typeface="Arial Rounded"/>
                <a:cs typeface="Arial Rounded"/>
                <a:sym typeface="Arial Rounded"/>
              </a:rPr>
              <a:t>1 toothpick</a:t>
            </a:r>
            <a:endParaRPr/>
          </a:p>
          <a:p>
            <a:pPr marL="685800" marR="0" lvl="1" indent="-228600" algn="l" rtl="0">
              <a:spcBef>
                <a:spcPts val="0"/>
              </a:spcBef>
              <a:spcAft>
                <a:spcPts val="0"/>
              </a:spcAft>
              <a:buClr>
                <a:srgbClr val="00D4D6"/>
              </a:buClr>
              <a:buSzPts val="1100"/>
              <a:buFont typeface="Arial"/>
              <a:buChar char="•"/>
            </a:pPr>
            <a:r>
              <a:rPr lang="en-US" sz="1100" b="1" i="0" u="none" strike="noStrike" cap="none">
                <a:solidFill>
                  <a:srgbClr val="00D4D6"/>
                </a:solidFill>
                <a:latin typeface="Arial Rounded"/>
                <a:ea typeface="Arial Rounded"/>
                <a:cs typeface="Arial Rounded"/>
                <a:sym typeface="Arial Rounded"/>
              </a:rPr>
              <a:t>1 elastic band</a:t>
            </a:r>
            <a:endParaRPr/>
          </a:p>
          <a:p>
            <a:pPr marL="685800" marR="0" lvl="1" indent="-228600" algn="l" rtl="0">
              <a:spcBef>
                <a:spcPts val="0"/>
              </a:spcBef>
              <a:spcAft>
                <a:spcPts val="0"/>
              </a:spcAft>
              <a:buClr>
                <a:srgbClr val="00D4D6"/>
              </a:buClr>
              <a:buSzPts val="1100"/>
              <a:buFont typeface="Arial"/>
              <a:buChar char="•"/>
            </a:pPr>
            <a:r>
              <a:rPr lang="en-US" sz="1100" b="1" i="0" u="none" strike="noStrike" cap="none">
                <a:solidFill>
                  <a:srgbClr val="00D4D6"/>
                </a:solidFill>
                <a:latin typeface="Arial Rounded"/>
                <a:ea typeface="Arial Rounded"/>
                <a:cs typeface="Arial Rounded"/>
                <a:sym typeface="Arial Rounded"/>
              </a:rPr>
              <a:t>4 rubber washers</a:t>
            </a:r>
            <a:endParaRPr/>
          </a:p>
          <a:p>
            <a:pPr marL="685800" marR="0" lvl="1" indent="-228600" algn="l" rtl="0">
              <a:spcBef>
                <a:spcPts val="0"/>
              </a:spcBef>
              <a:spcAft>
                <a:spcPts val="0"/>
              </a:spcAft>
              <a:buClr>
                <a:srgbClr val="00D4D6"/>
              </a:buClr>
              <a:buSzPts val="1100"/>
              <a:buFont typeface="Arial"/>
              <a:buChar char="•"/>
            </a:pPr>
            <a:r>
              <a:rPr lang="en-US" sz="1100" b="1" i="0" u="none" strike="noStrike" cap="none">
                <a:solidFill>
                  <a:srgbClr val="00D4D6"/>
                </a:solidFill>
                <a:latin typeface="Arial Rounded"/>
                <a:ea typeface="Arial Rounded"/>
                <a:cs typeface="Arial Rounded"/>
                <a:sym typeface="Arial Rounded"/>
              </a:rPr>
              <a:t>Tape or paperclip</a:t>
            </a:r>
            <a:endParaRPr/>
          </a:p>
          <a:p>
            <a:pPr marL="228600" marR="0" lvl="0" indent="-228600" algn="l" rtl="0">
              <a:spcBef>
                <a:spcPts val="0"/>
              </a:spcBef>
              <a:spcAft>
                <a:spcPts val="0"/>
              </a:spcAft>
              <a:buClr>
                <a:srgbClr val="00D4D6"/>
              </a:buClr>
              <a:buSzPts val="1100"/>
              <a:buFont typeface="Calibri"/>
              <a:buAutoNum type="arabicPeriod"/>
            </a:pPr>
            <a:r>
              <a:rPr lang="en-US" sz="1100" b="1">
                <a:solidFill>
                  <a:srgbClr val="00D4D6"/>
                </a:solidFill>
                <a:latin typeface="Arial Rounded"/>
                <a:ea typeface="Arial Rounded"/>
                <a:cs typeface="Arial Rounded"/>
                <a:sym typeface="Arial Rounded"/>
              </a:rPr>
              <a:t>Thread the elastic band through the spool and secure at one end with paperclip and tape.</a:t>
            </a:r>
            <a:endParaRPr/>
          </a:p>
          <a:p>
            <a:pPr marL="228600" marR="0" lvl="0" indent="-228600" algn="l" rtl="0">
              <a:spcBef>
                <a:spcPts val="0"/>
              </a:spcBef>
              <a:spcAft>
                <a:spcPts val="0"/>
              </a:spcAft>
              <a:buClr>
                <a:srgbClr val="00D4D6"/>
              </a:buClr>
              <a:buSzPts val="1100"/>
              <a:buFont typeface="Calibri"/>
              <a:buAutoNum type="arabicPeriod"/>
            </a:pPr>
            <a:r>
              <a:rPr lang="en-US" sz="1100" b="1">
                <a:solidFill>
                  <a:srgbClr val="00D4D6"/>
                </a:solidFill>
                <a:latin typeface="Arial Rounded"/>
                <a:ea typeface="Arial Rounded"/>
                <a:cs typeface="Arial Rounded"/>
                <a:sym typeface="Arial Rounded"/>
              </a:rPr>
              <a:t>Insert a toothpick in the other end of the elastic band and wind up.</a:t>
            </a:r>
            <a:endParaRPr/>
          </a:p>
          <a:p>
            <a:pPr marL="228600" marR="0" lvl="0" indent="-228600" algn="l" rtl="0">
              <a:spcBef>
                <a:spcPts val="0"/>
              </a:spcBef>
              <a:spcAft>
                <a:spcPts val="0"/>
              </a:spcAft>
              <a:buClr>
                <a:srgbClr val="00D4D6"/>
              </a:buClr>
              <a:buSzPts val="1100"/>
              <a:buFont typeface="Calibri"/>
              <a:buAutoNum type="arabicPeriod"/>
            </a:pPr>
            <a:r>
              <a:rPr lang="en-US" sz="1100" b="1">
                <a:solidFill>
                  <a:srgbClr val="00D4D6"/>
                </a:solidFill>
                <a:latin typeface="Arial Rounded"/>
                <a:ea typeface="Arial Rounded"/>
                <a:cs typeface="Arial Rounded"/>
                <a:sym typeface="Arial Rounded"/>
              </a:rPr>
              <a:t>Set up the first run of your racer, observe and record findings in the table below.</a:t>
            </a:r>
            <a:endParaRPr/>
          </a:p>
          <a:p>
            <a:pPr marL="228600" marR="0" lvl="0" indent="-228600" algn="l" rtl="0">
              <a:spcBef>
                <a:spcPts val="0"/>
              </a:spcBef>
              <a:spcAft>
                <a:spcPts val="0"/>
              </a:spcAft>
              <a:buClr>
                <a:srgbClr val="00D4D6"/>
              </a:buClr>
              <a:buSzPts val="1100"/>
              <a:buFont typeface="Calibri"/>
              <a:buAutoNum type="arabicPeriod"/>
            </a:pPr>
            <a:r>
              <a:rPr lang="en-US" sz="1100" b="1">
                <a:solidFill>
                  <a:srgbClr val="00D4D6"/>
                </a:solidFill>
                <a:latin typeface="Arial Rounded"/>
                <a:ea typeface="Arial Rounded"/>
                <a:cs typeface="Arial Rounded"/>
                <a:sym typeface="Arial Rounded"/>
              </a:rPr>
              <a:t>Make 4 more runs, adding another washer between the toothpick and spool on each run. Record your findings.</a:t>
            </a:r>
            <a:endParaRPr/>
          </a:p>
          <a:p>
            <a:pPr marL="228600" marR="0" lvl="0" indent="-228600" algn="l" rtl="0">
              <a:spcBef>
                <a:spcPts val="0"/>
              </a:spcBef>
              <a:spcAft>
                <a:spcPts val="0"/>
              </a:spcAft>
              <a:buClr>
                <a:srgbClr val="00D4D6"/>
              </a:buClr>
              <a:buSzPts val="1100"/>
              <a:buFont typeface="Calibri"/>
              <a:buAutoNum type="arabicPeriod"/>
            </a:pPr>
            <a:r>
              <a:rPr lang="en-US" sz="1100" b="1">
                <a:solidFill>
                  <a:srgbClr val="00D4D6"/>
                </a:solidFill>
                <a:latin typeface="Arial Rounded"/>
                <a:ea typeface="Arial Rounded"/>
                <a:cs typeface="Arial Rounded"/>
                <a:sym typeface="Arial Rounded"/>
              </a:rPr>
              <a:t>In the last section, in your own words, explain the relationship between potential, kinetic, and elastic potential energy based on your recorded findings.</a:t>
            </a:r>
            <a:endParaRPr/>
          </a:p>
          <a:p>
            <a:pPr marL="228600" marR="0" lvl="0" indent="-228600" algn="l" rtl="0">
              <a:spcBef>
                <a:spcPts val="0"/>
              </a:spcBef>
              <a:spcAft>
                <a:spcPts val="0"/>
              </a:spcAft>
              <a:buClr>
                <a:srgbClr val="00D4D6"/>
              </a:buClr>
              <a:buSzPts val="1100"/>
              <a:buFont typeface="Calibri"/>
              <a:buAutoNum type="arabicPeriod"/>
            </a:pPr>
            <a:r>
              <a:rPr lang="en-US" sz="1100" b="1">
                <a:solidFill>
                  <a:srgbClr val="00D4D6"/>
                </a:solidFill>
                <a:latin typeface="Arial Rounded"/>
                <a:ea typeface="Arial Rounded"/>
                <a:cs typeface="Arial Rounded"/>
                <a:sym typeface="Arial Rounded"/>
              </a:rPr>
              <a:t>How does friction affect the spool racer?</a:t>
            </a:r>
            <a:endParaRPr/>
          </a:p>
          <a:p>
            <a:pPr marL="0" marR="0" lvl="0" indent="0" algn="l" rtl="0">
              <a:spcBef>
                <a:spcPts val="0"/>
              </a:spcBef>
              <a:spcAft>
                <a:spcPts val="0"/>
              </a:spcAft>
              <a:buNone/>
            </a:pPr>
            <a:endParaRPr sz="1200" b="1">
              <a:solidFill>
                <a:srgbClr val="00D4D6"/>
              </a:solidFill>
              <a:latin typeface="Arial Rounded"/>
              <a:ea typeface="Arial Rounded"/>
              <a:cs typeface="Arial Rounded"/>
              <a:sym typeface="Arial Rounded"/>
            </a:endParaRPr>
          </a:p>
          <a:p>
            <a:pPr marL="228600" marR="0" lvl="0" indent="-152400" algn="l" rtl="0">
              <a:spcBef>
                <a:spcPts val="0"/>
              </a:spcBef>
              <a:spcAft>
                <a:spcPts val="0"/>
              </a:spcAft>
              <a:buClr>
                <a:schemeClr val="dk1"/>
              </a:buClr>
              <a:buSzPts val="1200"/>
              <a:buFont typeface="Calibri"/>
              <a:buNone/>
            </a:pPr>
            <a:endParaRPr sz="1200" b="1">
              <a:solidFill>
                <a:srgbClr val="00D4D6"/>
              </a:solidFill>
              <a:latin typeface="Arial Rounded"/>
              <a:ea typeface="Arial Rounded"/>
              <a:cs typeface="Arial Rounded"/>
              <a:sym typeface="Arial Rounded"/>
            </a:endParaRPr>
          </a:p>
          <a:p>
            <a:pPr marL="228600" marR="0" lvl="0" indent="-152400" algn="l" rtl="0">
              <a:spcBef>
                <a:spcPts val="0"/>
              </a:spcBef>
              <a:spcAft>
                <a:spcPts val="0"/>
              </a:spcAft>
              <a:buClr>
                <a:schemeClr val="dk1"/>
              </a:buClr>
              <a:buSzPts val="1200"/>
              <a:buFont typeface="Calibri"/>
              <a:buNone/>
            </a:pPr>
            <a:endParaRPr sz="1200" b="1">
              <a:solidFill>
                <a:srgbClr val="00D4D6"/>
              </a:solidFill>
              <a:latin typeface="Arial Rounded"/>
              <a:ea typeface="Arial Rounded"/>
              <a:cs typeface="Arial Rounded"/>
              <a:sym typeface="Arial Rounded"/>
            </a:endParaRPr>
          </a:p>
          <a:p>
            <a:pPr marL="228600" marR="0" lvl="0" indent="-152400" algn="l" rtl="0">
              <a:spcBef>
                <a:spcPts val="0"/>
              </a:spcBef>
              <a:spcAft>
                <a:spcPts val="0"/>
              </a:spcAft>
              <a:buClr>
                <a:schemeClr val="dk1"/>
              </a:buClr>
              <a:buSzPts val="1200"/>
              <a:buFont typeface="Calibri"/>
              <a:buNone/>
            </a:pPr>
            <a:endParaRPr sz="1200" b="1">
              <a:solidFill>
                <a:srgbClr val="00D4D6"/>
              </a:solidFill>
              <a:latin typeface="Arial Rounded"/>
              <a:ea typeface="Arial Rounded"/>
              <a:cs typeface="Arial Rounded"/>
              <a:sym typeface="Arial Rounded"/>
            </a:endParaRPr>
          </a:p>
        </p:txBody>
      </p:sp>
      <p:sp>
        <p:nvSpPr>
          <p:cNvPr id="177" name="Google Shape;177;p3"/>
          <p:cNvSpPr/>
          <p:nvPr/>
        </p:nvSpPr>
        <p:spPr>
          <a:xfrm>
            <a:off x="3163050" y="1304952"/>
            <a:ext cx="3240000" cy="361796"/>
          </a:xfrm>
          <a:prstGeom prst="roundRect">
            <a:avLst>
              <a:gd name="adj" fmla="val 16667"/>
            </a:avLst>
          </a:prstGeom>
          <a:solidFill>
            <a:srgbClr val="00D4D6"/>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Arial Rounded"/>
                <a:ea typeface="Arial Rounded"/>
                <a:cs typeface="Arial Rounded"/>
                <a:sym typeface="Arial Rounded"/>
              </a:rPr>
              <a:t>Spool racer challenger</a:t>
            </a:r>
            <a:endParaRPr/>
          </a:p>
        </p:txBody>
      </p:sp>
      <p:graphicFrame>
        <p:nvGraphicFramePr>
          <p:cNvPr id="178" name="Google Shape;178;p3"/>
          <p:cNvGraphicFramePr/>
          <p:nvPr/>
        </p:nvGraphicFramePr>
        <p:xfrm>
          <a:off x="469959" y="4767138"/>
          <a:ext cx="5939300" cy="4350090"/>
        </p:xfrm>
        <a:graphic>
          <a:graphicData uri="http://schemas.openxmlformats.org/drawingml/2006/table">
            <a:tbl>
              <a:tblPr>
                <a:noFill/>
                <a:tableStyleId>{39A0E2A6-6159-4A52-84CC-74234F8F532D}</a:tableStyleId>
              </a:tblPr>
              <a:tblGrid>
                <a:gridCol w="50249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93500">
                <a:tc>
                  <a:txBody>
                    <a:bodyPr/>
                    <a:lstStyle/>
                    <a:p>
                      <a:pPr marL="0" marR="0" lvl="0" indent="0" algn="ctr" rtl="0">
                        <a:spcBef>
                          <a:spcPts val="0"/>
                        </a:spcBef>
                        <a:spcAft>
                          <a:spcPts val="0"/>
                        </a:spcAft>
                        <a:buClr>
                          <a:schemeClr val="lt1"/>
                        </a:buClr>
                        <a:buSzPts val="1350"/>
                        <a:buFont typeface="Arial Rounded"/>
                        <a:buNone/>
                      </a:pPr>
                      <a:r>
                        <a:rPr lang="en-US" sz="1350" b="1" u="none" strike="noStrike" cap="none">
                          <a:solidFill>
                            <a:schemeClr val="lt1"/>
                          </a:solidFill>
                          <a:latin typeface="Arial Rounded"/>
                          <a:ea typeface="Arial Rounded"/>
                          <a:cs typeface="Arial Rounded"/>
                          <a:sym typeface="Arial Rounded"/>
                        </a:rPr>
                        <a:t>Observations and findings of the spool racer runs</a:t>
                      </a:r>
                      <a:endParaRPr sz="1350" b="1" u="none" strike="noStrike" cap="none">
                        <a:solidFill>
                          <a:schemeClr val="lt1"/>
                        </a:solidFill>
                        <a:latin typeface="Arial Rounded"/>
                        <a:ea typeface="Arial Rounded"/>
                        <a:cs typeface="Arial Rounded"/>
                        <a:sym typeface="Arial Rounded"/>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D4D6"/>
                    </a:solidFill>
                  </a:tcPr>
                </a:tc>
                <a:tc>
                  <a:txBody>
                    <a:bodyPr/>
                    <a:lstStyle/>
                    <a:p>
                      <a:pPr marL="0" marR="0" lvl="0" indent="0" algn="ctr" rtl="0">
                        <a:spcBef>
                          <a:spcPts val="0"/>
                        </a:spcBef>
                        <a:spcAft>
                          <a:spcPts val="0"/>
                        </a:spcAft>
                        <a:buClr>
                          <a:schemeClr val="lt1"/>
                        </a:buClr>
                        <a:buSzPts val="1350"/>
                        <a:buFont typeface="Calibri"/>
                        <a:buNone/>
                      </a:pPr>
                      <a:r>
                        <a:rPr lang="en-US" sz="1350" b="1" u="none" strike="noStrike" cap="none">
                          <a:solidFill>
                            <a:schemeClr val="lt1"/>
                          </a:solidFill>
                        </a:rPr>
                        <a:t>Run no.</a:t>
                      </a:r>
                      <a:endParaRPr sz="1350" b="1" u="none" strike="noStrike" cap="none">
                        <a:solidFill>
                          <a:schemeClr val="lt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D4D6"/>
                    </a:solidFill>
                  </a:tcPr>
                </a:tc>
                <a:extLst>
                  <a:ext uri="{0D108BD9-81ED-4DB2-BD59-A6C34878D82A}">
                    <a16:rowId xmlns:a16="http://schemas.microsoft.com/office/drawing/2014/main" val="10000"/>
                  </a:ext>
                </a:extLst>
              </a:tr>
              <a:tr h="449625">
                <a:tc>
                  <a:txBody>
                    <a:bodyPr/>
                    <a:lstStyle/>
                    <a:p>
                      <a:pPr marL="0" marR="0" lvl="0" indent="0" algn="l" rtl="0">
                        <a:lnSpc>
                          <a:spcPct val="100000"/>
                        </a:lnSpc>
                        <a:spcBef>
                          <a:spcPts val="0"/>
                        </a:spcBef>
                        <a:spcAft>
                          <a:spcPts val="0"/>
                        </a:spcAft>
                        <a:buClr>
                          <a:schemeClr val="dk1"/>
                        </a:buClr>
                        <a:buSzPts val="1200"/>
                        <a:buFont typeface="Calibri"/>
                        <a:buNone/>
                      </a:pPr>
                      <a:endParaRPr sz="1200" b="1"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rgbClr val="38D4D6"/>
                        </a:buClr>
                        <a:buSzPts val="1200"/>
                        <a:buFont typeface="Arial Rounded"/>
                        <a:buNone/>
                      </a:pPr>
                      <a:r>
                        <a:rPr lang="en-US" sz="1200" b="1" u="none" strike="noStrike" cap="none">
                          <a:solidFill>
                            <a:srgbClr val="38D4D6"/>
                          </a:solidFill>
                          <a:latin typeface="Arial Rounded"/>
                          <a:ea typeface="Arial Rounded"/>
                          <a:cs typeface="Arial Rounded"/>
                          <a:sym typeface="Arial Rounded"/>
                        </a:rPr>
                        <a:t>1</a:t>
                      </a:r>
                      <a:endParaRPr sz="1200" b="1" u="none" strike="noStrike" cap="none">
                        <a:solidFill>
                          <a:srgbClr val="38D4D6"/>
                        </a:solidFill>
                        <a:latin typeface="Arial Rounded"/>
                        <a:ea typeface="Arial Rounded"/>
                        <a:cs typeface="Arial Rounded"/>
                        <a:sym typeface="Arial Rounded"/>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49625">
                <a:tc>
                  <a:txBody>
                    <a:bodyPr/>
                    <a:lstStyle/>
                    <a:p>
                      <a:pPr marL="0" marR="0" lvl="0" indent="0" algn="l" rtl="0">
                        <a:lnSpc>
                          <a:spcPct val="100000"/>
                        </a:lnSpc>
                        <a:spcBef>
                          <a:spcPts val="0"/>
                        </a:spcBef>
                        <a:spcAft>
                          <a:spcPts val="0"/>
                        </a:spcAft>
                        <a:buClr>
                          <a:schemeClr val="dk1"/>
                        </a:buClr>
                        <a:buSzPts val="1200"/>
                        <a:buFont typeface="Calibri"/>
                        <a:buNone/>
                      </a:pPr>
                      <a:endParaRPr sz="1200" b="1"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rgbClr val="38D4D6"/>
                        </a:buClr>
                        <a:buSzPts val="1200"/>
                        <a:buFont typeface="Arial Rounded"/>
                        <a:buNone/>
                      </a:pPr>
                      <a:r>
                        <a:rPr lang="en-US" sz="1200" b="1" u="none" strike="noStrike" cap="none">
                          <a:solidFill>
                            <a:srgbClr val="38D4D6"/>
                          </a:solidFill>
                          <a:latin typeface="Arial Rounded"/>
                          <a:ea typeface="Arial Rounded"/>
                          <a:cs typeface="Arial Rounded"/>
                          <a:sym typeface="Arial Rounded"/>
                        </a:rPr>
                        <a:t>2</a:t>
                      </a:r>
                      <a:endParaRPr sz="1200" b="1" u="none" strike="noStrike" cap="none">
                        <a:solidFill>
                          <a:srgbClr val="38D4D6"/>
                        </a:solidFill>
                        <a:latin typeface="Arial Rounded"/>
                        <a:ea typeface="Arial Rounded"/>
                        <a:cs typeface="Arial Rounded"/>
                        <a:sym typeface="Arial Rounded"/>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49625">
                <a:tc>
                  <a:txBody>
                    <a:bodyPr/>
                    <a:lstStyle/>
                    <a:p>
                      <a:pPr marL="0" marR="0" lvl="0" indent="0" algn="l" rtl="0">
                        <a:lnSpc>
                          <a:spcPct val="100000"/>
                        </a:lnSpc>
                        <a:spcBef>
                          <a:spcPts val="0"/>
                        </a:spcBef>
                        <a:spcAft>
                          <a:spcPts val="0"/>
                        </a:spcAft>
                        <a:buClr>
                          <a:schemeClr val="dk1"/>
                        </a:buClr>
                        <a:buSzPts val="1200"/>
                        <a:buFont typeface="Calibri"/>
                        <a:buNone/>
                      </a:pPr>
                      <a:endParaRPr sz="1200" b="1"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rgbClr val="38D4D6"/>
                        </a:buClr>
                        <a:buSzPts val="1200"/>
                        <a:buFont typeface="Arial Rounded"/>
                        <a:buNone/>
                      </a:pPr>
                      <a:r>
                        <a:rPr lang="en-US" sz="1200" b="1" u="none" strike="noStrike" cap="none">
                          <a:solidFill>
                            <a:srgbClr val="38D4D6"/>
                          </a:solidFill>
                          <a:latin typeface="Arial Rounded"/>
                          <a:ea typeface="Arial Rounded"/>
                          <a:cs typeface="Arial Rounded"/>
                          <a:sym typeface="Arial Rounded"/>
                        </a:rPr>
                        <a:t>3</a:t>
                      </a:r>
                      <a:endParaRPr sz="1200" b="1" u="none" strike="noStrike" cap="none">
                        <a:solidFill>
                          <a:srgbClr val="38D4D6"/>
                        </a:solidFill>
                        <a:latin typeface="Arial Rounded"/>
                        <a:ea typeface="Arial Rounded"/>
                        <a:cs typeface="Arial Rounded"/>
                        <a:sym typeface="Arial Rounded"/>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49625">
                <a:tc>
                  <a:txBody>
                    <a:bodyPr/>
                    <a:lstStyle/>
                    <a:p>
                      <a:pPr marL="0" marR="0" lvl="0" indent="0" algn="l" rtl="0">
                        <a:lnSpc>
                          <a:spcPct val="100000"/>
                        </a:lnSpc>
                        <a:spcBef>
                          <a:spcPts val="0"/>
                        </a:spcBef>
                        <a:spcAft>
                          <a:spcPts val="0"/>
                        </a:spcAft>
                        <a:buClr>
                          <a:schemeClr val="dk1"/>
                        </a:buClr>
                        <a:buSzPts val="1200"/>
                        <a:buFont typeface="Calibri"/>
                        <a:buNone/>
                      </a:pPr>
                      <a:endParaRPr sz="1200" b="1"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rgbClr val="38D4D6"/>
                        </a:buClr>
                        <a:buSzPts val="1200"/>
                        <a:buFont typeface="Arial Rounded"/>
                        <a:buNone/>
                      </a:pPr>
                      <a:r>
                        <a:rPr lang="en-US" sz="1200" b="1" u="none" strike="noStrike" cap="none">
                          <a:solidFill>
                            <a:srgbClr val="38D4D6"/>
                          </a:solidFill>
                          <a:latin typeface="Arial Rounded"/>
                          <a:ea typeface="Arial Rounded"/>
                          <a:cs typeface="Arial Rounded"/>
                          <a:sym typeface="Arial Rounded"/>
                        </a:rPr>
                        <a:t>4</a:t>
                      </a:r>
                      <a:endParaRPr sz="1200" b="1" u="none" strike="noStrike" cap="none">
                        <a:solidFill>
                          <a:srgbClr val="38D4D6"/>
                        </a:solidFill>
                        <a:latin typeface="Arial Rounded"/>
                        <a:ea typeface="Arial Rounded"/>
                        <a:cs typeface="Arial Rounded"/>
                        <a:sym typeface="Arial Rounded"/>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49625">
                <a:tc>
                  <a:txBody>
                    <a:bodyPr/>
                    <a:lstStyle/>
                    <a:p>
                      <a:pPr marL="0" marR="0" lvl="0" indent="0" algn="l" rtl="0">
                        <a:lnSpc>
                          <a:spcPct val="100000"/>
                        </a:lnSpc>
                        <a:spcBef>
                          <a:spcPts val="0"/>
                        </a:spcBef>
                        <a:spcAft>
                          <a:spcPts val="0"/>
                        </a:spcAft>
                        <a:buClr>
                          <a:schemeClr val="dk1"/>
                        </a:buClr>
                        <a:buSzPts val="1200"/>
                        <a:buFont typeface="Calibri"/>
                        <a:buNone/>
                      </a:pPr>
                      <a:endParaRPr sz="1200" b="1"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rgbClr val="38D4D6"/>
                        </a:buClr>
                        <a:buSzPts val="1200"/>
                        <a:buFont typeface="Arial Rounded"/>
                        <a:buNone/>
                      </a:pPr>
                      <a:r>
                        <a:rPr lang="en-US" sz="1200" b="1" u="none" strike="noStrike" cap="none">
                          <a:solidFill>
                            <a:srgbClr val="38D4D6"/>
                          </a:solidFill>
                          <a:latin typeface="Arial Rounded"/>
                          <a:ea typeface="Arial Rounded"/>
                          <a:cs typeface="Arial Rounded"/>
                          <a:sym typeface="Arial Rounded"/>
                        </a:rPr>
                        <a:t>5</a:t>
                      </a:r>
                      <a:endParaRPr sz="1200" b="1" u="none" strike="noStrike" cap="none">
                        <a:solidFill>
                          <a:srgbClr val="38D4D6"/>
                        </a:solidFill>
                        <a:latin typeface="Arial Rounded"/>
                        <a:ea typeface="Arial Rounded"/>
                        <a:cs typeface="Arial Rounded"/>
                        <a:sym typeface="Arial Rounded"/>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1804775">
                <a:tc gridSpan="2">
                  <a:txBody>
                    <a:bodyPr/>
                    <a:lstStyle/>
                    <a:p>
                      <a:pPr marL="0" marR="0" lvl="0" indent="0" algn="l" rtl="0">
                        <a:lnSpc>
                          <a:spcPct val="100000"/>
                        </a:lnSpc>
                        <a:spcBef>
                          <a:spcPts val="0"/>
                        </a:spcBef>
                        <a:spcAft>
                          <a:spcPts val="0"/>
                        </a:spcAft>
                        <a:buClr>
                          <a:srgbClr val="16ADBF"/>
                        </a:buClr>
                        <a:buSzPts val="1600"/>
                        <a:buFont typeface="Arial"/>
                        <a:buNone/>
                      </a:pPr>
                      <a:r>
                        <a:rPr lang="en-US" sz="1600" b="0" u="none" strike="noStrike" cap="none">
                          <a:solidFill>
                            <a:srgbClr val="16ADBF"/>
                          </a:solidFill>
                          <a:latin typeface="Arial"/>
                          <a:ea typeface="Arial"/>
                          <a:cs typeface="Arial"/>
                          <a:sym typeface="Arial"/>
                        </a:rPr>
                        <a:t>____________________________________________________________________________________________________</a:t>
                      </a:r>
                      <a:endParaRPr/>
                    </a:p>
                    <a:p>
                      <a:pPr marL="0" marR="0" lvl="0" indent="0" algn="l" rtl="0">
                        <a:lnSpc>
                          <a:spcPct val="100000"/>
                        </a:lnSpc>
                        <a:spcBef>
                          <a:spcPts val="0"/>
                        </a:spcBef>
                        <a:spcAft>
                          <a:spcPts val="0"/>
                        </a:spcAft>
                        <a:buClr>
                          <a:srgbClr val="16ADBF"/>
                        </a:buClr>
                        <a:buSzPts val="1600"/>
                        <a:buFont typeface="Arial"/>
                        <a:buNone/>
                      </a:pPr>
                      <a:r>
                        <a:rPr lang="en-US" sz="1600" b="0" u="none" strike="noStrike" cap="none">
                          <a:solidFill>
                            <a:srgbClr val="16ADBF"/>
                          </a:solidFill>
                          <a:latin typeface="Arial"/>
                          <a:ea typeface="Arial"/>
                          <a:cs typeface="Arial"/>
                          <a:sym typeface="Arial"/>
                        </a:rPr>
                        <a:t>__________________________________________________</a:t>
                      </a:r>
                      <a:endParaRPr/>
                    </a:p>
                    <a:p>
                      <a:pPr marL="0" marR="0" lvl="0" indent="0" algn="l" rtl="0">
                        <a:lnSpc>
                          <a:spcPct val="100000"/>
                        </a:lnSpc>
                        <a:spcBef>
                          <a:spcPts val="0"/>
                        </a:spcBef>
                        <a:spcAft>
                          <a:spcPts val="0"/>
                        </a:spcAft>
                        <a:buClr>
                          <a:srgbClr val="16ADBF"/>
                        </a:buClr>
                        <a:buSzPts val="1600"/>
                        <a:buFont typeface="Arial"/>
                        <a:buNone/>
                      </a:pPr>
                      <a:r>
                        <a:rPr lang="en-US" sz="1600" b="0" u="none" strike="noStrike" cap="none">
                          <a:solidFill>
                            <a:srgbClr val="16ADBF"/>
                          </a:solidFill>
                          <a:latin typeface="Arial"/>
                          <a:ea typeface="Arial"/>
                          <a:cs typeface="Arial"/>
                          <a:sym typeface="Arial"/>
                        </a:rPr>
                        <a:t>__________________________________________________</a:t>
                      </a:r>
                      <a:endParaRPr/>
                    </a:p>
                    <a:p>
                      <a:pPr marL="0" marR="0" lvl="0" indent="0" algn="l" rtl="0">
                        <a:lnSpc>
                          <a:spcPct val="100000"/>
                        </a:lnSpc>
                        <a:spcBef>
                          <a:spcPts val="0"/>
                        </a:spcBef>
                        <a:spcAft>
                          <a:spcPts val="0"/>
                        </a:spcAft>
                        <a:buClr>
                          <a:srgbClr val="16ADBF"/>
                        </a:buClr>
                        <a:buSzPts val="1600"/>
                        <a:buFont typeface="Arial"/>
                        <a:buNone/>
                      </a:pPr>
                      <a:r>
                        <a:rPr lang="en-US" sz="1600" b="0" u="none" strike="noStrike" cap="none">
                          <a:solidFill>
                            <a:srgbClr val="16ADBF"/>
                          </a:solidFill>
                          <a:latin typeface="Arial"/>
                          <a:ea typeface="Arial"/>
                          <a:cs typeface="Arial"/>
                          <a:sym typeface="Arial"/>
                        </a:rPr>
                        <a:t>__________________________________________________</a:t>
                      </a:r>
                      <a:endParaRPr/>
                    </a:p>
                    <a:p>
                      <a:pPr marL="0" marR="0" lvl="0" indent="0" algn="l" rtl="0">
                        <a:lnSpc>
                          <a:spcPct val="100000"/>
                        </a:lnSpc>
                        <a:spcBef>
                          <a:spcPts val="0"/>
                        </a:spcBef>
                        <a:spcAft>
                          <a:spcPts val="0"/>
                        </a:spcAft>
                        <a:buClr>
                          <a:srgbClr val="16ADBF"/>
                        </a:buClr>
                        <a:buSzPts val="1600"/>
                        <a:buFont typeface="Arial"/>
                        <a:buNone/>
                      </a:pPr>
                      <a:r>
                        <a:rPr lang="en-US" sz="1600" b="0" u="none" strike="noStrike" cap="none">
                          <a:solidFill>
                            <a:srgbClr val="16ADBF"/>
                          </a:solidFill>
                          <a:latin typeface="Arial"/>
                          <a:ea typeface="Arial"/>
                          <a:cs typeface="Arial"/>
                          <a:sym typeface="Arial"/>
                        </a:rPr>
                        <a:t>__________________________________________________</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6"/>
                  </a:ext>
                </a:extLst>
              </a:tr>
            </a:tbl>
          </a:graphicData>
        </a:graphic>
      </p:graphicFrame>
      <p:pic>
        <p:nvPicPr>
          <p:cNvPr id="179" name="Google Shape;179;p3"/>
          <p:cNvPicPr preferRelativeResize="0"/>
          <p:nvPr/>
        </p:nvPicPr>
        <p:blipFill rotWithShape="1">
          <a:blip r:embed="rId3">
            <a:alphaModFix/>
          </a:blip>
          <a:srcRect/>
          <a:stretch/>
        </p:blipFill>
        <p:spPr>
          <a:xfrm>
            <a:off x="2832100" y="1705500"/>
            <a:ext cx="1529835" cy="732213"/>
          </a:xfrm>
          <a:prstGeom prst="rect">
            <a:avLst/>
          </a:prstGeom>
          <a:noFill/>
          <a:ln>
            <a:noFill/>
          </a:ln>
        </p:spPr>
      </p:pic>
      <p:pic>
        <p:nvPicPr>
          <p:cNvPr id="180" name="Google Shape;180;p3"/>
          <p:cNvPicPr preferRelativeResize="0"/>
          <p:nvPr/>
        </p:nvPicPr>
        <p:blipFill rotWithShape="1">
          <a:blip r:embed="rId4">
            <a:alphaModFix/>
          </a:blip>
          <a:srcRect b="10306"/>
          <a:stretch/>
        </p:blipFill>
        <p:spPr>
          <a:xfrm>
            <a:off x="4542331" y="3812517"/>
            <a:ext cx="1845791" cy="812579"/>
          </a:xfrm>
          <a:prstGeom prst="rect">
            <a:avLst/>
          </a:prstGeom>
          <a:noFill/>
          <a:ln>
            <a:noFill/>
          </a:ln>
        </p:spPr>
      </p:pic>
      <p:pic>
        <p:nvPicPr>
          <p:cNvPr id="181" name="Google Shape;181;p3"/>
          <p:cNvPicPr preferRelativeResize="0"/>
          <p:nvPr/>
        </p:nvPicPr>
        <p:blipFill rotWithShape="1">
          <a:blip r:embed="rId5">
            <a:alphaModFix/>
          </a:blip>
          <a:srcRect b="31809"/>
          <a:stretch/>
        </p:blipFill>
        <p:spPr>
          <a:xfrm>
            <a:off x="4542331" y="2879292"/>
            <a:ext cx="1845791" cy="812579"/>
          </a:xfrm>
          <a:prstGeom prst="rect">
            <a:avLst/>
          </a:prstGeom>
          <a:noFill/>
          <a:ln>
            <a:noFill/>
          </a:ln>
        </p:spPr>
      </p:pic>
      <p:pic>
        <p:nvPicPr>
          <p:cNvPr id="182" name="Google Shape;182;p3"/>
          <p:cNvPicPr preferRelativeResize="0"/>
          <p:nvPr/>
        </p:nvPicPr>
        <p:blipFill rotWithShape="1">
          <a:blip r:embed="rId6">
            <a:alphaModFix/>
          </a:blip>
          <a:srcRect/>
          <a:stretch/>
        </p:blipFill>
        <p:spPr>
          <a:xfrm>
            <a:off x="4529631" y="1915715"/>
            <a:ext cx="1845791" cy="81257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563</Words>
  <Application>Microsoft Macintosh PowerPoint</Application>
  <PresentationFormat>A4 Paper (210x297 mm)</PresentationFormat>
  <Paragraphs>70</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 Rounded</vt:lpstr>
      <vt:lpstr>Arial</vt:lpstr>
      <vt:lpstr>Calibri</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Debney</dc:creator>
  <cp:lastModifiedBy>Shannon Weldon (BIO - Postgraduate Researcher)</cp:lastModifiedBy>
  <cp:revision>1</cp:revision>
  <dcterms:created xsi:type="dcterms:W3CDTF">2022-04-04T12:23:53Z</dcterms:created>
  <dcterms:modified xsi:type="dcterms:W3CDTF">2022-08-17T15:24:40Z</dcterms:modified>
</cp:coreProperties>
</file>