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7" r:id="rId2"/>
    <p:sldId id="258" r:id="rId3"/>
  </p:sldIdLst>
  <p:sldSz cx="7559675" cy="10691813"/>
  <p:notesSz cx="6858000" cy="9144000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A4B8"/>
    <a:srgbClr val="30A3B4"/>
    <a:srgbClr val="15B8C6"/>
    <a:srgbClr val="FF40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92"/>
  </p:normalViewPr>
  <p:slideViewPr>
    <p:cSldViewPr snapToGrid="0" snapToObjects="1">
      <p:cViewPr varScale="1">
        <p:scale>
          <a:sx n="68" d="100"/>
          <a:sy n="68" d="100"/>
        </p:scale>
        <p:origin x="325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DA837-1BC4-0A40-AA5A-469B785C0872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29907-7E8F-4848-9F13-545BE661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0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1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7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4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5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4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9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7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B7FAB-362D-0648-8B94-AAA86223710F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4839" y="10417846"/>
            <a:ext cx="45096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43200" algn="ctr"/>
                <a:tab pos="5486400" algn="r"/>
                <a:tab pos="2488565" algn="l"/>
                <a:tab pos="2743200" algn="ctr"/>
                <a:tab pos="5486400" algn="r"/>
              </a:tabLst>
            </a:pPr>
            <a:r>
              <a:rPr lang="en-US" sz="1100" dirty="0">
                <a:solidFill>
                  <a:srgbClr val="30A3B4"/>
                </a:solidFill>
                <a:effectLst/>
                <a:latin typeface="Arial Rounded MT Bold" charset="0"/>
                <a:ea typeface="ＭＳ 明朝" charset="-128"/>
                <a:cs typeface="Times New Roman" charset="0"/>
              </a:rPr>
              <a:t>Developing Experts Ltd. © 2022</a:t>
            </a:r>
            <a:endParaRPr lang="en-US" sz="1100" dirty="0">
              <a:solidFill>
                <a:srgbClr val="30A3B4"/>
              </a:solidFill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3440" y="5848756"/>
            <a:ext cx="7012433" cy="4421511"/>
          </a:xfrm>
          <a:prstGeom prst="roundRect">
            <a:avLst>
              <a:gd name="adj" fmla="val 7073"/>
            </a:avLst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3036" y="5923602"/>
            <a:ext cx="6953240" cy="4251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Which substance was the hardest to brush off?  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400" dirty="0">
              <a:solidFill>
                <a:srgbClr val="30A3B4"/>
              </a:solidFill>
              <a:latin typeface="Arial Rounded MT Bold" charset="0"/>
              <a:ea typeface="ＭＳ 明朝" charset="-128"/>
              <a:cs typeface="Times New Roman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Why do you think this substance stained the eggshell the most? ______________</a:t>
            </a:r>
            <a:b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</a:br>
            <a: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400" dirty="0">
              <a:solidFill>
                <a:srgbClr val="30A3B4"/>
              </a:solidFill>
              <a:latin typeface="Arial Rounded MT Bold" charset="0"/>
              <a:ea typeface="ＭＳ 明朝" charset="-128"/>
              <a:cs typeface="Times New Roman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What have you learnt about the things you drink and eat and the impact on your teeth?</a:t>
            </a:r>
            <a:b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</a:br>
            <a: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400" dirty="0">
              <a:solidFill>
                <a:srgbClr val="30A3B4"/>
              </a:solidFill>
              <a:latin typeface="Arial Rounded MT Bold" charset="0"/>
              <a:ea typeface="ＭＳ 明朝" charset="-128"/>
              <a:cs typeface="Times New Roman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Why is brushing your teeth important?  _____________________________________</a:t>
            </a:r>
            <a:b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</a:br>
            <a:r>
              <a:rPr lang="en-US" sz="14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___________________________________________________________________________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262938"/>
              </p:ext>
            </p:extLst>
          </p:nvPr>
        </p:nvGraphicFramePr>
        <p:xfrm>
          <a:off x="223841" y="1950782"/>
          <a:ext cx="7004040" cy="3583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966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  <a:ea typeface="Arial Rounded MT Bold" charset="0"/>
                          <a:cs typeface="Arial Rounded MT Bold" charset="0"/>
                        </a:rPr>
                        <a:t>Time spent cleaning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Initial 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1 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2 Minutes</a:t>
                      </a:r>
                    </a:p>
                    <a:p>
                      <a:endParaRPr lang="en-US" sz="1400" b="0" dirty="0"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Substance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A3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357503"/>
                  </a:ext>
                </a:extLst>
              </a:tr>
              <a:tr h="705421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421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421"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bg1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421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268727" y="143162"/>
            <a:ext cx="6959152" cy="174912"/>
          </a:xfrm>
          <a:prstGeom prst="roundRect">
            <a:avLst/>
          </a:prstGeom>
          <a:solidFill>
            <a:srgbClr val="30A3B4"/>
          </a:solidFill>
          <a:ln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charset="0"/>
                <a:ea typeface="Arial Rounded MT Bold" charset="0"/>
                <a:cs typeface="Arial Rounded MT Bold" charset="0"/>
              </a:rPr>
              <a:t>S04.03.07 Handout</a:t>
            </a:r>
          </a:p>
        </p:txBody>
      </p:sp>
      <p:sp>
        <p:nvSpPr>
          <p:cNvPr id="20" name="Rounded Rectangular Callout 19"/>
          <p:cNvSpPr/>
          <p:nvPr/>
        </p:nvSpPr>
        <p:spPr>
          <a:xfrm flipV="1">
            <a:off x="1147476" y="473303"/>
            <a:ext cx="6084664" cy="529533"/>
          </a:xfrm>
          <a:prstGeom prst="wedgeRoundRectCallout">
            <a:avLst>
              <a:gd name="adj1" fmla="val -53083"/>
              <a:gd name="adj2" fmla="val -1567"/>
              <a:gd name="adj3" fmla="val 16667"/>
            </a:avLst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5021" y="528254"/>
            <a:ext cx="564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Know about the different types of teeth</a:t>
            </a:r>
          </a:p>
          <a:p>
            <a:pPr algn="ctr"/>
            <a:endParaRPr lang="en-US" sz="1800" dirty="0">
              <a:solidFill>
                <a:srgbClr val="15B8C6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3" y="421546"/>
            <a:ext cx="612000" cy="612000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31795" y="1094271"/>
            <a:ext cx="6959152" cy="57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Explore the impact of stains on your teeth by </a:t>
            </a:r>
            <a:br>
              <a:rPr lang="en-US" altLang="en-US" sz="16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altLang="en-US" sz="16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conducting an experiment.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68728" y="1130548"/>
            <a:ext cx="6959152" cy="563142"/>
          </a:xfrm>
          <a:prstGeom prst="roundRect">
            <a:avLst/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pic>
        <p:nvPicPr>
          <p:cNvPr id="6" name="Graphic 5" descr="Arrow Slight curve">
            <a:extLst>
              <a:ext uri="{FF2B5EF4-FFF2-40B4-BE49-F238E27FC236}">
                <a16:creationId xmlns:a16="http://schemas.microsoft.com/office/drawing/2014/main" id="{431E4AA2-191D-FB4D-B59D-559052B4F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567865" flipH="1">
            <a:off x="1048306" y="2377667"/>
            <a:ext cx="461665" cy="461665"/>
          </a:xfrm>
          <a:prstGeom prst="rect">
            <a:avLst/>
          </a:prstGeom>
        </p:spPr>
      </p:pic>
      <p:pic>
        <p:nvPicPr>
          <p:cNvPr id="21" name="Graphic 20" descr="Arrow Slight curve">
            <a:extLst>
              <a:ext uri="{FF2B5EF4-FFF2-40B4-BE49-F238E27FC236}">
                <a16:creationId xmlns:a16="http://schemas.microsoft.com/office/drawing/2014/main" id="{747890D4-3276-D244-9936-4E68E13B5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401536" flipH="1">
            <a:off x="1005090" y="2861534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8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4839" y="10417846"/>
            <a:ext cx="45096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43200" algn="ctr"/>
                <a:tab pos="5486400" algn="r"/>
                <a:tab pos="2488565" algn="l"/>
                <a:tab pos="2743200" algn="ctr"/>
                <a:tab pos="5486400" algn="r"/>
              </a:tabLst>
            </a:pPr>
            <a:r>
              <a:rPr lang="en-US" sz="1100" dirty="0">
                <a:solidFill>
                  <a:srgbClr val="30A3B4"/>
                </a:solidFill>
                <a:effectLst/>
                <a:latin typeface="Arial Rounded MT Bold" charset="0"/>
                <a:ea typeface="ＭＳ 明朝" charset="-128"/>
                <a:cs typeface="Times New Roman" charset="0"/>
              </a:rPr>
              <a:t>Developing Experts Ltd. </a:t>
            </a:r>
            <a:r>
              <a:rPr lang="en-US" sz="1100">
                <a:solidFill>
                  <a:srgbClr val="30A3B4"/>
                </a:solidFill>
                <a:effectLst/>
                <a:latin typeface="Arial Rounded MT Bold" charset="0"/>
                <a:ea typeface="ＭＳ 明朝" charset="-128"/>
                <a:cs typeface="Times New Roman" charset="0"/>
              </a:rPr>
              <a:t>© 2022</a:t>
            </a:r>
            <a:endParaRPr lang="en-US" sz="1100" dirty="0">
              <a:solidFill>
                <a:srgbClr val="30A3B4"/>
              </a:solidFill>
              <a:effectLst/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3439" y="1798870"/>
            <a:ext cx="7012433" cy="3641310"/>
          </a:xfrm>
          <a:prstGeom prst="roundRect">
            <a:avLst>
              <a:gd name="adj" fmla="val 7073"/>
            </a:avLst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2996" y="1926870"/>
            <a:ext cx="6953240" cy="336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Which teeth are used for biting into your food? </a:t>
            </a:r>
            <a:b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</a:br>
            <a: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Which type of teeth, named after dogs, are used to tear up food? 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Which type of teeth at the back of our mouths, are used to grind the food, so it is ready to swallow?</a:t>
            </a:r>
            <a:b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</a:br>
            <a: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Who do you go to see if you need treatment on your teeth?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solidFill>
                  <a:srgbClr val="30A3B4"/>
                </a:solidFill>
                <a:latin typeface="Arial Rounded MT Bold" charset="0"/>
                <a:ea typeface="ＭＳ 明朝" charset="-128"/>
                <a:cs typeface="Times New Roman" charset="0"/>
              </a:rPr>
              <a:t>____________________________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8727" y="143162"/>
            <a:ext cx="6959152" cy="174912"/>
          </a:xfrm>
          <a:prstGeom prst="roundRect">
            <a:avLst/>
          </a:prstGeom>
          <a:solidFill>
            <a:srgbClr val="30A3B4"/>
          </a:solidFill>
          <a:ln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charset="0"/>
                <a:ea typeface="Arial Rounded MT Bold" charset="0"/>
                <a:cs typeface="Arial Rounded MT Bold" charset="0"/>
              </a:rPr>
              <a:t>S04.03.07 Handout</a:t>
            </a:r>
            <a:r>
              <a:rPr lang="en-US" sz="1200" dirty="0">
                <a:effectLst/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endParaRPr lang="en-US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 flipV="1">
            <a:off x="1147476" y="473303"/>
            <a:ext cx="6084664" cy="529533"/>
          </a:xfrm>
          <a:prstGeom prst="wedgeRoundRectCallout">
            <a:avLst>
              <a:gd name="adj1" fmla="val -53083"/>
              <a:gd name="adj2" fmla="val -1567"/>
              <a:gd name="adj3" fmla="val 16667"/>
            </a:avLst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5021" y="528254"/>
            <a:ext cx="564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Know about the different types of teeth</a:t>
            </a:r>
          </a:p>
          <a:p>
            <a:pPr algn="ctr"/>
            <a:endParaRPr lang="en-US" sz="1800" dirty="0">
              <a:solidFill>
                <a:srgbClr val="15B8C6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3" y="421546"/>
            <a:ext cx="612000" cy="612000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31795" y="1094271"/>
            <a:ext cx="6959152" cy="57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Explore the impact of stains on your teeth by </a:t>
            </a:r>
            <a:br>
              <a:rPr lang="en-US" altLang="en-US" sz="16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altLang="en-US" sz="16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conducting an experiment.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68728" y="1130548"/>
            <a:ext cx="6959152" cy="563142"/>
          </a:xfrm>
          <a:prstGeom prst="roundRect">
            <a:avLst/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84CB2-94C4-5F47-B804-17C1B5892B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2" t="14464" r="75305" b="27506"/>
          <a:stretch/>
        </p:blipFill>
        <p:spPr>
          <a:xfrm>
            <a:off x="213122" y="5998044"/>
            <a:ext cx="966104" cy="15030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A11478-4036-D14A-A7E6-9741492F84D8}"/>
              </a:ext>
            </a:extLst>
          </p:cNvPr>
          <p:cNvSpPr txBox="1"/>
          <p:nvPr/>
        </p:nvSpPr>
        <p:spPr>
          <a:xfrm>
            <a:off x="725508" y="5497244"/>
            <a:ext cx="279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19A4B8"/>
                </a:solidFill>
                <a:latin typeface="Arial Rounded MT Bold" panose="020F0704030504030204" pitchFamily="34" charset="77"/>
              </a:rPr>
              <a:t>Can you identify the different types of teeth?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FE7E4A-2904-1E4B-97A0-9A61BCDE75BA}"/>
              </a:ext>
            </a:extLst>
          </p:cNvPr>
          <p:cNvSpPr/>
          <p:nvPr/>
        </p:nvSpPr>
        <p:spPr>
          <a:xfrm>
            <a:off x="1179226" y="6493298"/>
            <a:ext cx="2044700" cy="533400"/>
          </a:xfrm>
          <a:prstGeom prst="roundRect">
            <a:avLst/>
          </a:prstGeom>
          <a:noFill/>
          <a:ln w="19050">
            <a:solidFill>
              <a:srgbClr val="19A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9A4B8"/>
              </a:solidFill>
            </a:endParaRPr>
          </a:p>
        </p:txBody>
      </p:sp>
      <p:pic>
        <p:nvPicPr>
          <p:cNvPr id="13" name="Picture 12" descr="A picture containing glass, sitting, food, table&#10;&#10;Description automatically generated">
            <a:extLst>
              <a:ext uri="{FF2B5EF4-FFF2-40B4-BE49-F238E27FC236}">
                <a16:creationId xmlns:a16="http://schemas.microsoft.com/office/drawing/2014/main" id="{D2726926-537C-384C-9BB7-7B94A0D10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66" y="7545771"/>
            <a:ext cx="637500" cy="1347172"/>
          </a:xfrm>
          <a:prstGeom prst="rect">
            <a:avLst/>
          </a:prstGeom>
        </p:spPr>
      </p:pic>
      <p:pic>
        <p:nvPicPr>
          <p:cNvPr id="15" name="Picture 14" descr="A picture containing underwear, light, white&#10;&#10;Description automatically generated">
            <a:extLst>
              <a:ext uri="{FF2B5EF4-FFF2-40B4-BE49-F238E27FC236}">
                <a16:creationId xmlns:a16="http://schemas.microsoft.com/office/drawing/2014/main" id="{7F97C146-9782-5F48-8212-E35E3345C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06" y="9017963"/>
            <a:ext cx="819019" cy="1399883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B7FAC17-3B10-6046-A16B-F196313925CE}"/>
              </a:ext>
            </a:extLst>
          </p:cNvPr>
          <p:cNvSpPr/>
          <p:nvPr/>
        </p:nvSpPr>
        <p:spPr>
          <a:xfrm>
            <a:off x="1147476" y="7882577"/>
            <a:ext cx="2044700" cy="533400"/>
          </a:xfrm>
          <a:prstGeom prst="roundRect">
            <a:avLst/>
          </a:prstGeom>
          <a:noFill/>
          <a:ln w="19050">
            <a:solidFill>
              <a:srgbClr val="19A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DAE979A-0E4F-4946-9A69-43AC7A7C6922}"/>
              </a:ext>
            </a:extLst>
          </p:cNvPr>
          <p:cNvSpPr/>
          <p:nvPr/>
        </p:nvSpPr>
        <p:spPr>
          <a:xfrm>
            <a:off x="1136701" y="9330842"/>
            <a:ext cx="2044700" cy="533400"/>
          </a:xfrm>
          <a:prstGeom prst="roundRect">
            <a:avLst/>
          </a:prstGeom>
          <a:noFill/>
          <a:ln w="19050">
            <a:solidFill>
              <a:srgbClr val="19A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8C62AC-297D-EF44-A5C3-82B2198FDB2B}"/>
              </a:ext>
            </a:extLst>
          </p:cNvPr>
          <p:cNvCxnSpPr>
            <a:cxnSpLocks/>
          </p:cNvCxnSpPr>
          <p:nvPr/>
        </p:nvCxnSpPr>
        <p:spPr>
          <a:xfrm>
            <a:off x="3811371" y="5510412"/>
            <a:ext cx="0" cy="4907434"/>
          </a:xfrm>
          <a:prstGeom prst="line">
            <a:avLst/>
          </a:prstGeom>
          <a:ln w="28575">
            <a:solidFill>
              <a:srgbClr val="19A4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D6D33F7-F3AC-DF4A-A385-F3A74698F1C0}"/>
              </a:ext>
            </a:extLst>
          </p:cNvPr>
          <p:cNvSpPr txBox="1"/>
          <p:nvPr/>
        </p:nvSpPr>
        <p:spPr>
          <a:xfrm>
            <a:off x="4189808" y="5497244"/>
            <a:ext cx="285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19A4B8"/>
                </a:solidFill>
                <a:latin typeface="Arial Rounded MT Bold" panose="020F0704030504030204" pitchFamily="34" charset="77"/>
              </a:rPr>
              <a:t>Give three top tips for keeping your teeth healthy.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9DC4A8-CB04-3246-8F58-8BCCB7C2E024}"/>
              </a:ext>
            </a:extLst>
          </p:cNvPr>
          <p:cNvSpPr txBox="1"/>
          <p:nvPr/>
        </p:nvSpPr>
        <p:spPr>
          <a:xfrm>
            <a:off x="3962400" y="6261100"/>
            <a:ext cx="3343836" cy="356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dirty="0">
                <a:solidFill>
                  <a:srgbClr val="19A4B8"/>
                </a:solidFill>
                <a:latin typeface="Arial Rounded MT Bold" panose="020F0704030504030204" pitchFamily="34" charset="77"/>
              </a:rPr>
              <a:t>____________________________________________________________</a:t>
            </a:r>
          </a:p>
          <a:p>
            <a:pPr marL="457200" indent="-457200">
              <a:buAutoNum type="arabicPeriod"/>
            </a:pPr>
            <a:endParaRPr lang="en-GB" dirty="0">
              <a:solidFill>
                <a:srgbClr val="19A4B8"/>
              </a:solidFill>
              <a:latin typeface="Arial Rounded MT Bold" panose="020F0704030504030204" pitchFamily="34" charset="77"/>
            </a:endParaRP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19A4B8"/>
                </a:solidFill>
                <a:latin typeface="Arial Rounded MT Bold" panose="020F0704030504030204" pitchFamily="34" charset="77"/>
              </a:rPr>
              <a:t>____________________________________________________________</a:t>
            </a:r>
          </a:p>
          <a:p>
            <a:pPr marL="457200" indent="-457200">
              <a:buAutoNum type="arabicPeriod"/>
            </a:pPr>
            <a:endParaRPr lang="en-GB" dirty="0">
              <a:solidFill>
                <a:srgbClr val="19A4B8"/>
              </a:solidFill>
              <a:latin typeface="Arial Rounded MT Bold" panose="020F0704030504030204" pitchFamily="34" charset="77"/>
            </a:endParaRP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19A4B8"/>
                </a:solidFill>
                <a:latin typeface="Arial Rounded MT Bold" panose="020F0704030504030204" pitchFamily="34" charset="77"/>
              </a:rPr>
              <a:t>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0746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218</Words>
  <Application>Microsoft Macintosh PowerPoint</Application>
  <PresentationFormat>Custom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20</cp:revision>
  <dcterms:created xsi:type="dcterms:W3CDTF">2016-01-11T10:44:09Z</dcterms:created>
  <dcterms:modified xsi:type="dcterms:W3CDTF">2021-12-16T07:42:09Z</dcterms:modified>
</cp:coreProperties>
</file>