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31" r:id="rId2"/>
    <p:sldId id="350" r:id="rId3"/>
    <p:sldId id="351" r:id="rId4"/>
    <p:sldId id="342" r:id="rId5"/>
    <p:sldId id="343" r:id="rId6"/>
    <p:sldId id="352" r:id="rId7"/>
    <p:sldId id="344" r:id="rId8"/>
    <p:sldId id="345" r:id="rId9"/>
    <p:sldId id="346" r:id="rId10"/>
    <p:sldId id="347" r:id="rId11"/>
    <p:sldId id="357" r:id="rId12"/>
    <p:sldId id="348" r:id="rId13"/>
    <p:sldId id="358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4D6"/>
    <a:srgbClr val="FFFF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6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1FEDE-63FD-A640-AA33-4C4F41804BD2}" type="datetimeFigureOut">
              <a:rPr lang="en-US" smtClean="0"/>
              <a:t>8/24/22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ACC93-8186-6B4D-BD5E-E55828D6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9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ACC93-8186-6B4D-BD5E-E55828D61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ACC93-8186-6B4D-BD5E-E55828D61C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3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ACC93-8186-6B4D-BD5E-E55828D61C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6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ACC93-8186-6B4D-BD5E-E55828D61C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2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086-93AE-384F-BAE6-8699CA80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1EFB-87BC-2C44-B929-5838363FC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84F4-0681-184E-8D1E-4C1D8FA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374D4-2C63-7B46-8C11-E1D1AF88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27ED-F046-234F-B78A-AF840050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C88-6772-8440-B56A-C7688354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D027-38D8-274C-BA7C-4616676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44A1-CDF3-D94B-B2ED-FD649472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2E7-0B75-8243-B7C1-A18DC4E3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7736-DE67-EC40-AA40-C675A87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62520-922E-0245-96FD-BFE07C37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D3DEF-195F-0947-A7BC-2AD31F22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3B6D-D51C-B848-AECA-26AB73C9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273-CCEF-2D48-98B8-D5A6C9E2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D2DA-1F1A-E84C-8317-349CF8DF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138B-6458-AE48-8A97-2CC5104D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6282-ED28-804F-B3E6-10617D529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63B9-3425-D141-8668-08C0DEC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FFF4-7972-EB45-8C91-99A2D04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D21D-7A45-3C4B-A761-41279C2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D80-CA55-9D40-82C9-7086AD7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A3F3-C32F-414A-8F28-7CDF4330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50DD-D83B-A74C-907C-E8D65B1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A41D-032A-9D46-A263-A3B684AC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DB8-5323-A040-832B-5AE290A3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6F09-50C9-8540-A689-B8A6185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BC14-8DD5-3F46-9FC3-94229331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697D-82B1-3140-B5F3-279CA59D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F581-448E-6F42-926F-26012625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AC83-9CE5-4A4A-96EC-D37EC93C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794B4-7128-BC4F-A6D5-A900566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AE5-96F0-E347-BDA7-4170C897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3A494-DF80-CD48-9BA8-F5EE9699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89FD-8D50-CD40-8AA9-0F0081FF3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1A6AB-4204-B74B-A34F-75DD85D0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D6169-77D5-3A42-881B-3EAAB1B16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5B61-BBBE-7F4A-A63E-097B6A0A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5E33E-FC28-2644-9FB8-347615D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22A7-1396-A846-8C80-F865BDC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8F30-C9DA-9A40-8971-DE80969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74589-C06A-5D43-A601-8AFA2C4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C751-235B-664E-A4BF-647B0592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8E0EE-9572-D04E-845F-F449459D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CF61A-F889-8D42-A134-D6D2EC4C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E1E1D-E482-4340-93F0-53EFCAF6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C0E7-8567-4641-83C7-E47F2E9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C98E-FBB9-064B-BD59-3C8E8832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F23-1E4C-3C43-A13C-FC3E9843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7356A-6072-5447-9555-9296CF409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D4B2-6955-BC4C-82E3-4A043711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0B47-9331-8D4C-A6A7-AB929AF1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3B24-6FD9-E74E-AC2C-933F719C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BF9-2BE7-F445-A35F-B0AB5FE8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EF0A9-AA6F-B940-A952-F67A4F72A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A038-AADB-C441-BCF0-5A5BC9ED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F755-D761-0949-BBCB-0B1BC5F0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F6D5-0A4D-2D46-AC77-387BCE6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A554-B0CE-6041-BBDE-EE41B44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0DD13-06C7-1F49-9064-767781F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19EB-6F2B-6D49-AAAA-27ECD536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2173-4395-FA46-BB47-A5C62DC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C91C-A50F-F847-A3B8-F7B8FF9B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E7F9-E660-EB4B-8C51-7218132B6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video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5476BEA5-39EA-6E84-69B9-2785F38CD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5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 descr="A picture containing refrigerator, cabinet, indoor, person&#10;&#10;Description automatically generated">
            <a:extLst>
              <a:ext uri="{FF2B5EF4-FFF2-40B4-BE49-F238E27FC236}">
                <a16:creationId xmlns:a16="http://schemas.microsoft.com/office/drawing/2014/main" id="{4F85B97A-3206-A58F-CEA0-633ED9289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58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DE58F8-2367-CAC1-737D-A789AFDF3E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47" r="2" b="7592"/>
          <a:stretch/>
        </p:blipFill>
        <p:spPr>
          <a:xfrm>
            <a:off x="4296543" y="3285750"/>
            <a:ext cx="3438050" cy="3272213"/>
          </a:xfrm>
          <a:prstGeom prst="rect">
            <a:avLst/>
          </a:prstGeom>
        </p:spPr>
      </p:pic>
      <p:pic>
        <p:nvPicPr>
          <p:cNvPr id="5" name="Picture 4" descr="A person cooking food on a stove&#10;&#10;Description automatically generated with medium confidence">
            <a:extLst>
              <a:ext uri="{FF2B5EF4-FFF2-40B4-BE49-F238E27FC236}">
                <a16:creationId xmlns:a16="http://schemas.microsoft.com/office/drawing/2014/main" id="{1DF0847E-D357-C5BB-141E-E34A7B5A2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5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2B4DB07-756F-78AF-4F0C-36013667AB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01" r="6548" b="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22EFBF-3AD3-E9A1-3342-0D4C810F4E19}"/>
              </a:ext>
            </a:extLst>
          </p:cNvPr>
          <p:cNvSpPr txBox="1"/>
          <p:nvPr/>
        </p:nvSpPr>
        <p:spPr>
          <a:xfrm>
            <a:off x="4924579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132015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dryer, appliance&#10;&#10;Description automatically generated">
            <a:extLst>
              <a:ext uri="{FF2B5EF4-FFF2-40B4-BE49-F238E27FC236}">
                <a16:creationId xmlns:a16="http://schemas.microsoft.com/office/drawing/2014/main" id="{816DC369-1A27-FB5D-6A8C-A4657B7D0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4" r="-1" b="-1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F69030-66FB-FAEF-7A7B-F7447F64CE39}"/>
              </a:ext>
            </a:extLst>
          </p:cNvPr>
          <p:cNvSpPr/>
          <p:nvPr/>
        </p:nvSpPr>
        <p:spPr>
          <a:xfrm>
            <a:off x="466725" y="809902"/>
            <a:ext cx="3822189" cy="286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 hair dryer transfers 42 000 joules of energy in 60 seconds. What is the power rating of the hair dryer?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31CF3-2BA3-5B5D-73E9-846DE7B2A795}"/>
              </a:ext>
            </a:extLst>
          </p:cNvPr>
          <p:cNvSpPr txBox="1"/>
          <p:nvPr/>
        </p:nvSpPr>
        <p:spPr>
          <a:xfrm>
            <a:off x="5007400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269853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731CF3-2BA3-5B5D-73E9-846DE7B2A795}"/>
              </a:ext>
            </a:extLst>
          </p:cNvPr>
          <p:cNvSpPr txBox="1"/>
          <p:nvPr/>
        </p:nvSpPr>
        <p:spPr>
          <a:xfrm>
            <a:off x="5007400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157927-C13E-00A4-0337-7CD032DFF73D}"/>
              </a:ext>
            </a:extLst>
          </p:cNvPr>
          <p:cNvSpPr/>
          <p:nvPr/>
        </p:nvSpPr>
        <p:spPr>
          <a:xfrm>
            <a:off x="5367338" y="1002644"/>
            <a:ext cx="6515100" cy="4852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Power (W)    =    </a:t>
            </a:r>
            <a:r>
              <a:rPr lang="en-US" sz="3200" u="sng" dirty="0"/>
              <a:t>energy transferred (J)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               			 time (s)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br>
              <a:rPr lang="en-US" sz="3200" dirty="0"/>
            </a:br>
            <a:r>
              <a:rPr lang="en-US" sz="3200" dirty="0"/>
              <a:t>Power       	   =             </a:t>
            </a:r>
            <a:r>
              <a:rPr lang="en-US" sz="3200" u="sng" dirty="0"/>
              <a:t>42000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                                         60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Power           =             700 W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48126-DDEF-8BAA-07B5-CAC9C83316B4}"/>
              </a:ext>
            </a:extLst>
          </p:cNvPr>
          <p:cNvSpPr/>
          <p:nvPr/>
        </p:nvSpPr>
        <p:spPr>
          <a:xfrm>
            <a:off x="466725" y="809902"/>
            <a:ext cx="3822189" cy="286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 hair dryer transfers 42 000 joules of energy in 60 seconds. What is the power rating of the hair dryer?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B5C71-523E-DEFD-ACBA-0931EA3B9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6" r="33694"/>
          <a:stretch/>
        </p:blipFill>
        <p:spPr>
          <a:xfrm>
            <a:off x="562715" y="3657600"/>
            <a:ext cx="363020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4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person, dryer, appliance&#10;&#10;Description automatically generated">
            <a:extLst>
              <a:ext uri="{FF2B5EF4-FFF2-40B4-BE49-F238E27FC236}">
                <a16:creationId xmlns:a16="http://schemas.microsoft.com/office/drawing/2014/main" id="{8554B09A-4D1E-BAA3-8A81-B4ED36811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D1A73D-2EAC-CC61-EBF3-5F8D9291D688}"/>
              </a:ext>
            </a:extLst>
          </p:cNvPr>
          <p:cNvSpPr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0E4BB0-D302-7704-E062-7A2747ACB6F7}"/>
              </a:ext>
            </a:extLst>
          </p:cNvPr>
          <p:cNvSpPr/>
          <p:nvPr/>
        </p:nvSpPr>
        <p:spPr>
          <a:xfrm>
            <a:off x="453640" y="660333"/>
            <a:ext cx="3822189" cy="286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 hair dryer transfers 78 kilojoules of energy in 2 minutes. What is the power rating of the hair dryer?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5ADF1-45C8-119A-B84B-6C276282A55F}"/>
              </a:ext>
            </a:extLst>
          </p:cNvPr>
          <p:cNvSpPr txBox="1"/>
          <p:nvPr/>
        </p:nvSpPr>
        <p:spPr>
          <a:xfrm>
            <a:off x="5007400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AE8F4-2E29-7FD0-ED48-9C386DAC0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6" r="33694"/>
          <a:stretch/>
        </p:blipFill>
        <p:spPr>
          <a:xfrm>
            <a:off x="562715" y="3657600"/>
            <a:ext cx="363020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2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731CF3-2BA3-5B5D-73E9-846DE7B2A795}"/>
              </a:ext>
            </a:extLst>
          </p:cNvPr>
          <p:cNvSpPr txBox="1"/>
          <p:nvPr/>
        </p:nvSpPr>
        <p:spPr>
          <a:xfrm>
            <a:off x="5007400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157927-C13E-00A4-0337-7CD032DFF73D}"/>
              </a:ext>
            </a:extLst>
          </p:cNvPr>
          <p:cNvSpPr/>
          <p:nvPr/>
        </p:nvSpPr>
        <p:spPr>
          <a:xfrm>
            <a:off x="5367338" y="1002644"/>
            <a:ext cx="6515100" cy="4852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Power (W)    =    </a:t>
            </a:r>
            <a:r>
              <a:rPr lang="en-US" sz="3200" u="sng" dirty="0"/>
              <a:t>energy transferred (J)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               			 time (s)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br>
              <a:rPr lang="en-US" sz="3200" dirty="0"/>
            </a:br>
            <a:r>
              <a:rPr lang="en-US" sz="3200" dirty="0"/>
              <a:t>Power       	   =             </a:t>
            </a:r>
            <a:r>
              <a:rPr lang="en-US" sz="3200" u="sng" dirty="0"/>
              <a:t>78000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                                         120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Power           =             650 W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B5C71-523E-DEFD-ACBA-0931EA3B9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6" r="33694"/>
          <a:stretch/>
        </p:blipFill>
        <p:spPr>
          <a:xfrm>
            <a:off x="562715" y="3657600"/>
            <a:ext cx="3630207" cy="3200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CC7D6-9321-3C1A-1AB3-AAC2E131A635}"/>
              </a:ext>
            </a:extLst>
          </p:cNvPr>
          <p:cNvSpPr/>
          <p:nvPr/>
        </p:nvSpPr>
        <p:spPr>
          <a:xfrm>
            <a:off x="453640" y="660333"/>
            <a:ext cx="3822189" cy="286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 hair dryer transfers 78 kilojoules of energy in 2 minutes. What is the power rating of the hair dryer?</a:t>
            </a:r>
          </a:p>
        </p:txBody>
      </p:sp>
    </p:spTree>
    <p:extLst>
      <p:ext uri="{BB962C8B-B14F-4D97-AF65-F5344CB8AC3E}">
        <p14:creationId xmlns:p14="http://schemas.microsoft.com/office/powerpoint/2010/main" val="44254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vacuum, tripod&#10;&#10;Description automatically generated">
            <a:extLst>
              <a:ext uri="{FF2B5EF4-FFF2-40B4-BE49-F238E27FC236}">
                <a16:creationId xmlns:a16="http://schemas.microsoft.com/office/drawing/2014/main" id="{3F0764F9-996F-1F18-D9D4-ADD98E411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0" t="-2" r="15004" b="5"/>
          <a:stretch/>
        </p:blipFill>
        <p:spPr>
          <a:xfrm>
            <a:off x="-3048" y="4070936"/>
            <a:ext cx="3503659" cy="2787064"/>
          </a:xfrm>
          <a:prstGeom prst="rect">
            <a:avLst/>
          </a:prstGeom>
        </p:spPr>
      </p:pic>
      <p:pic>
        <p:nvPicPr>
          <p:cNvPr id="12" name="Picture 11" descr="A picture containing microwave, monitor, oven, indoor&#10;&#10;Description automatically generated">
            <a:extLst>
              <a:ext uri="{FF2B5EF4-FFF2-40B4-BE49-F238E27FC236}">
                <a16:creationId xmlns:a16="http://schemas.microsoft.com/office/drawing/2014/main" id="{04D3BF0E-F9EF-42D3-1458-7CA7C2E9C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6" t="11896" r="11796" b="-4"/>
          <a:stretch/>
        </p:blipFill>
        <p:spPr>
          <a:xfrm>
            <a:off x="4526978" y="-2"/>
            <a:ext cx="3134996" cy="2328032"/>
          </a:xfrm>
          <a:prstGeom prst="rect">
            <a:avLst/>
          </a:prstGeom>
        </p:spPr>
      </p:pic>
      <p:pic>
        <p:nvPicPr>
          <p:cNvPr id="9" name="Picture 8" descr="A picture containing indoor, appliance, oven, kitchen appliance&#10;&#10;Description automatically generated">
            <a:extLst>
              <a:ext uri="{FF2B5EF4-FFF2-40B4-BE49-F238E27FC236}">
                <a16:creationId xmlns:a16="http://schemas.microsoft.com/office/drawing/2014/main" id="{03BB1390-2176-F7C3-7713-502751BA32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58" r="10161" b="-3"/>
          <a:stretch/>
        </p:blipFill>
        <p:spPr>
          <a:xfrm>
            <a:off x="8544827" y="403997"/>
            <a:ext cx="3658178" cy="3106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A4ACF-087A-05C0-86E2-EBED84236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978" b="19412"/>
          <a:stretch/>
        </p:blipFill>
        <p:spPr>
          <a:xfrm>
            <a:off x="239177" y="403997"/>
            <a:ext cx="3503659" cy="2966143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0DC2FB57-F06A-DA77-71D3-DE0362718F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1" b="1096"/>
          <a:stretch/>
        </p:blipFill>
        <p:spPr>
          <a:xfrm>
            <a:off x="4094479" y="2568989"/>
            <a:ext cx="4014047" cy="3631786"/>
          </a:xfrm>
          <a:prstGeom prst="rect">
            <a:avLst/>
          </a:prstGeom>
        </p:spPr>
      </p:pic>
      <p:pic>
        <p:nvPicPr>
          <p:cNvPr id="5" name="Picture 4" descr="A picture containing refrigerator, cabinet, indoor, person&#10;&#10;Description automatically generated">
            <a:extLst>
              <a:ext uri="{FF2B5EF4-FFF2-40B4-BE49-F238E27FC236}">
                <a16:creationId xmlns:a16="http://schemas.microsoft.com/office/drawing/2014/main" id="{30D0EE7C-D682-3934-D0D3-C8A3E4EEFB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4" r="20693" b="-4"/>
          <a:stretch/>
        </p:blipFill>
        <p:spPr>
          <a:xfrm>
            <a:off x="8622086" y="4070936"/>
            <a:ext cx="3503660" cy="2787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3EF2B6-35CD-6280-BB30-5444CA42ED37}"/>
              </a:ext>
            </a:extLst>
          </p:cNvPr>
          <p:cNvSpPr txBox="1"/>
          <p:nvPr/>
        </p:nvSpPr>
        <p:spPr>
          <a:xfrm>
            <a:off x="5007400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190349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video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5476BEA5-39EA-6E84-69B9-2785F38CD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5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 descr="A picture containing refrigerator, cabinet, indoor, person&#10;&#10;Description automatically generated">
            <a:extLst>
              <a:ext uri="{FF2B5EF4-FFF2-40B4-BE49-F238E27FC236}">
                <a16:creationId xmlns:a16="http://schemas.microsoft.com/office/drawing/2014/main" id="{4F85B97A-3206-A58F-CEA0-633ED9289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58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DE58F8-2367-CAC1-737D-A789AFDF3E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47" r="2" b="7592"/>
          <a:stretch/>
        </p:blipFill>
        <p:spPr>
          <a:xfrm>
            <a:off x="4296543" y="3285750"/>
            <a:ext cx="3438050" cy="3272213"/>
          </a:xfrm>
          <a:prstGeom prst="rect">
            <a:avLst/>
          </a:prstGeom>
        </p:spPr>
      </p:pic>
      <p:pic>
        <p:nvPicPr>
          <p:cNvPr id="5" name="Picture 4" descr="A person cooking food on a stove&#10;&#10;Description automatically generated with medium confidence">
            <a:extLst>
              <a:ext uri="{FF2B5EF4-FFF2-40B4-BE49-F238E27FC236}">
                <a16:creationId xmlns:a16="http://schemas.microsoft.com/office/drawing/2014/main" id="{1DF0847E-D357-C5BB-141E-E34A7B5A2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5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2B4DB07-756F-78AF-4F0C-36013667AB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01" r="6548" b="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D65714-37D4-0B0C-4124-BA2D907A1E79}"/>
              </a:ext>
            </a:extLst>
          </p:cNvPr>
          <p:cNvSpPr/>
          <p:nvPr/>
        </p:nvSpPr>
        <p:spPr>
          <a:xfrm>
            <a:off x="-1" y="0"/>
            <a:ext cx="12191981" cy="6858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FFB521-FB97-2B4B-D3DE-5897E8BBE347}"/>
              </a:ext>
            </a:extLst>
          </p:cNvPr>
          <p:cNvSpPr/>
          <p:nvPr/>
        </p:nvSpPr>
        <p:spPr>
          <a:xfrm>
            <a:off x="2032798" y="1064255"/>
            <a:ext cx="1949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Cooking= 4%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A4FC6-7EEE-D554-49C5-656C045C8AD4}"/>
              </a:ext>
            </a:extLst>
          </p:cNvPr>
          <p:cNvSpPr/>
          <p:nvPr/>
        </p:nvSpPr>
        <p:spPr>
          <a:xfrm>
            <a:off x="7125599" y="1042716"/>
            <a:ext cx="4457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Consumer electronics such as laptops, TV’s and game consoles= 6%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44C15E-E7B6-0F57-9D66-60C2C5ADD2B3}"/>
              </a:ext>
            </a:extLst>
          </p:cNvPr>
          <p:cNvSpPr/>
          <p:nvPr/>
        </p:nvSpPr>
        <p:spPr>
          <a:xfrm>
            <a:off x="4146880" y="4362584"/>
            <a:ext cx="3727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Wet appliances like washing machines and dishwashers = 14%</a:t>
            </a:r>
            <a:endParaRPr lang="en-GB" sz="2400" b="1" i="0" dirty="0">
              <a:solidFill>
                <a:srgbClr val="00B0F0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8341C5-BE17-BA0F-EF33-71356E21C96D}"/>
              </a:ext>
            </a:extLst>
          </p:cNvPr>
          <p:cNvSpPr/>
          <p:nvPr/>
        </p:nvSpPr>
        <p:spPr>
          <a:xfrm>
            <a:off x="132022" y="4962748"/>
            <a:ext cx="3271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Cold appliances such as fridge freezers = 13%</a:t>
            </a:r>
            <a:endParaRPr lang="en-GB" sz="2400" b="1" i="0" dirty="0">
              <a:solidFill>
                <a:srgbClr val="00B0F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64572-2909-8248-D89F-CC906C0CED85}"/>
              </a:ext>
            </a:extLst>
          </p:cNvPr>
          <p:cNvSpPr/>
          <p:nvPr/>
        </p:nvSpPr>
        <p:spPr>
          <a:xfrm>
            <a:off x="9627953" y="4991650"/>
            <a:ext cx="2083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Lighting=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2EFBF-3AD3-E9A1-3342-0D4C810F4E19}"/>
              </a:ext>
            </a:extLst>
          </p:cNvPr>
          <p:cNvSpPr txBox="1"/>
          <p:nvPr/>
        </p:nvSpPr>
        <p:spPr>
          <a:xfrm>
            <a:off x="4924579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670601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efrigerator, cabinet, indoor, person&#10;&#10;Description automatically generated">
            <a:extLst>
              <a:ext uri="{FF2B5EF4-FFF2-40B4-BE49-F238E27FC236}">
                <a16:creationId xmlns:a16="http://schemas.microsoft.com/office/drawing/2014/main" id="{9443CA49-D329-7D79-43E5-C2E00CD8E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8101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DA6979-436E-6145-BA9B-89C39DD5E174}"/>
              </a:ext>
            </a:extLst>
          </p:cNvPr>
          <p:cNvSpPr/>
          <p:nvPr/>
        </p:nvSpPr>
        <p:spPr>
          <a:xfrm>
            <a:off x="1037082" y="1333411"/>
            <a:ext cx="4457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Recall the two equations for </a:t>
            </a:r>
            <a:r>
              <a:rPr lang="en-GB" sz="2400" b="1" dirty="0">
                <a:solidFill>
                  <a:srgbClr val="00B0F0"/>
                </a:solidFill>
              </a:rPr>
              <a:t>calculating power </a:t>
            </a:r>
            <a:r>
              <a:rPr lang="en-GB" sz="2400" dirty="0"/>
              <a:t>and units involved</a:t>
            </a:r>
          </a:p>
          <a:p>
            <a:br>
              <a:rPr lang="en-GB" sz="2400" dirty="0"/>
            </a:br>
            <a:r>
              <a:rPr lang="en-GB" sz="2400" dirty="0"/>
              <a:t>Describe, using examples, what is meant by </a:t>
            </a:r>
            <a:r>
              <a:rPr lang="en-GB" sz="2400" b="1" dirty="0">
                <a:solidFill>
                  <a:srgbClr val="00B0F0"/>
                </a:solidFill>
              </a:rPr>
              <a:t>power</a:t>
            </a:r>
            <a:endParaRPr lang="en-GB" sz="2400" dirty="0"/>
          </a:p>
          <a:p>
            <a:br>
              <a:rPr lang="en-GB" sz="2400" dirty="0"/>
            </a:br>
            <a:r>
              <a:rPr lang="en-GB" sz="2400" dirty="0"/>
              <a:t>Calculate power using </a:t>
            </a:r>
            <a:r>
              <a:rPr lang="en-GB" sz="2400" b="1" dirty="0">
                <a:solidFill>
                  <a:srgbClr val="00B0F0"/>
                </a:solidFill>
              </a:rPr>
              <a:t>energy transferred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rgbClr val="00B0F0"/>
                </a:solidFill>
              </a:rPr>
              <a:t>work done</a:t>
            </a:r>
          </a:p>
          <a:p>
            <a:br>
              <a:rPr lang="en-GB" sz="2400" dirty="0"/>
            </a:br>
            <a:r>
              <a:rPr lang="en-GB" sz="2400" dirty="0"/>
              <a:t>Compare the </a:t>
            </a:r>
            <a:r>
              <a:rPr lang="en-GB" sz="2400" b="1" dirty="0">
                <a:solidFill>
                  <a:srgbClr val="00B0F0"/>
                </a:solidFill>
              </a:rPr>
              <a:t>power</a:t>
            </a:r>
            <a:r>
              <a:rPr lang="en-GB" sz="2400" dirty="0"/>
              <a:t> of different appliances or machines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DBEE8-B171-8644-A759-739576D82E7E}"/>
              </a:ext>
            </a:extLst>
          </p:cNvPr>
          <p:cNvSpPr/>
          <p:nvPr/>
        </p:nvSpPr>
        <p:spPr>
          <a:xfrm>
            <a:off x="1037082" y="489549"/>
            <a:ext cx="3112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0" dirty="0">
                <a:solidFill>
                  <a:srgbClr val="00B0F0"/>
                </a:solidFill>
                <a:effectLst/>
              </a:rPr>
              <a:t>Explaining Power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D0B132-0CC5-B944-90F5-FFCD1952CB33}"/>
              </a:ext>
            </a:extLst>
          </p:cNvPr>
          <p:cNvSpPr txBox="1"/>
          <p:nvPr/>
        </p:nvSpPr>
        <p:spPr>
          <a:xfrm>
            <a:off x="5007400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54374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DB2AA5DA-EAD0-2C4D-724C-CA4AAE324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050EB7-BEDE-A7A5-04F7-71C28214D88D}"/>
              </a:ext>
            </a:extLst>
          </p:cNvPr>
          <p:cNvSpPr/>
          <p:nvPr/>
        </p:nvSpPr>
        <p:spPr>
          <a:xfrm>
            <a:off x="8658508" y="1805552"/>
            <a:ext cx="346233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000" b="1" dirty="0">
                <a:solidFill>
                  <a:srgbClr val="00B0F0"/>
                </a:solidFill>
              </a:rPr>
              <a:t>Power</a:t>
            </a:r>
            <a:r>
              <a:rPr lang="en-GB" sz="2000" dirty="0"/>
              <a:t> is the </a:t>
            </a:r>
            <a:r>
              <a:rPr lang="en-GB" sz="2000" b="1" dirty="0">
                <a:solidFill>
                  <a:srgbClr val="00B0F0"/>
                </a:solidFill>
              </a:rPr>
              <a:t>rate</a:t>
            </a:r>
            <a:r>
              <a:rPr lang="en-GB" sz="2000" dirty="0"/>
              <a:t> at which you do </a:t>
            </a:r>
            <a:r>
              <a:rPr lang="en-GB" sz="2000" b="1" dirty="0">
                <a:solidFill>
                  <a:srgbClr val="00B0F0"/>
                </a:solidFill>
              </a:rPr>
              <a:t>work or transfer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B0F0"/>
              </a:solidFill>
            </a:endParaRPr>
          </a:p>
          <a:p>
            <a:r>
              <a:rPr lang="en-GB" sz="2000" dirty="0"/>
              <a:t>If you do </a:t>
            </a:r>
            <a:r>
              <a:rPr lang="en-GB" sz="2000" b="1" dirty="0">
                <a:solidFill>
                  <a:srgbClr val="00B0F0"/>
                </a:solidFill>
              </a:rPr>
              <a:t>more work</a:t>
            </a:r>
            <a:r>
              <a:rPr lang="en-GB" sz="2000" dirty="0"/>
              <a:t>, in a </a:t>
            </a:r>
            <a:r>
              <a:rPr lang="en-GB" sz="2000" b="1" dirty="0">
                <a:solidFill>
                  <a:srgbClr val="00B0F0"/>
                </a:solidFill>
              </a:rPr>
              <a:t>short time</a:t>
            </a:r>
            <a:r>
              <a:rPr lang="en-GB" sz="2000" dirty="0"/>
              <a:t>, your </a:t>
            </a:r>
            <a:r>
              <a:rPr lang="en-GB" sz="2000" b="1" dirty="0">
                <a:solidFill>
                  <a:srgbClr val="00B0F0"/>
                </a:solidFill>
              </a:rPr>
              <a:t>power</a:t>
            </a:r>
            <a:r>
              <a:rPr lang="en-GB" sz="2000" dirty="0"/>
              <a:t> will be </a:t>
            </a:r>
            <a:r>
              <a:rPr lang="en-GB" sz="2000" b="1" dirty="0">
                <a:solidFill>
                  <a:srgbClr val="00B0F0"/>
                </a:solidFill>
              </a:rPr>
              <a:t>greater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EEF72-8CDB-9295-63CC-E1AD88ED0241}"/>
              </a:ext>
            </a:extLst>
          </p:cNvPr>
          <p:cNvSpPr txBox="1"/>
          <p:nvPr/>
        </p:nvSpPr>
        <p:spPr>
          <a:xfrm>
            <a:off x="5005875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1173471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626D8A-1DB5-C644-B6A9-8E3A9D09CDD1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B9509-B110-BDF6-4539-91BBE8E47089}"/>
              </a:ext>
            </a:extLst>
          </p:cNvPr>
          <p:cNvSpPr txBox="1"/>
          <p:nvPr/>
        </p:nvSpPr>
        <p:spPr>
          <a:xfrm>
            <a:off x="1920469" y="997644"/>
            <a:ext cx="97297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b="1" dirty="0">
                <a:solidFill>
                  <a:srgbClr val="00B0F0"/>
                </a:solidFill>
              </a:rPr>
              <a:t>Power (P)</a:t>
            </a:r>
            <a:r>
              <a:rPr lang="en-US" sz="2400" dirty="0"/>
              <a:t> is the </a:t>
            </a:r>
            <a:r>
              <a:rPr lang="en-GB" sz="2400" b="1" dirty="0">
                <a:solidFill>
                  <a:srgbClr val="00B0F0"/>
                </a:solidFill>
              </a:rPr>
              <a:t>rate</a:t>
            </a:r>
            <a:r>
              <a:rPr lang="en-US" sz="2400" dirty="0"/>
              <a:t> at which you do </a:t>
            </a:r>
            <a:r>
              <a:rPr lang="en-GB" sz="2400" b="1" dirty="0">
                <a:solidFill>
                  <a:srgbClr val="00B0F0"/>
                </a:solidFill>
              </a:rPr>
              <a:t>work or transfer energy</a:t>
            </a:r>
          </a:p>
          <a:p>
            <a:pPr fontAlgn="base"/>
            <a:endParaRPr lang="en-US" sz="2400" dirty="0"/>
          </a:p>
          <a:p>
            <a:pPr fontAlgn="base"/>
            <a:br>
              <a:rPr lang="en-US" sz="2400" dirty="0"/>
            </a:br>
            <a:r>
              <a:rPr lang="en-US" sz="2400" dirty="0"/>
              <a:t>		Power  =  </a:t>
            </a:r>
            <a:r>
              <a:rPr lang="en-US" sz="2400" u="sng" dirty="0"/>
              <a:t>energy transferred</a:t>
            </a:r>
          </a:p>
          <a:p>
            <a:pPr fontAlgn="base"/>
            <a:r>
              <a:rPr lang="en-US" sz="2400" dirty="0"/>
              <a:t>                   		               time </a:t>
            </a:r>
          </a:p>
          <a:p>
            <a:pPr fontAlgn="base"/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BD546-D728-5ADD-5834-0C6B59C3C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76" r="33694"/>
          <a:stretch/>
        </p:blipFill>
        <p:spPr>
          <a:xfrm>
            <a:off x="547115" y="3395990"/>
            <a:ext cx="3630207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5F5B2B-361B-8470-E68E-163934B1A6C5}"/>
              </a:ext>
            </a:extLst>
          </p:cNvPr>
          <p:cNvSpPr txBox="1"/>
          <p:nvPr/>
        </p:nvSpPr>
        <p:spPr>
          <a:xfrm>
            <a:off x="5334892" y="3919301"/>
            <a:ext cx="2328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GB" sz="4000" b="0" i="0" u="none" strike="noStrike" dirty="0">
                <a:solidFill>
                  <a:srgbClr val="000000"/>
                </a:solidFill>
                <a:effectLst/>
              </a:rPr>
              <a:t>P     =       </a:t>
            </a:r>
            <a:r>
              <a:rPr lang="en-GB" sz="4000" b="0" i="0" u="sng" dirty="0">
                <a:solidFill>
                  <a:srgbClr val="000000"/>
                </a:solidFill>
                <a:effectLst/>
              </a:rPr>
              <a:t>E</a:t>
            </a:r>
            <a:br>
              <a:rPr lang="en-GB" sz="4000" dirty="0"/>
            </a:br>
            <a:r>
              <a:rPr lang="en-GB" sz="4000" dirty="0"/>
              <a:t>                 t</a:t>
            </a:r>
            <a:endParaRPr lang="en-US" sz="400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8BF8BD1-7051-3655-E5AA-68BB536F2DF2}"/>
              </a:ext>
            </a:extLst>
          </p:cNvPr>
          <p:cNvSpPr/>
          <p:nvPr/>
        </p:nvSpPr>
        <p:spPr>
          <a:xfrm rot="10800000">
            <a:off x="5355560" y="4800337"/>
            <a:ext cx="416589" cy="68021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DAEDCEB-ED70-D908-B805-56B27F4F0E6B}"/>
              </a:ext>
            </a:extLst>
          </p:cNvPr>
          <p:cNvSpPr/>
          <p:nvPr/>
        </p:nvSpPr>
        <p:spPr>
          <a:xfrm rot="5400000">
            <a:off x="7935322" y="3940084"/>
            <a:ext cx="416589" cy="68021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6018F12-5877-B37F-1A01-CACA69B13B75}"/>
              </a:ext>
            </a:extLst>
          </p:cNvPr>
          <p:cNvSpPr/>
          <p:nvPr/>
        </p:nvSpPr>
        <p:spPr>
          <a:xfrm rot="5400000">
            <a:off x="7935322" y="4493384"/>
            <a:ext cx="416589" cy="68021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A971-3BBE-0866-8132-B4D0CDEE4C1E}"/>
              </a:ext>
            </a:extLst>
          </p:cNvPr>
          <p:cNvSpPr txBox="1"/>
          <p:nvPr/>
        </p:nvSpPr>
        <p:spPr>
          <a:xfrm>
            <a:off x="8623041" y="4026819"/>
            <a:ext cx="104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joules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6065D-52AE-F9C1-0EFE-513D81A0DAC9}"/>
              </a:ext>
            </a:extLst>
          </p:cNvPr>
          <p:cNvSpPr txBox="1"/>
          <p:nvPr/>
        </p:nvSpPr>
        <p:spPr>
          <a:xfrm>
            <a:off x="8483722" y="4596973"/>
            <a:ext cx="142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seconds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DF4002-DEBC-BABF-36E3-153B98B46D5A}"/>
              </a:ext>
            </a:extLst>
          </p:cNvPr>
          <p:cNvSpPr txBox="1"/>
          <p:nvPr/>
        </p:nvSpPr>
        <p:spPr>
          <a:xfrm>
            <a:off x="4853318" y="5646722"/>
            <a:ext cx="142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Watts</a:t>
            </a:r>
          </a:p>
        </p:txBody>
      </p:sp>
    </p:spTree>
    <p:extLst>
      <p:ext uri="{BB962C8B-B14F-4D97-AF65-F5344CB8AC3E}">
        <p14:creationId xmlns:p14="http://schemas.microsoft.com/office/powerpoint/2010/main" val="129141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626D8A-1DB5-C644-B6A9-8E3A9D09CDD1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B9509-B110-BDF6-4539-91BBE8E47089}"/>
              </a:ext>
            </a:extLst>
          </p:cNvPr>
          <p:cNvSpPr txBox="1"/>
          <p:nvPr/>
        </p:nvSpPr>
        <p:spPr>
          <a:xfrm>
            <a:off x="2240076" y="1003837"/>
            <a:ext cx="97297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b="1" dirty="0">
                <a:solidFill>
                  <a:srgbClr val="00B0F0"/>
                </a:solidFill>
              </a:rPr>
              <a:t>Power (P)</a:t>
            </a:r>
            <a:r>
              <a:rPr lang="en-US" sz="2400" dirty="0"/>
              <a:t> is the </a:t>
            </a:r>
            <a:r>
              <a:rPr lang="en-GB" sz="2400" b="1" dirty="0">
                <a:solidFill>
                  <a:srgbClr val="00B0F0"/>
                </a:solidFill>
              </a:rPr>
              <a:t>rate</a:t>
            </a:r>
            <a:r>
              <a:rPr lang="en-US" sz="2400" dirty="0"/>
              <a:t> at which you do </a:t>
            </a:r>
            <a:r>
              <a:rPr lang="en-GB" sz="2400" b="1" dirty="0">
                <a:solidFill>
                  <a:srgbClr val="00B0F0"/>
                </a:solidFill>
              </a:rPr>
              <a:t>work or transfer energy</a:t>
            </a:r>
          </a:p>
          <a:p>
            <a:pPr fontAlgn="base"/>
            <a:endParaRPr lang="en-US" sz="2400" dirty="0"/>
          </a:p>
          <a:p>
            <a:pPr fontAlgn="base"/>
            <a:br>
              <a:rPr lang="en-US" sz="2400" dirty="0"/>
            </a:br>
            <a:r>
              <a:rPr lang="en-US" sz="2400" dirty="0"/>
              <a:t>		Power     =     </a:t>
            </a:r>
            <a:r>
              <a:rPr lang="en-US" sz="2400" u="sng" dirty="0"/>
              <a:t>work done</a:t>
            </a:r>
          </a:p>
          <a:p>
            <a:pPr fontAlgn="base"/>
            <a:r>
              <a:rPr lang="en-US" sz="2400" dirty="0"/>
              <a:t>                   		               time </a:t>
            </a:r>
          </a:p>
          <a:p>
            <a:pPr fontAlgn="base"/>
            <a:br>
              <a:rPr lang="en-US" sz="2400" dirty="0"/>
            </a:b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5F5B2B-361B-8470-E68E-163934B1A6C5}"/>
              </a:ext>
            </a:extLst>
          </p:cNvPr>
          <p:cNvSpPr txBox="1"/>
          <p:nvPr/>
        </p:nvSpPr>
        <p:spPr>
          <a:xfrm>
            <a:off x="5334892" y="3919301"/>
            <a:ext cx="2328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GB" sz="4000" b="0" i="0" u="none" strike="noStrike" dirty="0">
                <a:solidFill>
                  <a:srgbClr val="000000"/>
                </a:solidFill>
                <a:effectLst/>
              </a:rPr>
              <a:t>P     =     </a:t>
            </a:r>
            <a:r>
              <a:rPr lang="en-GB" sz="4000" i="1" u="sng" strike="noStrike" dirty="0">
                <a:solidFill>
                  <a:srgbClr val="000000"/>
                </a:solidFill>
              </a:rPr>
              <a:t>W</a:t>
            </a:r>
            <a:br>
              <a:rPr lang="en-GB" sz="4000" dirty="0"/>
            </a:br>
            <a:r>
              <a:rPr lang="en-GB" sz="4000" dirty="0"/>
              <a:t>                t</a:t>
            </a:r>
            <a:endParaRPr lang="en-US" sz="400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8BF8BD1-7051-3655-E5AA-68BB536F2DF2}"/>
              </a:ext>
            </a:extLst>
          </p:cNvPr>
          <p:cNvSpPr/>
          <p:nvPr/>
        </p:nvSpPr>
        <p:spPr>
          <a:xfrm rot="10800000">
            <a:off x="5355560" y="4800337"/>
            <a:ext cx="416589" cy="68021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DAEDCEB-ED70-D908-B805-56B27F4F0E6B}"/>
              </a:ext>
            </a:extLst>
          </p:cNvPr>
          <p:cNvSpPr/>
          <p:nvPr/>
        </p:nvSpPr>
        <p:spPr>
          <a:xfrm rot="5400000">
            <a:off x="7935322" y="3940084"/>
            <a:ext cx="416589" cy="68021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6018F12-5877-B37F-1A01-CACA69B13B75}"/>
              </a:ext>
            </a:extLst>
          </p:cNvPr>
          <p:cNvSpPr/>
          <p:nvPr/>
        </p:nvSpPr>
        <p:spPr>
          <a:xfrm rot="5400000">
            <a:off x="7935322" y="4493384"/>
            <a:ext cx="416589" cy="68021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A971-3BBE-0866-8132-B4D0CDEE4C1E}"/>
              </a:ext>
            </a:extLst>
          </p:cNvPr>
          <p:cNvSpPr txBox="1"/>
          <p:nvPr/>
        </p:nvSpPr>
        <p:spPr>
          <a:xfrm>
            <a:off x="8623040" y="4026819"/>
            <a:ext cx="142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Joules (J)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6065D-52AE-F9C1-0EFE-513D81A0DAC9}"/>
              </a:ext>
            </a:extLst>
          </p:cNvPr>
          <p:cNvSpPr txBox="1"/>
          <p:nvPr/>
        </p:nvSpPr>
        <p:spPr>
          <a:xfrm>
            <a:off x="8623040" y="4602656"/>
            <a:ext cx="166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Seconds (s)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DF4002-DEBC-BABF-36E3-153B98B46D5A}"/>
              </a:ext>
            </a:extLst>
          </p:cNvPr>
          <p:cNvSpPr txBox="1"/>
          <p:nvPr/>
        </p:nvSpPr>
        <p:spPr>
          <a:xfrm>
            <a:off x="4754394" y="5650891"/>
            <a:ext cx="16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Watts (W)</a:t>
            </a:r>
          </a:p>
        </p:txBody>
      </p:sp>
      <p:pic>
        <p:nvPicPr>
          <p:cNvPr id="4" name="Picture 3" descr="A picture containing light, outdoor object, dark, star&#10;&#10;Description automatically generated">
            <a:extLst>
              <a:ext uri="{FF2B5EF4-FFF2-40B4-BE49-F238E27FC236}">
                <a16:creationId xmlns:a16="http://schemas.microsoft.com/office/drawing/2014/main" id="{BE32A65B-F4D1-040F-1866-6C020C8EF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02" y="3280913"/>
            <a:ext cx="3105149" cy="31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AEFEC1-F4A0-ECFA-1695-16F9BFDC7BE0}"/>
              </a:ext>
            </a:extLst>
          </p:cNvPr>
          <p:cNvSpPr/>
          <p:nvPr/>
        </p:nvSpPr>
        <p:spPr>
          <a:xfrm>
            <a:off x="966787" y="1457598"/>
            <a:ext cx="4783697" cy="3433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One watt (W) is the power when </a:t>
            </a:r>
            <a:br>
              <a:rPr lang="en-US" sz="2400" dirty="0"/>
            </a:br>
            <a:r>
              <a:rPr lang="en-US" sz="2400" dirty="0"/>
              <a:t>1 joule of work (or energy) is transferred in 1 second</a:t>
            </a:r>
            <a:br>
              <a:rPr lang="en-US" sz="2400" dirty="0"/>
            </a:b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1 watt = 1 joule per second </a:t>
            </a:r>
            <a:br>
              <a:rPr lang="en-US" sz="2400" dirty="0"/>
            </a:b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1 W = 1 J/s</a:t>
            </a:r>
            <a:br>
              <a:rPr lang="en-US" sz="2400" dirty="0"/>
            </a:br>
            <a:endParaRPr lang="en-US" sz="2400" b="1" i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9801D-DEDE-8A6F-62AE-2B4D0ADE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039" y="537882"/>
            <a:ext cx="4848144" cy="55820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138F59-ECFA-AF78-C9A5-2AEF01867D5C}"/>
              </a:ext>
            </a:extLst>
          </p:cNvPr>
          <p:cNvSpPr/>
          <p:nvPr/>
        </p:nvSpPr>
        <p:spPr>
          <a:xfrm>
            <a:off x="7624317" y="6267448"/>
            <a:ext cx="2093587" cy="4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James Watt</a:t>
            </a:r>
            <a:br>
              <a:rPr lang="en-US" sz="2400" dirty="0"/>
            </a:br>
            <a:endParaRPr lang="en-US" sz="2400" b="1" i="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2C81B-91D9-12E8-91CE-48A17EF33C94}"/>
              </a:ext>
            </a:extLst>
          </p:cNvPr>
          <p:cNvSpPr txBox="1"/>
          <p:nvPr/>
        </p:nvSpPr>
        <p:spPr>
          <a:xfrm>
            <a:off x="5005875" y="6579651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204913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light, outdoor object, dark, star&#10;&#10;Description automatically generated">
            <a:extLst>
              <a:ext uri="{FF2B5EF4-FFF2-40B4-BE49-F238E27FC236}">
                <a16:creationId xmlns:a16="http://schemas.microsoft.com/office/drawing/2014/main" id="{3CD7F7AB-2F2B-D91C-CBEF-8BE6D374A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90" b="140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A6ECD3-9D5B-DB0F-FA50-78A05463C3B5}"/>
              </a:ext>
            </a:extLst>
          </p:cNvPr>
          <p:cNvSpPr/>
          <p:nvPr/>
        </p:nvSpPr>
        <p:spPr>
          <a:xfrm>
            <a:off x="438150" y="1557619"/>
            <a:ext cx="3476625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Energy is the capacity to do work. </a:t>
            </a:r>
            <a:br>
              <a:rPr lang="en-US" sz="2400" dirty="0"/>
            </a:br>
            <a:r>
              <a:rPr lang="en-US" sz="2400" dirty="0"/>
              <a:t>It is measured in joules.</a:t>
            </a:r>
            <a:br>
              <a:rPr lang="en-US" sz="2400" dirty="0"/>
            </a:br>
            <a:endParaRPr lang="en-US" sz="24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Power is the rate at which energy is transferred or work is done. It is measured in joules per second, or watts.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FA0B4-4B00-0D03-2A37-4AEE67A18B59}"/>
              </a:ext>
            </a:extLst>
          </p:cNvPr>
          <p:cNvSpPr txBox="1"/>
          <p:nvPr/>
        </p:nvSpPr>
        <p:spPr>
          <a:xfrm>
            <a:off x="5007400" y="659638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136866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626D8A-1DB5-C644-B6A9-8E3A9D09CDD1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01F11-5C52-F126-95AC-F65186DB2C7E}"/>
              </a:ext>
            </a:extLst>
          </p:cNvPr>
          <p:cNvSpPr/>
          <p:nvPr/>
        </p:nvSpPr>
        <p:spPr>
          <a:xfrm>
            <a:off x="337805" y="722846"/>
            <a:ext cx="7302248" cy="1642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One thousand watts = 1000 W = 1 kW (kilowatt)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br>
              <a:rPr lang="en-US" sz="2800" dirty="0"/>
            </a:br>
            <a:r>
              <a:rPr lang="en-US" sz="2800" dirty="0"/>
              <a:t>One million watts = 1000000 W = 1 MW (megawatt)</a:t>
            </a:r>
          </a:p>
        </p:txBody>
      </p:sp>
      <p:sp>
        <p:nvSpPr>
          <p:cNvPr id="7" name="Curved Down Arrow 6">
            <a:extLst>
              <a:ext uri="{FF2B5EF4-FFF2-40B4-BE49-F238E27FC236}">
                <a16:creationId xmlns:a16="http://schemas.microsoft.com/office/drawing/2014/main" id="{B63A729D-46F4-FBD3-7311-45EE8C27E358}"/>
              </a:ext>
            </a:extLst>
          </p:cNvPr>
          <p:cNvSpPr/>
          <p:nvPr/>
        </p:nvSpPr>
        <p:spPr>
          <a:xfrm>
            <a:off x="2338387" y="3278049"/>
            <a:ext cx="3562350" cy="93933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>
            <a:extLst>
              <a:ext uri="{FF2B5EF4-FFF2-40B4-BE49-F238E27FC236}">
                <a16:creationId xmlns:a16="http://schemas.microsoft.com/office/drawing/2014/main" id="{105EC5E4-FB05-DC11-4EFF-A2B507A0A187}"/>
              </a:ext>
            </a:extLst>
          </p:cNvPr>
          <p:cNvSpPr/>
          <p:nvPr/>
        </p:nvSpPr>
        <p:spPr>
          <a:xfrm>
            <a:off x="5900737" y="3278049"/>
            <a:ext cx="3562350" cy="93933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Down Arrow 10">
            <a:extLst>
              <a:ext uri="{FF2B5EF4-FFF2-40B4-BE49-F238E27FC236}">
                <a16:creationId xmlns:a16="http://schemas.microsoft.com/office/drawing/2014/main" id="{8B6F0743-38AF-08B1-602A-7716143A6A14}"/>
              </a:ext>
            </a:extLst>
          </p:cNvPr>
          <p:cNvSpPr/>
          <p:nvPr/>
        </p:nvSpPr>
        <p:spPr>
          <a:xfrm rot="10800000">
            <a:off x="2219325" y="4920829"/>
            <a:ext cx="3562350" cy="939333"/>
          </a:xfrm>
          <a:prstGeom prst="curved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Down Arrow 11">
            <a:extLst>
              <a:ext uri="{FF2B5EF4-FFF2-40B4-BE49-F238E27FC236}">
                <a16:creationId xmlns:a16="http://schemas.microsoft.com/office/drawing/2014/main" id="{53008002-7547-8A62-53E5-7E35D5EAD724}"/>
              </a:ext>
            </a:extLst>
          </p:cNvPr>
          <p:cNvSpPr/>
          <p:nvPr/>
        </p:nvSpPr>
        <p:spPr>
          <a:xfrm rot="10800000">
            <a:off x="5781675" y="4920829"/>
            <a:ext cx="3562350" cy="939333"/>
          </a:xfrm>
          <a:prstGeom prst="curved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007F0-C95B-95EC-26EB-CEEE4A9A10E2}"/>
              </a:ext>
            </a:extLst>
          </p:cNvPr>
          <p:cNvSpPr txBox="1"/>
          <p:nvPr/>
        </p:nvSpPr>
        <p:spPr>
          <a:xfrm>
            <a:off x="8008143" y="4277101"/>
            <a:ext cx="267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megawatt (MW)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AC304-B582-D1BB-2127-F7E8BEED9C09}"/>
              </a:ext>
            </a:extLst>
          </p:cNvPr>
          <p:cNvSpPr txBox="1"/>
          <p:nvPr/>
        </p:nvSpPr>
        <p:spPr>
          <a:xfrm>
            <a:off x="4564855" y="4277101"/>
            <a:ext cx="267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kilowatt (kW)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B0A4C-8612-075E-3DA5-8C851A0E11D7}"/>
              </a:ext>
            </a:extLst>
          </p:cNvPr>
          <p:cNvSpPr txBox="1"/>
          <p:nvPr/>
        </p:nvSpPr>
        <p:spPr>
          <a:xfrm>
            <a:off x="1121567" y="4337168"/>
            <a:ext cx="267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watt (W)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56BDD-4D83-0B4F-A55D-4EBD1307C9A8}"/>
              </a:ext>
            </a:extLst>
          </p:cNvPr>
          <p:cNvSpPr txBox="1"/>
          <p:nvPr/>
        </p:nvSpPr>
        <p:spPr>
          <a:xfrm>
            <a:off x="3232545" y="5271447"/>
            <a:ext cx="15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÷ 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7D6912-8ED9-DAF0-B173-ABC5654B9EA2}"/>
              </a:ext>
            </a:extLst>
          </p:cNvPr>
          <p:cNvSpPr txBox="1"/>
          <p:nvPr/>
        </p:nvSpPr>
        <p:spPr>
          <a:xfrm>
            <a:off x="6913958" y="5271446"/>
            <a:ext cx="15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÷ 1000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F5AD6D-CD21-B82A-FADE-5E237E53E94A}"/>
              </a:ext>
            </a:extLst>
          </p:cNvPr>
          <p:cNvSpPr txBox="1"/>
          <p:nvPr/>
        </p:nvSpPr>
        <p:spPr>
          <a:xfrm>
            <a:off x="3232545" y="2816384"/>
            <a:ext cx="15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-apple-system"/>
              </a:rPr>
              <a:t>×</a:t>
            </a:r>
            <a:r>
              <a:rPr lang="en-GB" sz="2400" dirty="0"/>
              <a:t> 1000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53721-EA59-3C37-6531-83DA2FCD4BCB}"/>
              </a:ext>
            </a:extLst>
          </p:cNvPr>
          <p:cNvSpPr txBox="1"/>
          <p:nvPr/>
        </p:nvSpPr>
        <p:spPr>
          <a:xfrm>
            <a:off x="6794896" y="2816383"/>
            <a:ext cx="15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-apple-system"/>
              </a:rPr>
              <a:t>×</a:t>
            </a:r>
            <a:r>
              <a:rPr lang="en-GB" sz="2400" dirty="0"/>
              <a:t> 1000</a:t>
            </a:r>
          </a:p>
        </p:txBody>
      </p:sp>
    </p:spTree>
    <p:extLst>
      <p:ext uri="{BB962C8B-B14F-4D97-AF65-F5344CB8AC3E}">
        <p14:creationId xmlns:p14="http://schemas.microsoft.com/office/powerpoint/2010/main" val="919324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575</Words>
  <Application>Microsoft Macintosh PowerPoint</Application>
  <PresentationFormat>Widescreen</PresentationFormat>
  <Paragraphs>90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CordiaUPC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95</cp:revision>
  <dcterms:created xsi:type="dcterms:W3CDTF">2021-05-21T15:41:32Z</dcterms:created>
  <dcterms:modified xsi:type="dcterms:W3CDTF">2022-08-24T13:26:30Z</dcterms:modified>
</cp:coreProperties>
</file>