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979"/>
    <a:srgbClr val="38D4D6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78" d="100"/>
          <a:sy n="78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KS4-18-01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the Kinetic Energy Store  </a:t>
            </a:r>
          </a:p>
        </p:txBody>
      </p:sp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0BC307E-A06B-284B-AE3C-F6367B3B1456}"/>
              </a:ext>
            </a:extLst>
          </p:cNvPr>
          <p:cNvGrpSpPr/>
          <p:nvPr/>
        </p:nvGrpSpPr>
        <p:grpSpPr>
          <a:xfrm>
            <a:off x="459348" y="1636511"/>
            <a:ext cx="6129712" cy="4185761"/>
            <a:chOff x="459348" y="1405128"/>
            <a:chExt cx="6129712" cy="418576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4DDC415-69EF-7547-AB41-AC2B9727992E}"/>
                </a:ext>
              </a:extLst>
            </p:cNvPr>
            <p:cNvSpPr txBox="1"/>
            <p:nvPr/>
          </p:nvSpPr>
          <p:spPr>
            <a:xfrm>
              <a:off x="459348" y="1405128"/>
              <a:ext cx="6129712" cy="41857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endParaRPr>
            </a:p>
            <a:p>
              <a:pPr marL="228600" indent="-228600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200" b="1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19.84 J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0.5   X   62   X   0.8²</a:t>
              </a:r>
            </a:p>
            <a:p>
              <a:pPr marL="228600" indent="-228600">
                <a:spcAft>
                  <a:spcPts val="1200"/>
                </a:spcAft>
                <a:buFont typeface="+mj-lt"/>
                <a:buAutoNum type="arabicPeriod" startAt="2"/>
              </a:pPr>
              <a:r>
                <a:rPr lang="en-US" sz="1200" b="1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14 m/s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√2E/m   	 			2    X    493900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             	          5040	</a:t>
              </a:r>
            </a:p>
            <a:p>
              <a:pPr marL="228600" indent="-228600">
                <a:spcAft>
                  <a:spcPts val="1200"/>
                </a:spcAft>
                <a:buFont typeface="+mj-lt"/>
                <a:buAutoNum type="arabicPeriod" startAt="3"/>
              </a:pPr>
              <a:r>
                <a:rPr lang="en-US" sz="1200" b="1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9 m/s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 √2E/m				2   X   76550</a:t>
              </a:r>
            </a:p>
            <a:p>
              <a:pPr marL="2514600" lvl="5" indent="-228600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            1890</a:t>
              </a:r>
            </a:p>
            <a:p>
              <a:pPr marL="228600" indent="-228600">
                <a:spcAft>
                  <a:spcPts val="1200"/>
                </a:spcAft>
                <a:buFont typeface="+mj-lt"/>
                <a:buAutoNum type="arabicPeriod" startAt="4"/>
              </a:pPr>
              <a:r>
                <a:rPr lang="en-US" sz="1200" b="1" u="sng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5,780 kg</a:t>
              </a: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E/0.5v²				104040	</a:t>
              </a:r>
            </a:p>
            <a:p>
              <a:pPr>
                <a:spcAft>
                  <a:spcPts val="1200"/>
                </a:spcAft>
              </a:pPr>
              <a:r>
                <a:rPr lang="en-US" sz="1200" b="1" dirty="0">
                  <a:solidFill>
                    <a:srgbClr val="797979"/>
                  </a:solidFill>
                  <a:latin typeface="Arial Rounded MT Bold" panose="020F0704030504030204" pitchFamily="34" charset="77"/>
                </a:rPr>
                <a:t>		                  			0.5   X   6   X   6	</a:t>
              </a:r>
              <a:r>
                <a:rPr lang="en-US" sz="1200" b="1" dirty="0">
                  <a:solidFill>
                    <a:srgbClr val="38D4D6"/>
                  </a:solidFill>
                  <a:latin typeface="Arial Rounded MT Bold" panose="020F0704030504030204" pitchFamily="34" charset="77"/>
                </a:rPr>
                <a:t>        </a:t>
              </a:r>
            </a:p>
            <a:p>
              <a:pPr marL="228600" indent="-228600">
                <a:spcAft>
                  <a:spcPts val="3000"/>
                </a:spcAft>
                <a:buFont typeface="+mj-lt"/>
                <a:buAutoNum type="arabicPeriod" startAt="4"/>
              </a:pPr>
              <a:endPara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89A2A77-B387-334E-9FDE-F47D4E0002E5}"/>
                </a:ext>
              </a:extLst>
            </p:cNvPr>
            <p:cNvCxnSpPr/>
            <p:nvPr/>
          </p:nvCxnSpPr>
          <p:spPr>
            <a:xfrm>
              <a:off x="3264032" y="2938834"/>
              <a:ext cx="1181100" cy="0"/>
            </a:xfrm>
            <a:prstGeom prst="line">
              <a:avLst/>
            </a:prstGeom>
            <a:ln w="22225" cmpd="sng">
              <a:solidFill>
                <a:srgbClr val="38D4D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DED36756-3A6C-DC43-A371-6F4748904A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  <a14:imgEffect>
                        <a14:colorTemperature colorTemp="7200"/>
                      </a14:imgEffect>
                      <a14:imgEffect>
                        <a14:saturation sat="3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rcRect/>
            <a:stretch/>
          </p:blipFill>
          <p:spPr>
            <a:xfrm>
              <a:off x="2654432" y="2551484"/>
              <a:ext cx="609600" cy="774700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7A411FB-9199-1348-A0B1-251BE9955272}"/>
                </a:ext>
              </a:extLst>
            </p:cNvPr>
            <p:cNvCxnSpPr/>
            <p:nvPr/>
          </p:nvCxnSpPr>
          <p:spPr>
            <a:xfrm>
              <a:off x="3181482" y="3916734"/>
              <a:ext cx="1181100" cy="0"/>
            </a:xfrm>
            <a:prstGeom prst="line">
              <a:avLst/>
            </a:prstGeom>
            <a:ln w="22225" cmpd="sng">
              <a:solidFill>
                <a:srgbClr val="38D4D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 descr="Icon&#10;&#10;Description automatically generated">
              <a:extLst>
                <a:ext uri="{FF2B5EF4-FFF2-40B4-BE49-F238E27FC236}">
                  <a16:creationId xmlns:a16="http://schemas.microsoft.com/office/drawing/2014/main" id="{FB5A931C-E740-2144-93DE-62D4C5BA9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5000"/>
                      </a14:imgEffect>
                      <a14:imgEffect>
                        <a14:colorTemperature colorTemp="8800"/>
                      </a14:imgEffect>
                      <a14:imgEffect>
                        <a14:saturation sat="2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654432" y="3497537"/>
              <a:ext cx="609600" cy="774700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B9471E-A5C0-AF44-9850-6668A59982AD}"/>
                </a:ext>
              </a:extLst>
            </p:cNvPr>
            <p:cNvCxnSpPr/>
            <p:nvPr/>
          </p:nvCxnSpPr>
          <p:spPr>
            <a:xfrm>
              <a:off x="3003682" y="4920034"/>
              <a:ext cx="1181100" cy="0"/>
            </a:xfrm>
            <a:prstGeom prst="line">
              <a:avLst/>
            </a:prstGeom>
            <a:ln w="22225" cmpd="sng">
              <a:solidFill>
                <a:srgbClr val="38D4D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Google Shape;117;p4">
            <a:extLst>
              <a:ext uri="{FF2B5EF4-FFF2-40B4-BE49-F238E27FC236}">
                <a16:creationId xmlns:a16="http://schemas.microsoft.com/office/drawing/2014/main" id="{A645CD11-CE9A-5746-842F-EE3EA5C86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7222807"/>
              </p:ext>
            </p:extLst>
          </p:nvPr>
        </p:nvGraphicFramePr>
        <p:xfrm>
          <a:off x="459348" y="5633649"/>
          <a:ext cx="5939294" cy="349256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02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52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bg1"/>
                          </a:solidFill>
                          <a:latin typeface="Arial Rounded"/>
                          <a:sym typeface="Arial Rounded"/>
                        </a:rPr>
                        <a:t>Definitions of different energy stores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D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A - E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D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797979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Energy stored in an object as a result of its height</a:t>
                      </a:r>
                      <a:endParaRPr lang="en-US" sz="1200" b="0" dirty="0">
                        <a:solidFill>
                          <a:srgbClr val="7979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solidFill>
                            <a:srgbClr val="797979"/>
                          </a:solidFill>
                        </a:rPr>
                        <a:t>B</a:t>
                      </a:r>
                      <a:endParaRPr b="1" dirty="0">
                        <a:solidFill>
                          <a:srgbClr val="797979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797979"/>
                          </a:solidFill>
                          <a:latin typeface="Arial Rounded MT Bold" panose="020F0704030504030204" pitchFamily="34" charset="77"/>
                        </a:rPr>
                        <a:t>A force acting on an object that may cause the shape of the object to change</a:t>
                      </a:r>
                      <a:endParaRPr lang="en-US" sz="1200" b="0" dirty="0">
                        <a:solidFill>
                          <a:srgbClr val="7979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797979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D</a:t>
                      </a:r>
                      <a:endParaRPr sz="1200" b="1" dirty="0">
                        <a:solidFill>
                          <a:srgbClr val="797979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797979"/>
                          </a:solidFill>
                          <a:latin typeface="Arial Rounded MT Bold" panose="020F0704030504030204" pitchFamily="34" charset="77"/>
                        </a:rPr>
                        <a:t>The energy that an object or particle has because it moves</a:t>
                      </a:r>
                      <a:endParaRPr lang="en-US" sz="1200" b="0" dirty="0">
                        <a:solidFill>
                          <a:srgbClr val="7979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b="1" dirty="0">
                          <a:solidFill>
                            <a:srgbClr val="797979"/>
                          </a:solidFill>
                        </a:rPr>
                        <a:t>A</a:t>
                      </a:r>
                      <a:endParaRPr b="1" dirty="0">
                        <a:solidFill>
                          <a:srgbClr val="797979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797979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This energy is stored in the bonds of atoms and molecules</a:t>
                      </a:r>
                      <a:endParaRPr lang="en-US" sz="1200" b="0" dirty="0">
                        <a:solidFill>
                          <a:srgbClr val="7979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b="1" dirty="0">
                          <a:solidFill>
                            <a:srgbClr val="797979"/>
                          </a:solidFill>
                        </a:rPr>
                        <a:t>E</a:t>
                      </a:r>
                      <a:endParaRPr b="1" dirty="0">
                        <a:solidFill>
                          <a:srgbClr val="797979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56946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797979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Energy that is contained in a system responsible for its temperature</a:t>
                      </a:r>
                      <a:endParaRPr lang="en-US" sz="1200" b="0" dirty="0">
                        <a:solidFill>
                          <a:srgbClr val="7979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b="1" dirty="0">
                          <a:solidFill>
                            <a:srgbClr val="797979"/>
                          </a:solidFill>
                        </a:rPr>
                        <a:t>C</a:t>
                      </a:r>
                      <a:endParaRPr b="1" dirty="0">
                        <a:solidFill>
                          <a:srgbClr val="797979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03719"/>
                  </a:ext>
                </a:extLst>
              </a:tr>
            </a:tbl>
          </a:graphicData>
        </a:graphic>
      </p:graphicFrame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621C55D-2CA4-3C40-98D2-973ACAAE5E0B}"/>
              </a:ext>
            </a:extLst>
          </p:cNvPr>
          <p:cNvSpPr/>
          <p:nvPr/>
        </p:nvSpPr>
        <p:spPr>
          <a:xfrm>
            <a:off x="1694582" y="1364612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153</Words>
  <Application>Microsoft Macintosh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Rounded</vt:lpstr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Shannon Weldon (BIO - Postgraduate Researcher)</cp:lastModifiedBy>
  <cp:revision>12</cp:revision>
  <dcterms:created xsi:type="dcterms:W3CDTF">2022-04-04T12:23:53Z</dcterms:created>
  <dcterms:modified xsi:type="dcterms:W3CDTF">2022-08-16T17:25:35Z</dcterms:modified>
</cp:coreProperties>
</file>