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4D6"/>
    <a:srgbClr val="38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47"/>
    <p:restoredTop sz="95915"/>
  </p:normalViewPr>
  <p:slideViewPr>
    <p:cSldViewPr snapToGrid="0" snapToObjects="1">
      <p:cViewPr varScale="1">
        <p:scale>
          <a:sx n="78" d="100"/>
          <a:sy n="78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101B3F-8539-1144-B88A-9B4336C78CC6}"/>
              </a:ext>
            </a:extLst>
          </p:cNvPr>
          <p:cNvSpPr/>
          <p:nvPr userDrawn="1"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>
            <a:solidFill>
              <a:srgbClr val="00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10129C-DE21-8048-81CD-0A17E3F06791}"/>
              </a:ext>
            </a:extLst>
          </p:cNvPr>
          <p:cNvSpPr/>
          <p:nvPr userDrawn="1"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E2C-4581-EF49-9C59-5E7D689C4CE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F21B2FE-2CB9-314D-86D8-D78318E2AD4F}"/>
              </a:ext>
            </a:extLst>
          </p:cNvPr>
          <p:cNvSpPr/>
          <p:nvPr userDrawn="1"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B44A78-DEC5-D24C-B5BF-AE444B4AF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biLevel thresh="50000"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DE91AF0-48A0-D047-A478-E61BE7191FA9}"/>
              </a:ext>
            </a:extLst>
          </p:cNvPr>
          <p:cNvSpPr/>
          <p:nvPr userDrawn="1"/>
        </p:nvSpPr>
        <p:spPr>
          <a:xfrm>
            <a:off x="1093357" y="177564"/>
            <a:ext cx="5580506" cy="717631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B21BA9-0A97-A348-AD97-78CE6F2E44F2}"/>
              </a:ext>
            </a:extLst>
          </p:cNvPr>
          <p:cNvGrpSpPr/>
          <p:nvPr userDrawn="1"/>
        </p:nvGrpSpPr>
        <p:grpSpPr>
          <a:xfrm>
            <a:off x="529022" y="970622"/>
            <a:ext cx="382946" cy="382526"/>
            <a:chOff x="1761370" y="3168673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D1F272-9FB9-994A-86A7-2586DB1F8517}"/>
                </a:ext>
              </a:extLst>
            </p:cNvPr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Doughnut 20">
              <a:extLst>
                <a:ext uri="{FF2B5EF4-FFF2-40B4-BE49-F238E27FC236}">
                  <a16:creationId xmlns:a16="http://schemas.microsoft.com/office/drawing/2014/main" id="{26E2CF78-6189-244B-98DA-66095B80B1F2}"/>
                </a:ext>
              </a:extLst>
            </p:cNvPr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AC6786D-CD08-804C-A834-BF1D845C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5F4D00-67D5-6142-8955-53027972366A}"/>
              </a:ext>
            </a:extLst>
          </p:cNvPr>
          <p:cNvGrpSpPr/>
          <p:nvPr userDrawn="1"/>
        </p:nvGrpSpPr>
        <p:grpSpPr>
          <a:xfrm>
            <a:off x="958811" y="753404"/>
            <a:ext cx="651649" cy="631333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A1D92D5-ACCE-F14E-91FD-5A28E8C4F33D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ughnut 24">
              <a:extLst>
                <a:ext uri="{FF2B5EF4-FFF2-40B4-BE49-F238E27FC236}">
                  <a16:creationId xmlns:a16="http://schemas.microsoft.com/office/drawing/2014/main" id="{E5A5648D-D0B1-D844-B1DB-FF9FC27347F8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6F28909D-5650-7D48-B3DB-BB3D89F5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E2CF8D-FD41-784C-B0A5-4E0CE4FC588D}"/>
              </a:ext>
            </a:extLst>
          </p:cNvPr>
          <p:cNvGrpSpPr/>
          <p:nvPr userDrawn="1"/>
        </p:nvGrpSpPr>
        <p:grpSpPr>
          <a:xfrm>
            <a:off x="1694319" y="632875"/>
            <a:ext cx="544625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FAE7E-54AE-6D42-8661-82A5CC0DE0CC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ughnut 29">
              <a:extLst>
                <a:ext uri="{FF2B5EF4-FFF2-40B4-BE49-F238E27FC236}">
                  <a16:creationId xmlns:a16="http://schemas.microsoft.com/office/drawing/2014/main" id="{B8B9F8CD-EC84-B449-99AD-75067294D428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EE8E5FB-B26A-4841-BC98-C868BDFB8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8A33FB-C49C-6A49-8591-7859D49173CA}"/>
              </a:ext>
            </a:extLst>
          </p:cNvPr>
          <p:cNvGrpSpPr/>
          <p:nvPr userDrawn="1"/>
        </p:nvGrpSpPr>
        <p:grpSpPr>
          <a:xfrm>
            <a:off x="2308049" y="743153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49D984-31B6-994E-AA35-D29D42209B2A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ughnut 33">
              <a:extLst>
                <a:ext uri="{FF2B5EF4-FFF2-40B4-BE49-F238E27FC236}">
                  <a16:creationId xmlns:a16="http://schemas.microsoft.com/office/drawing/2014/main" id="{C38F7472-BFC1-974C-B509-AEA999D6AF1F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4233D9-51DE-2643-9552-EE55E78B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B950D6-C76F-7E4F-B476-5B5EA107CF93}"/>
              </a:ext>
            </a:extLst>
          </p:cNvPr>
          <p:cNvGrpSpPr/>
          <p:nvPr userDrawn="1"/>
        </p:nvGrpSpPr>
        <p:grpSpPr>
          <a:xfrm>
            <a:off x="2954801" y="632875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7C4E6C-B1CD-A54C-A14D-61C32B6C3C19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ughnut 37">
              <a:extLst>
                <a:ext uri="{FF2B5EF4-FFF2-40B4-BE49-F238E27FC236}">
                  <a16:creationId xmlns:a16="http://schemas.microsoft.com/office/drawing/2014/main" id="{18164CD0-6C49-B540-8BB6-57599C3AB6AB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4928C1B4-5D8C-4A40-A782-7C76604F9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745CA7-2FAE-A74B-B836-F213D3AB0288}"/>
              </a:ext>
            </a:extLst>
          </p:cNvPr>
          <p:cNvGrpSpPr/>
          <p:nvPr userDrawn="1"/>
        </p:nvGrpSpPr>
        <p:grpSpPr>
          <a:xfrm>
            <a:off x="3566338" y="803603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292627-70BA-9D4E-B3C4-D98880050930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Doughnut 41">
              <a:extLst>
                <a:ext uri="{FF2B5EF4-FFF2-40B4-BE49-F238E27FC236}">
                  <a16:creationId xmlns:a16="http://schemas.microsoft.com/office/drawing/2014/main" id="{3B92D7D0-ABEC-7340-B99B-D47F7AF193E6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3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711159AB-C0F0-C84D-9F8C-317BAD5BB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C736AC-61D9-B149-AD8A-260AA4BF14C7}"/>
              </a:ext>
            </a:extLst>
          </p:cNvPr>
          <p:cNvGrpSpPr/>
          <p:nvPr userDrawn="1"/>
        </p:nvGrpSpPr>
        <p:grpSpPr>
          <a:xfrm>
            <a:off x="4107579" y="78610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24DBF84-3E25-8543-848C-FC29AFA98D39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Doughnut 45">
              <a:extLst>
                <a:ext uri="{FF2B5EF4-FFF2-40B4-BE49-F238E27FC236}">
                  <a16:creationId xmlns:a16="http://schemas.microsoft.com/office/drawing/2014/main" id="{C4FF9713-19EB-0648-ADE9-B4E3B88D8434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7" name="Picture 78" descr="icon_pawCross - Riverside Veterinary Hospital">
              <a:extLst>
                <a:ext uri="{FF2B5EF4-FFF2-40B4-BE49-F238E27FC236}">
                  <a16:creationId xmlns:a16="http://schemas.microsoft.com/office/drawing/2014/main" id="{23DF445E-363A-8342-8D88-1E753AC17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1313CC-6D2C-7A4A-B20B-5A83695C3418}"/>
              </a:ext>
            </a:extLst>
          </p:cNvPr>
          <p:cNvGrpSpPr/>
          <p:nvPr userDrawn="1"/>
        </p:nvGrpSpPr>
        <p:grpSpPr>
          <a:xfrm>
            <a:off x="109492" y="9104209"/>
            <a:ext cx="751977" cy="717630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E01630-E2F5-174B-83DF-537A81900714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Doughnut 50">
              <a:extLst>
                <a:ext uri="{FF2B5EF4-FFF2-40B4-BE49-F238E27FC236}">
                  <a16:creationId xmlns:a16="http://schemas.microsoft.com/office/drawing/2014/main" id="{6FAB542D-0C59-0244-AD6A-01244F888810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2" name="Picture 51" descr="Icon&#10;&#10;Description automatically generated">
              <a:extLst>
                <a:ext uri="{FF2B5EF4-FFF2-40B4-BE49-F238E27FC236}">
                  <a16:creationId xmlns:a16="http://schemas.microsoft.com/office/drawing/2014/main" id="{3DBB897D-8E00-3547-8E8F-78D872CB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EB5046-EEC0-944C-9FA3-917ABACF70E9}"/>
              </a:ext>
            </a:extLst>
          </p:cNvPr>
          <p:cNvGrpSpPr/>
          <p:nvPr userDrawn="1"/>
        </p:nvGrpSpPr>
        <p:grpSpPr>
          <a:xfrm>
            <a:off x="931352" y="9222966"/>
            <a:ext cx="553044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C2748E-7EDF-0045-9934-269FE6BD51FF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Doughnut 54">
              <a:extLst>
                <a:ext uri="{FF2B5EF4-FFF2-40B4-BE49-F238E27FC236}">
                  <a16:creationId xmlns:a16="http://schemas.microsoft.com/office/drawing/2014/main" id="{7AC17B1C-19BC-8E4D-99BD-B4A87386FAAB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con&#10;&#10;Description automatically generated">
              <a:extLst>
                <a:ext uri="{FF2B5EF4-FFF2-40B4-BE49-F238E27FC236}">
                  <a16:creationId xmlns:a16="http://schemas.microsoft.com/office/drawing/2014/main" id="{B400A263-037C-DF49-B3F9-733759DE7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07BC49-9362-AA4A-AE67-2FDF02A72B8D}"/>
              </a:ext>
            </a:extLst>
          </p:cNvPr>
          <p:cNvGrpSpPr/>
          <p:nvPr userDrawn="1"/>
        </p:nvGrpSpPr>
        <p:grpSpPr>
          <a:xfrm>
            <a:off x="1517966" y="9116399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0BBAF5-B41A-6041-B20B-4B622F87C611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ughnut 58">
              <a:extLst>
                <a:ext uri="{FF2B5EF4-FFF2-40B4-BE49-F238E27FC236}">
                  <a16:creationId xmlns:a16="http://schemas.microsoft.com/office/drawing/2014/main" id="{C4E069AB-60AB-7D47-9712-C57C7A64C4C7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A61B35EC-716F-434A-9357-5E4FEB90A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BF47A7-49ED-8942-975A-E47E4F6A71D4}"/>
              </a:ext>
            </a:extLst>
          </p:cNvPr>
          <p:cNvGrpSpPr/>
          <p:nvPr userDrawn="1"/>
        </p:nvGrpSpPr>
        <p:grpSpPr>
          <a:xfrm>
            <a:off x="2185670" y="9271144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D5D9284-249C-4149-A070-DE30F1170136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Doughnut 62">
              <a:extLst>
                <a:ext uri="{FF2B5EF4-FFF2-40B4-BE49-F238E27FC236}">
                  <a16:creationId xmlns:a16="http://schemas.microsoft.com/office/drawing/2014/main" id="{2F2A9C05-4F65-5D4B-AF5A-8A7532412364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7AF9B16C-6CF8-EE45-A9AA-044D8F5F5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E592DFA-B0D6-E549-8D1B-42D69008507E}"/>
              </a:ext>
            </a:extLst>
          </p:cNvPr>
          <p:cNvGrpSpPr/>
          <p:nvPr userDrawn="1"/>
        </p:nvGrpSpPr>
        <p:grpSpPr>
          <a:xfrm>
            <a:off x="2787601" y="9410155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B3804F-0F58-114F-9A11-0AEC681C339A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Doughnut 66">
              <a:extLst>
                <a:ext uri="{FF2B5EF4-FFF2-40B4-BE49-F238E27FC236}">
                  <a16:creationId xmlns:a16="http://schemas.microsoft.com/office/drawing/2014/main" id="{FA235583-E248-9440-B893-DF03B22293D2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8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CAF65119-CD05-3C4B-8A45-4B71F0D07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E94754A-6FAA-8448-ABBF-8477EA8E4F7C}"/>
              </a:ext>
            </a:extLst>
          </p:cNvPr>
          <p:cNvGrpSpPr/>
          <p:nvPr userDrawn="1"/>
        </p:nvGrpSpPr>
        <p:grpSpPr>
          <a:xfrm>
            <a:off x="3333137" y="937534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0F034D-3565-504F-AD63-1D0F441152E4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ughnut 70">
              <a:extLst>
                <a:ext uri="{FF2B5EF4-FFF2-40B4-BE49-F238E27FC236}">
                  <a16:creationId xmlns:a16="http://schemas.microsoft.com/office/drawing/2014/main" id="{17B5972D-23B3-514A-A606-7D708CC3117F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2" name="Picture 78" descr="icon_pawCross - Riverside Veterinary Hospital">
              <a:extLst>
                <a:ext uri="{FF2B5EF4-FFF2-40B4-BE49-F238E27FC236}">
                  <a16:creationId xmlns:a16="http://schemas.microsoft.com/office/drawing/2014/main" id="{1EBCF347-0EE3-DB42-9616-AB35F8D44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AAE790E-063E-3C4D-8303-32489B151F4D}"/>
              </a:ext>
            </a:extLst>
          </p:cNvPr>
          <p:cNvSpPr txBox="1"/>
          <p:nvPr userDrawn="1"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 Reserved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1E-9B1A-6943-A643-B5397163ABB3}"/>
              </a:ext>
            </a:extLst>
          </p:cNvPr>
          <p:cNvSpPr txBox="1"/>
          <p:nvPr userDrawn="1"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MA Code: KS4-18-05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79EAA-F84D-3449-852F-32464B608F19}"/>
              </a:ext>
            </a:extLst>
          </p:cNvPr>
          <p:cNvSpPr txBox="1"/>
          <p:nvPr userDrawn="1"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Teacher Answers: Explore Mains Power   </a:t>
            </a:r>
          </a:p>
        </p:txBody>
      </p:sp>
    </p:spTree>
    <p:extLst>
      <p:ext uri="{BB962C8B-B14F-4D97-AF65-F5344CB8AC3E}">
        <p14:creationId xmlns:p14="http://schemas.microsoft.com/office/powerpoint/2010/main" val="30518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D4CA65-542E-5A4E-8748-3535C064836F}"/>
              </a:ext>
            </a:extLst>
          </p:cNvPr>
          <p:cNvSpPr txBox="1"/>
          <p:nvPr/>
        </p:nvSpPr>
        <p:spPr>
          <a:xfrm>
            <a:off x="306820" y="1550118"/>
            <a:ext cx="624435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00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D4D6"/>
                </a:solidFill>
                <a:latin typeface="Arial Rounded MT Bold" panose="020F0704030504030204" pitchFamily="34" charset="77"/>
              </a:rPr>
              <a:t>12000   /    6    =    2000  W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D4D6"/>
                </a:solidFill>
                <a:latin typeface="Arial Rounded MT Bold" panose="020F0704030504030204" pitchFamily="34" charset="77"/>
              </a:rPr>
              <a:t>10000   /     200    =   50  s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D4D6"/>
                </a:solidFill>
                <a:latin typeface="Arial Rounded MT Bold" panose="020F0704030504030204" pitchFamily="34" charset="77"/>
              </a:rPr>
              <a:t>6000000    X   7200   =    43200000000  J or 43200  MJ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00D4D6"/>
                </a:solidFill>
                <a:latin typeface="Arial Rounded MT Bold" panose="020F0704030504030204" pitchFamily="34" charset="77"/>
              </a:rPr>
              <a:t>2800000    /    900000    =     3.1   s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>
                <a:solidFill>
                  <a:srgbClr val="00D4D6"/>
                </a:solidFill>
                <a:latin typeface="Arial Rounded MT Bold" panose="020F0704030504030204" pitchFamily="34" charset="77"/>
              </a:rPr>
              <a:t>Completed conversions </a:t>
            </a:r>
            <a:endParaRPr lang="en-US" sz="1200" dirty="0">
              <a:solidFill>
                <a:srgbClr val="00D4D6"/>
              </a:solidFill>
              <a:latin typeface="Arial Rounded MT Bold" panose="020F0704030504030204" pitchFamily="34" charset="77"/>
            </a:endParaRPr>
          </a:p>
          <a:p>
            <a:pPr>
              <a:spcAft>
                <a:spcPts val="2400"/>
              </a:spcAft>
            </a:pPr>
            <a:endParaRPr lang="en-US" sz="1200" dirty="0">
              <a:solidFill>
                <a:srgbClr val="00D4D6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EF291D2-6EE6-844D-8D09-1A558EF5E2CF}"/>
              </a:ext>
            </a:extLst>
          </p:cNvPr>
          <p:cNvSpPr/>
          <p:nvPr/>
        </p:nvSpPr>
        <p:spPr>
          <a:xfrm>
            <a:off x="1285328" y="1415011"/>
            <a:ext cx="4320000" cy="353544"/>
          </a:xfrm>
          <a:prstGeom prst="roundRect">
            <a:avLst/>
          </a:prstGeom>
          <a:solidFill>
            <a:srgbClr val="00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3D9E18-1D23-B444-8D5C-E7787E69A82F}"/>
              </a:ext>
            </a:extLst>
          </p:cNvPr>
          <p:cNvGrpSpPr/>
          <p:nvPr/>
        </p:nvGrpSpPr>
        <p:grpSpPr>
          <a:xfrm>
            <a:off x="5089827" y="2100801"/>
            <a:ext cx="1294961" cy="1313658"/>
            <a:chOff x="5045103" y="5577204"/>
            <a:chExt cx="1528445" cy="13033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C9915B0-34D8-3540-B167-7F3D63A30F06}"/>
                </a:ext>
              </a:extLst>
            </p:cNvPr>
            <p:cNvGrpSpPr/>
            <p:nvPr/>
          </p:nvGrpSpPr>
          <p:grpSpPr>
            <a:xfrm>
              <a:off x="5045103" y="5577204"/>
              <a:ext cx="1528445" cy="1303361"/>
              <a:chOff x="0" y="879629"/>
              <a:chExt cx="1528549" cy="1303361"/>
            </a:xfrm>
          </p:grpSpPr>
          <p:sp>
            <p:nvSpPr>
              <p:cNvPr id="7" name="Isosceles Triangle 7">
                <a:extLst>
                  <a:ext uri="{FF2B5EF4-FFF2-40B4-BE49-F238E27FC236}">
                    <a16:creationId xmlns:a16="http://schemas.microsoft.com/office/drawing/2014/main" id="{45C196C7-92A2-BB4C-9443-9561347AF0EB}"/>
                  </a:ext>
                </a:extLst>
              </p:cNvPr>
              <p:cNvSpPr/>
              <p:nvPr/>
            </p:nvSpPr>
            <p:spPr>
              <a:xfrm>
                <a:off x="0" y="879629"/>
                <a:ext cx="1528549" cy="1303361"/>
              </a:xfrm>
              <a:prstGeom prst="triangle">
                <a:avLst/>
              </a:prstGeom>
              <a:solidFill>
                <a:srgbClr val="00D4D6"/>
              </a:solidFill>
              <a:ln>
                <a:solidFill>
                  <a:srgbClr val="38D4D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Text Box 8">
                <a:extLst>
                  <a:ext uri="{FF2B5EF4-FFF2-40B4-BE49-F238E27FC236}">
                    <a16:creationId xmlns:a16="http://schemas.microsoft.com/office/drawing/2014/main" id="{A6D4C555-3D08-BF4C-A1C7-E4384DCE6A63}"/>
                  </a:ext>
                </a:extLst>
              </p:cNvPr>
              <p:cNvSpPr txBox="1"/>
              <p:nvPr/>
            </p:nvSpPr>
            <p:spPr>
              <a:xfrm>
                <a:off x="299020" y="1667027"/>
                <a:ext cx="320944" cy="3348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b="1" dirty="0">
                    <a:ln w="9525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>
                      <a:outerShdw blurRad="12700" dist="38100" dir="2700000" algn="tl">
                        <a:schemeClr val="bg1">
                          <a:lumMod val="50000"/>
                        </a:schemeClr>
                      </a:outerShdw>
                    </a:effectLst>
                    <a:latin typeface="Arial Rounded MT Bold" panose="020F0704030504030204" pitchFamily="34" charset="77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endParaRPr lang="en-GB" sz="1600" dirty="0">
                  <a:solidFill>
                    <a:schemeClr val="bg1"/>
                  </a:solidFill>
                  <a:effectLst/>
                  <a:latin typeface="Arial Rounded MT Bold" panose="020F0704030504030204" pitchFamily="34" charset="77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9">
                <a:extLst>
                  <a:ext uri="{FF2B5EF4-FFF2-40B4-BE49-F238E27FC236}">
                    <a16:creationId xmlns:a16="http://schemas.microsoft.com/office/drawing/2014/main" id="{44057E20-50BF-F346-B3B0-91AA9FDAEEF5}"/>
                  </a:ext>
                </a:extLst>
              </p:cNvPr>
              <p:cNvSpPr txBox="1"/>
              <p:nvPr/>
            </p:nvSpPr>
            <p:spPr>
              <a:xfrm>
                <a:off x="925839" y="1667028"/>
                <a:ext cx="256819" cy="3348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b="1" dirty="0">
                    <a:ln w="9525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>
                      <a:outerShdw blurRad="12700" dist="38100" dir="2700000" algn="tl">
                        <a:schemeClr val="bg1">
                          <a:lumMod val="50000"/>
                        </a:schemeClr>
                      </a:outerShdw>
                    </a:effectLst>
                    <a:latin typeface="Arial Rounded MT Bold" panose="020F0704030504030204" pitchFamily="34" charset="77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endParaRPr lang="en-GB" sz="1600" dirty="0">
                  <a:solidFill>
                    <a:schemeClr val="bg1"/>
                  </a:solidFill>
                  <a:effectLst/>
                  <a:latin typeface="Arial Rounded MT Bold" panose="020F0704030504030204" pitchFamily="34" charset="77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 Box 10">
                <a:extLst>
                  <a:ext uri="{FF2B5EF4-FFF2-40B4-BE49-F238E27FC236}">
                    <a16:creationId xmlns:a16="http://schemas.microsoft.com/office/drawing/2014/main" id="{D539A80E-3C6B-9448-A334-B72EF418DBE8}"/>
                  </a:ext>
                </a:extLst>
              </p:cNvPr>
              <p:cNvSpPr txBox="1"/>
              <p:nvPr/>
            </p:nvSpPr>
            <p:spPr>
              <a:xfrm>
                <a:off x="585864" y="1193496"/>
                <a:ext cx="320944" cy="3348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b="1" dirty="0">
                    <a:ln w="9525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>
                      <a:outerShdw blurRad="12700" dist="38100" dir="2700000" algn="tl">
                        <a:schemeClr val="bg1">
                          <a:lumMod val="50000"/>
                        </a:schemeClr>
                      </a:outerShdw>
                    </a:effectLst>
                    <a:latin typeface="Arial Rounded MT Bold" panose="020F0704030504030204" pitchFamily="34" charset="77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GB" sz="1600" dirty="0">
                  <a:solidFill>
                    <a:schemeClr val="bg1"/>
                  </a:solidFill>
                  <a:effectLst/>
                  <a:latin typeface="Arial Rounded MT Bold" panose="020F0704030504030204" pitchFamily="34" charset="77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12">
                <a:extLst>
                  <a:ext uri="{FF2B5EF4-FFF2-40B4-BE49-F238E27FC236}">
                    <a16:creationId xmlns:a16="http://schemas.microsoft.com/office/drawing/2014/main" id="{C96D258B-D8FB-C848-88E5-EDCFA46B0649}"/>
                  </a:ext>
                </a:extLst>
              </p:cNvPr>
              <p:cNvSpPr txBox="1"/>
              <p:nvPr/>
            </p:nvSpPr>
            <p:spPr>
              <a:xfrm>
                <a:off x="610789" y="1662091"/>
                <a:ext cx="292088" cy="3348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b="1" dirty="0">
                    <a:ln w="9525" cap="flat" cmpd="sng" algn="ctr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chemeClr val="bg1"/>
                    </a:solidFill>
                    <a:effectLst>
                      <a:outerShdw blurRad="12700" dist="38100" dir="2700000" algn="tl">
                        <a:schemeClr val="bg1">
                          <a:lumMod val="50000"/>
                        </a:schemeClr>
                      </a:outerShdw>
                    </a:effectLst>
                    <a:latin typeface="Arial Rounded MT Bold" panose="020F0704030504030204" pitchFamily="34" charset="77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endParaRPr lang="en-GB" sz="1600" dirty="0">
                  <a:solidFill>
                    <a:schemeClr val="bg1"/>
                  </a:solidFill>
                  <a:effectLst/>
                  <a:latin typeface="Arial Rounded MT Bold" panose="020F0704030504030204" pitchFamily="34" charset="77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001025A-43EF-5241-A036-630539466D86}"/>
                </a:ext>
              </a:extLst>
            </p:cNvPr>
            <p:cNvCxnSpPr/>
            <p:nvPr/>
          </p:nvCxnSpPr>
          <p:spPr>
            <a:xfrm>
              <a:off x="5410744" y="6278208"/>
              <a:ext cx="830254" cy="0"/>
            </a:xfrm>
            <a:prstGeom prst="line">
              <a:avLst/>
            </a:prstGeom>
            <a:ln w="254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Google Shape;117;p4">
            <a:extLst>
              <a:ext uri="{FF2B5EF4-FFF2-40B4-BE49-F238E27FC236}">
                <a16:creationId xmlns:a16="http://schemas.microsoft.com/office/drawing/2014/main" id="{F9B5046A-93C8-E847-9201-B1EF490C2F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7657370"/>
              </p:ext>
            </p:extLst>
          </p:nvPr>
        </p:nvGraphicFramePr>
        <p:xfrm>
          <a:off x="966406" y="3974634"/>
          <a:ext cx="5136632" cy="512409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354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356">
                  <a:extLst>
                    <a:ext uri="{9D8B030D-6E8A-4147-A177-3AD203B41FA5}">
                      <a16:colId xmlns:a16="http://schemas.microsoft.com/office/drawing/2014/main" val="470653724"/>
                    </a:ext>
                  </a:extLst>
                </a:gridCol>
                <a:gridCol w="714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48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Quantity</a:t>
                      </a:r>
                      <a:endParaRPr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D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Convert to…</a:t>
                      </a:r>
                      <a:endParaRPr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D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No.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D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750W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0.75   kW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1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233260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2.4kW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2400  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2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944293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0.04kW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40   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3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998983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35kJ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35000   J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4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14520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3225.6kW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3.2256   MW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5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42187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1170J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1.7   kJ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6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0.005MW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5   kW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ea typeface="Arial Rounded"/>
                          <a:cs typeface="Arial Rounded"/>
                          <a:sym typeface="Arial Rounded"/>
                        </a:rPr>
                        <a:t>7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0.75kW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750   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8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9990J</a:t>
                      </a:r>
                      <a:endParaRPr lang="en-US"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9.99   kJ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9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056946"/>
                  </a:ext>
                </a:extLst>
              </a:tr>
              <a:tr h="48269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18.3MW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18300000   W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GB" sz="1200" b="1" dirty="0">
                          <a:solidFill>
                            <a:srgbClr val="00D4D6"/>
                          </a:solidFill>
                          <a:latin typeface="Arial Rounded MT Bold" panose="020F0704030504030204" pitchFamily="34" charset="77"/>
                        </a:rPr>
                        <a:t>10</a:t>
                      </a:r>
                      <a:endParaRPr sz="1200" b="1" dirty="0">
                        <a:solidFill>
                          <a:srgbClr val="00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003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11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81</Words>
  <Application>Microsoft Macintosh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Rounded</vt:lpstr>
      <vt:lpstr>Arial</vt:lpstr>
      <vt:lpstr>Arial Rounded MT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Shannon Weldon (BIO - Postgraduate Researcher)</cp:lastModifiedBy>
  <cp:revision>20</cp:revision>
  <dcterms:created xsi:type="dcterms:W3CDTF">2022-04-04T12:23:53Z</dcterms:created>
  <dcterms:modified xsi:type="dcterms:W3CDTF">2022-08-23T09:32:44Z</dcterms:modified>
</cp:coreProperties>
</file>