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showGuides="1">
      <p:cViewPr varScale="1">
        <p:scale>
          <a:sx n="75" d="100"/>
          <a:sy n="75" d="100"/>
        </p:scale>
        <p:origin x="3264" y="16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0322C5B-279D-4E56-8E25-6B2540F14FB7}"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4A646-1B3F-488A-8EB7-CC7C02C84415}" type="slidenum">
              <a:rPr lang="en-GB" smtClean="0"/>
              <a:t>‹#›</a:t>
            </a:fld>
            <a:endParaRPr lang="en-GB"/>
          </a:p>
        </p:txBody>
      </p:sp>
    </p:spTree>
    <p:extLst>
      <p:ext uri="{BB962C8B-B14F-4D97-AF65-F5344CB8AC3E}">
        <p14:creationId xmlns:p14="http://schemas.microsoft.com/office/powerpoint/2010/main" val="23678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0322C5B-279D-4E56-8E25-6B2540F14FB7}"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4A646-1B3F-488A-8EB7-CC7C02C84415}" type="slidenum">
              <a:rPr lang="en-GB" smtClean="0"/>
              <a:t>‹#›</a:t>
            </a:fld>
            <a:endParaRPr lang="en-GB"/>
          </a:p>
        </p:txBody>
      </p:sp>
    </p:spTree>
    <p:extLst>
      <p:ext uri="{BB962C8B-B14F-4D97-AF65-F5344CB8AC3E}">
        <p14:creationId xmlns:p14="http://schemas.microsoft.com/office/powerpoint/2010/main" val="228216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0322C5B-279D-4E56-8E25-6B2540F14FB7}"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4A646-1B3F-488A-8EB7-CC7C02C84415}" type="slidenum">
              <a:rPr lang="en-GB" smtClean="0"/>
              <a:t>‹#›</a:t>
            </a:fld>
            <a:endParaRPr lang="en-GB"/>
          </a:p>
        </p:txBody>
      </p:sp>
    </p:spTree>
    <p:extLst>
      <p:ext uri="{BB962C8B-B14F-4D97-AF65-F5344CB8AC3E}">
        <p14:creationId xmlns:p14="http://schemas.microsoft.com/office/powerpoint/2010/main" val="50992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0322C5B-279D-4E56-8E25-6B2540F14FB7}"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4A646-1B3F-488A-8EB7-CC7C02C84415}" type="slidenum">
              <a:rPr lang="en-GB" smtClean="0"/>
              <a:t>‹#›</a:t>
            </a:fld>
            <a:endParaRPr lang="en-GB"/>
          </a:p>
        </p:txBody>
      </p:sp>
    </p:spTree>
    <p:extLst>
      <p:ext uri="{BB962C8B-B14F-4D97-AF65-F5344CB8AC3E}">
        <p14:creationId xmlns:p14="http://schemas.microsoft.com/office/powerpoint/2010/main" val="321051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0322C5B-279D-4E56-8E25-6B2540F14FB7}"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4A646-1B3F-488A-8EB7-CC7C02C84415}" type="slidenum">
              <a:rPr lang="en-GB" smtClean="0"/>
              <a:t>‹#›</a:t>
            </a:fld>
            <a:endParaRPr lang="en-GB"/>
          </a:p>
        </p:txBody>
      </p:sp>
    </p:spTree>
    <p:extLst>
      <p:ext uri="{BB962C8B-B14F-4D97-AF65-F5344CB8AC3E}">
        <p14:creationId xmlns:p14="http://schemas.microsoft.com/office/powerpoint/2010/main" val="409627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0322C5B-279D-4E56-8E25-6B2540F14FB7}"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C4A646-1B3F-488A-8EB7-CC7C02C84415}" type="slidenum">
              <a:rPr lang="en-GB" smtClean="0"/>
              <a:t>‹#›</a:t>
            </a:fld>
            <a:endParaRPr lang="en-GB"/>
          </a:p>
        </p:txBody>
      </p:sp>
    </p:spTree>
    <p:extLst>
      <p:ext uri="{BB962C8B-B14F-4D97-AF65-F5344CB8AC3E}">
        <p14:creationId xmlns:p14="http://schemas.microsoft.com/office/powerpoint/2010/main" val="273015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0322C5B-279D-4E56-8E25-6B2540F14FB7}" type="datetimeFigureOut">
              <a:rPr lang="en-GB" smtClean="0"/>
              <a:t>06/09/2023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C4A646-1B3F-488A-8EB7-CC7C02C84415}" type="slidenum">
              <a:rPr lang="en-GB" smtClean="0"/>
              <a:t>‹#›</a:t>
            </a:fld>
            <a:endParaRPr lang="en-GB"/>
          </a:p>
        </p:txBody>
      </p:sp>
    </p:spTree>
    <p:extLst>
      <p:ext uri="{BB962C8B-B14F-4D97-AF65-F5344CB8AC3E}">
        <p14:creationId xmlns:p14="http://schemas.microsoft.com/office/powerpoint/2010/main" val="211106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0322C5B-279D-4E56-8E25-6B2540F14FB7}" type="datetimeFigureOut">
              <a:rPr lang="en-GB" smtClean="0"/>
              <a:t>06/09/2023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C4A646-1B3F-488A-8EB7-CC7C02C84415}" type="slidenum">
              <a:rPr lang="en-GB" smtClean="0"/>
              <a:t>‹#›</a:t>
            </a:fld>
            <a:endParaRPr lang="en-GB"/>
          </a:p>
        </p:txBody>
      </p:sp>
    </p:spTree>
    <p:extLst>
      <p:ext uri="{BB962C8B-B14F-4D97-AF65-F5344CB8AC3E}">
        <p14:creationId xmlns:p14="http://schemas.microsoft.com/office/powerpoint/2010/main" val="418221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22C5B-279D-4E56-8E25-6B2540F14FB7}" type="datetimeFigureOut">
              <a:rPr lang="en-GB" smtClean="0"/>
              <a:t>06/09/2023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C4A646-1B3F-488A-8EB7-CC7C02C84415}" type="slidenum">
              <a:rPr lang="en-GB" smtClean="0"/>
              <a:t>‹#›</a:t>
            </a:fld>
            <a:endParaRPr lang="en-GB"/>
          </a:p>
        </p:txBody>
      </p:sp>
    </p:spTree>
    <p:extLst>
      <p:ext uri="{BB962C8B-B14F-4D97-AF65-F5344CB8AC3E}">
        <p14:creationId xmlns:p14="http://schemas.microsoft.com/office/powerpoint/2010/main" val="133739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0322C5B-279D-4E56-8E25-6B2540F14FB7}"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C4A646-1B3F-488A-8EB7-CC7C02C84415}" type="slidenum">
              <a:rPr lang="en-GB" smtClean="0"/>
              <a:t>‹#›</a:t>
            </a:fld>
            <a:endParaRPr lang="en-GB"/>
          </a:p>
        </p:txBody>
      </p:sp>
    </p:spTree>
    <p:extLst>
      <p:ext uri="{BB962C8B-B14F-4D97-AF65-F5344CB8AC3E}">
        <p14:creationId xmlns:p14="http://schemas.microsoft.com/office/powerpoint/2010/main" val="370172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0322C5B-279D-4E56-8E25-6B2540F14FB7}"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C4A646-1B3F-488A-8EB7-CC7C02C84415}" type="slidenum">
              <a:rPr lang="en-GB" smtClean="0"/>
              <a:t>‹#›</a:t>
            </a:fld>
            <a:endParaRPr lang="en-GB"/>
          </a:p>
        </p:txBody>
      </p:sp>
    </p:spTree>
    <p:extLst>
      <p:ext uri="{BB962C8B-B14F-4D97-AF65-F5344CB8AC3E}">
        <p14:creationId xmlns:p14="http://schemas.microsoft.com/office/powerpoint/2010/main" val="66924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0322C5B-279D-4E56-8E25-6B2540F14FB7}" type="datetimeFigureOut">
              <a:rPr lang="en-GB" smtClean="0"/>
              <a:t>06/09/2023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6C4A646-1B3F-488A-8EB7-CC7C02C84415}" type="slidenum">
              <a:rPr lang="en-GB" smtClean="0"/>
              <a:t>‹#›</a:t>
            </a:fld>
            <a:endParaRPr lang="en-GB"/>
          </a:p>
        </p:txBody>
      </p:sp>
    </p:spTree>
    <p:extLst>
      <p:ext uri="{BB962C8B-B14F-4D97-AF65-F5344CB8AC3E}">
        <p14:creationId xmlns:p14="http://schemas.microsoft.com/office/powerpoint/2010/main" val="3630228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9426DF-BBE3-1BAF-4C10-CD4ECB3C6D8F}"/>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E370A91-AEF7-54A6-F1DE-2E62F14AA09C}"/>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52CFBE08-73D5-29F3-4D95-E97E4BF7DF37}"/>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7" name="TextBox 6">
            <a:extLst>
              <a:ext uri="{FF2B5EF4-FFF2-40B4-BE49-F238E27FC236}">
                <a16:creationId xmlns:a16="http://schemas.microsoft.com/office/drawing/2014/main" id="{C10AAA11-DA6B-4DA1-45BD-D5878D3190B5}"/>
              </a:ext>
            </a:extLst>
          </p:cNvPr>
          <p:cNvSpPr txBox="1"/>
          <p:nvPr/>
        </p:nvSpPr>
        <p:spPr>
          <a:xfrm>
            <a:off x="1020902" y="221289"/>
            <a:ext cx="5683567" cy="276999"/>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Explain how sound travels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8" name="TextBox 7">
            <a:extLst>
              <a:ext uri="{FF2B5EF4-FFF2-40B4-BE49-F238E27FC236}">
                <a16:creationId xmlns:a16="http://schemas.microsoft.com/office/drawing/2014/main" id="{4F1A049B-5682-CD47-B159-CEBC8B66A216}"/>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KS3-18-03</a:t>
            </a:r>
          </a:p>
        </p:txBody>
      </p:sp>
      <p:sp>
        <p:nvSpPr>
          <p:cNvPr id="9" name="Rectangle: Rounded Corners 8">
            <a:extLst>
              <a:ext uri="{FF2B5EF4-FFF2-40B4-BE49-F238E27FC236}">
                <a16:creationId xmlns:a16="http://schemas.microsoft.com/office/drawing/2014/main" id="{FEA3A4CD-34C1-1F20-5411-8AE48DF1AFE9}"/>
              </a:ext>
            </a:extLst>
          </p:cNvPr>
          <p:cNvSpPr/>
          <p:nvPr/>
        </p:nvSpPr>
        <p:spPr>
          <a:xfrm>
            <a:off x="153532" y="1399597"/>
            <a:ext cx="6550936" cy="337763"/>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B67F417-C4EB-2735-16B7-303B5495E346}"/>
              </a:ext>
            </a:extLst>
          </p:cNvPr>
          <p:cNvSpPr txBox="1"/>
          <p:nvPr/>
        </p:nvSpPr>
        <p:spPr>
          <a:xfrm>
            <a:off x="181658" y="1429978"/>
            <a:ext cx="6494683" cy="276999"/>
          </a:xfrm>
          <a:prstGeom prst="rect">
            <a:avLst/>
          </a:prstGeom>
          <a:noFill/>
        </p:spPr>
        <p:txBody>
          <a:bodyPr wrap="square" rtlCol="0">
            <a:spAutoFit/>
          </a:bodyPr>
          <a:lstStyle/>
          <a:p>
            <a:pPr algn="ctr"/>
            <a:r>
              <a:rPr lang="en-GB" sz="1200" dirty="0">
                <a:solidFill>
                  <a:srgbClr val="002060"/>
                </a:solidFill>
                <a:latin typeface="Arial Rounded MT Bold" panose="020F0704030504030204" pitchFamily="34" charset="77"/>
              </a:rPr>
              <a:t>Build a passive speaker</a:t>
            </a:r>
            <a:endParaRPr lang="en-US" sz="1200" dirty="0">
              <a:solidFill>
                <a:srgbClr val="002060"/>
              </a:solidFill>
              <a:latin typeface="Arial Rounded MT Bold" panose="020F0704030504030204" pitchFamily="34" charset="77"/>
            </a:endParaRPr>
          </a:p>
        </p:txBody>
      </p:sp>
      <p:sp>
        <p:nvSpPr>
          <p:cNvPr id="22" name="TextBox 21">
            <a:extLst>
              <a:ext uri="{FF2B5EF4-FFF2-40B4-BE49-F238E27FC236}">
                <a16:creationId xmlns:a16="http://schemas.microsoft.com/office/drawing/2014/main" id="{BF95B129-440A-D66F-FC96-0743B88037B0}"/>
              </a:ext>
            </a:extLst>
          </p:cNvPr>
          <p:cNvSpPr txBox="1"/>
          <p:nvPr/>
        </p:nvSpPr>
        <p:spPr>
          <a:xfrm>
            <a:off x="89679" y="1864589"/>
            <a:ext cx="5408539" cy="1384995"/>
          </a:xfrm>
          <a:prstGeom prst="rect">
            <a:avLst/>
          </a:prstGeom>
          <a:noFill/>
        </p:spPr>
        <p:txBody>
          <a:bodyPr wrap="square" rtlCol="0">
            <a:spAutoFit/>
          </a:bodyPr>
          <a:lstStyle/>
          <a:p>
            <a:r>
              <a:rPr lang="en-GB" sz="1200" dirty="0">
                <a:solidFill>
                  <a:srgbClr val="002060"/>
                </a:solidFill>
                <a:latin typeface="Arial Rounded MT Bold" panose="020F0704030504030204" pitchFamily="34" charset="77"/>
              </a:rPr>
              <a:t>You are going to build a passive speaker. A passive speaker does not require a power source; instead, it channels sound waves into the same spot to create the effect of increasing volume.</a:t>
            </a:r>
          </a:p>
          <a:p>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Your design should include a slot to put a mobile telephone and an opening to allow the sound out. The rest of the design is entirely up to you!</a:t>
            </a:r>
            <a:endParaRPr lang="en-US" sz="1200" dirty="0">
              <a:solidFill>
                <a:srgbClr val="002060"/>
              </a:solidFill>
              <a:latin typeface="Arial Rounded MT Bold" panose="020F0704030504030204" pitchFamily="34" charset="77"/>
            </a:endParaRPr>
          </a:p>
        </p:txBody>
      </p:sp>
      <p:pic>
        <p:nvPicPr>
          <p:cNvPr id="23" name="Picture 22">
            <a:extLst>
              <a:ext uri="{FF2B5EF4-FFF2-40B4-BE49-F238E27FC236}">
                <a16:creationId xmlns:a16="http://schemas.microsoft.com/office/drawing/2014/main" id="{8C638F2C-4E98-D2AD-5CC0-3E11BE544D60}"/>
              </a:ext>
            </a:extLst>
          </p:cNvPr>
          <p:cNvPicPr>
            <a:picLocks noChangeAspect="1"/>
          </p:cNvPicPr>
          <p:nvPr/>
        </p:nvPicPr>
        <p:blipFill rotWithShape="1">
          <a:blip r:embed="rId3"/>
          <a:srcRect l="25279" t="5062" r="18272" b="8519"/>
          <a:stretch/>
        </p:blipFill>
        <p:spPr>
          <a:xfrm>
            <a:off x="5498218" y="1876443"/>
            <a:ext cx="1206250" cy="1384996"/>
          </a:xfrm>
          <a:prstGeom prst="roundRect">
            <a:avLst>
              <a:gd name="adj" fmla="val 4167"/>
            </a:avLst>
          </a:prstGeom>
          <a:solidFill>
            <a:srgbClr val="FFFFFF"/>
          </a:solidFill>
          <a:ln w="28575" cap="sq">
            <a:solidFill>
              <a:srgbClr val="002060"/>
            </a:solidFill>
            <a:miter lim="800000"/>
          </a:ln>
          <a:effectLst/>
          <a:scene3d>
            <a:camera prst="orthographicFront"/>
            <a:lightRig rig="threePt" dir="t">
              <a:rot lat="0" lon="0" rev="2700000"/>
            </a:lightRig>
          </a:scene3d>
          <a:sp3d>
            <a:bevelT h="38100"/>
            <a:contourClr>
              <a:srgbClr val="C0C0C0"/>
            </a:contourClr>
          </a:sp3d>
        </p:spPr>
      </p:pic>
      <p:graphicFrame>
        <p:nvGraphicFramePr>
          <p:cNvPr id="24" name="Table 23">
            <a:extLst>
              <a:ext uri="{FF2B5EF4-FFF2-40B4-BE49-F238E27FC236}">
                <a16:creationId xmlns:a16="http://schemas.microsoft.com/office/drawing/2014/main" id="{C3E08BAA-3CFB-4431-DA2C-C2BFF81F6671}"/>
              </a:ext>
            </a:extLst>
          </p:cNvPr>
          <p:cNvGraphicFramePr>
            <a:graphicFrameLocks noGrp="1"/>
          </p:cNvGraphicFramePr>
          <p:nvPr>
            <p:extLst>
              <p:ext uri="{D42A27DB-BD31-4B8C-83A1-F6EECF244321}">
                <p14:modId xmlns:p14="http://schemas.microsoft.com/office/powerpoint/2010/main" val="1962197245"/>
              </p:ext>
            </p:extLst>
          </p:nvPr>
        </p:nvGraphicFramePr>
        <p:xfrm>
          <a:off x="1576368" y="3442069"/>
          <a:ext cx="5128100" cy="1659600"/>
        </p:xfrm>
        <a:graphic>
          <a:graphicData uri="http://schemas.openxmlformats.org/drawingml/2006/table">
            <a:tbl>
              <a:tblPr firstRow="1" bandRow="1">
                <a:tableStyleId>{5C22544A-7EE6-4342-B048-85BDC9FD1C3A}</a:tableStyleId>
              </a:tblPr>
              <a:tblGrid>
                <a:gridCol w="2564050">
                  <a:extLst>
                    <a:ext uri="{9D8B030D-6E8A-4147-A177-3AD203B41FA5}">
                      <a16:colId xmlns:a16="http://schemas.microsoft.com/office/drawing/2014/main" val="2169891590"/>
                    </a:ext>
                  </a:extLst>
                </a:gridCol>
                <a:gridCol w="2564050">
                  <a:extLst>
                    <a:ext uri="{9D8B030D-6E8A-4147-A177-3AD203B41FA5}">
                      <a16:colId xmlns:a16="http://schemas.microsoft.com/office/drawing/2014/main" val="171672674"/>
                    </a:ext>
                  </a:extLst>
                </a:gridCol>
              </a:tblGrid>
              <a:tr h="288000">
                <a:tc gridSpan="2">
                  <a:txBody>
                    <a:bodyPr/>
                    <a:lstStyle/>
                    <a:p>
                      <a:pPr algn="ctr"/>
                      <a:r>
                        <a:rPr lang="en-GB" sz="1200" b="0" dirty="0">
                          <a:solidFill>
                            <a:srgbClr val="002060"/>
                          </a:solidFill>
                          <a:latin typeface="Arial Rounded MT Bold" panose="020F0704030504030204" pitchFamily="34" charset="0"/>
                        </a:rPr>
                        <a:t>Things to Consider</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3652141134"/>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0" dirty="0">
                          <a:solidFill>
                            <a:srgbClr val="002060"/>
                          </a:solidFill>
                          <a:latin typeface="Arial Rounded MT Bold" panose="020F0704030504030204" pitchFamily="34" charset="0"/>
                        </a:rPr>
                        <a:t>Shape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srgbClr val="002060"/>
                          </a:solidFill>
                          <a:latin typeface="Arial Rounded MT Bold" panose="020F0704030504030204" pitchFamily="34" charset="0"/>
                        </a:rPr>
                        <a:t>The shape is very important as this will determine where the sound waves travel. Consider how they will move from the source to the opening</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002060"/>
                          </a:solidFill>
                          <a:latin typeface="Arial Rounded MT Bold" panose="020F0704030504030204" pitchFamily="34" charset="0"/>
                        </a:rPr>
                        <a:t>Materials </a:t>
                      </a:r>
                    </a:p>
                    <a:p>
                      <a:r>
                        <a:rPr lang="en-GB" sz="1200" b="0" dirty="0">
                          <a:solidFill>
                            <a:srgbClr val="002060"/>
                          </a:solidFill>
                          <a:latin typeface="Arial Rounded MT Bold" panose="020F0704030504030204" pitchFamily="34" charset="0"/>
                        </a:rPr>
                        <a:t>The materials can affect how the sound travels. Sound may be absorbed by some materials and reflected by others. Sound may pass straight through certain thin materials.</a:t>
                      </a:r>
                      <a:endParaRPr lang="en-US" sz="1200" b="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8156547"/>
                  </a:ext>
                </a:extLst>
              </a:tr>
            </a:tbl>
          </a:graphicData>
        </a:graphic>
      </p:graphicFrame>
      <p:pic>
        <p:nvPicPr>
          <p:cNvPr id="25" name="Picture 24">
            <a:extLst>
              <a:ext uri="{FF2B5EF4-FFF2-40B4-BE49-F238E27FC236}">
                <a16:creationId xmlns:a16="http://schemas.microsoft.com/office/drawing/2014/main" id="{0436D04B-57C5-54C7-36FA-04FB5478B137}"/>
              </a:ext>
            </a:extLst>
          </p:cNvPr>
          <p:cNvPicPr>
            <a:picLocks noChangeAspect="1"/>
          </p:cNvPicPr>
          <p:nvPr/>
        </p:nvPicPr>
        <p:blipFill rotWithShape="1">
          <a:blip r:embed="rId4"/>
          <a:srcRect l="28518" r="23148"/>
          <a:stretch/>
        </p:blipFill>
        <p:spPr>
          <a:xfrm>
            <a:off x="302583" y="3442069"/>
            <a:ext cx="1046647" cy="1641854"/>
          </a:xfrm>
          <a:prstGeom prst="roundRect">
            <a:avLst>
              <a:gd name="adj" fmla="val 4167"/>
            </a:avLst>
          </a:prstGeom>
          <a:solidFill>
            <a:srgbClr val="FFFFFF"/>
          </a:solidFill>
          <a:ln w="28575" cap="sq">
            <a:solidFill>
              <a:srgbClr val="002060"/>
            </a:solidFill>
            <a:miter lim="800000"/>
          </a:ln>
          <a:effectLst/>
          <a:scene3d>
            <a:camera prst="orthographicFront"/>
            <a:lightRig rig="threePt" dir="t">
              <a:rot lat="0" lon="0" rev="2700000"/>
            </a:lightRig>
          </a:scene3d>
          <a:sp3d>
            <a:bevelT h="38100"/>
            <a:contourClr>
              <a:srgbClr val="C0C0C0"/>
            </a:contourClr>
          </a:sp3d>
        </p:spPr>
      </p:pic>
      <p:sp>
        <p:nvSpPr>
          <p:cNvPr id="26" name="TextBox 25">
            <a:extLst>
              <a:ext uri="{FF2B5EF4-FFF2-40B4-BE49-F238E27FC236}">
                <a16:creationId xmlns:a16="http://schemas.microsoft.com/office/drawing/2014/main" id="{09DF17E9-58A3-8A8C-9A9A-46A374AF2FB0}"/>
              </a:ext>
            </a:extLst>
          </p:cNvPr>
          <p:cNvSpPr txBox="1"/>
          <p:nvPr/>
        </p:nvSpPr>
        <p:spPr>
          <a:xfrm>
            <a:off x="153532" y="5219549"/>
            <a:ext cx="6484777" cy="276999"/>
          </a:xfrm>
          <a:prstGeom prst="rect">
            <a:avLst/>
          </a:prstGeom>
          <a:noFill/>
        </p:spPr>
        <p:txBody>
          <a:bodyPr wrap="square" rtlCol="0">
            <a:spAutoFit/>
          </a:bodyPr>
          <a:lstStyle/>
          <a:p>
            <a:r>
              <a:rPr lang="en-GB" sz="1200" dirty="0">
                <a:solidFill>
                  <a:srgbClr val="002060"/>
                </a:solidFill>
                <a:latin typeface="Arial Rounded MT Bold" panose="020F0704030504030204" pitchFamily="34" charset="77"/>
              </a:rPr>
              <a:t>1. Draw a labelled diagram of your design in the space below.</a:t>
            </a:r>
          </a:p>
        </p:txBody>
      </p:sp>
    </p:spTree>
    <p:extLst>
      <p:ext uri="{BB962C8B-B14F-4D97-AF65-F5344CB8AC3E}">
        <p14:creationId xmlns:p14="http://schemas.microsoft.com/office/powerpoint/2010/main" val="422269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2A644C-BBBE-A2CE-B1A1-F8A6106646CD}"/>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EE311F8-048A-4F09-DB0F-79E54DA5CE3C}"/>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4" name="Picture 3">
            <a:extLst>
              <a:ext uri="{FF2B5EF4-FFF2-40B4-BE49-F238E27FC236}">
                <a16:creationId xmlns:a16="http://schemas.microsoft.com/office/drawing/2014/main" id="{22450A67-D535-CD9B-143B-70ACAF59C614}"/>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5" name="TextBox 4">
            <a:extLst>
              <a:ext uri="{FF2B5EF4-FFF2-40B4-BE49-F238E27FC236}">
                <a16:creationId xmlns:a16="http://schemas.microsoft.com/office/drawing/2014/main" id="{C41EAD1B-4382-1CD0-4176-E2120C59B7BD}"/>
              </a:ext>
            </a:extLst>
          </p:cNvPr>
          <p:cNvSpPr txBox="1"/>
          <p:nvPr/>
        </p:nvSpPr>
        <p:spPr>
          <a:xfrm>
            <a:off x="1020902" y="221289"/>
            <a:ext cx="5683567" cy="276999"/>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Explain how sound travels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6" name="TextBox 5">
            <a:extLst>
              <a:ext uri="{FF2B5EF4-FFF2-40B4-BE49-F238E27FC236}">
                <a16:creationId xmlns:a16="http://schemas.microsoft.com/office/drawing/2014/main" id="{8F99B908-7FFD-A2DD-13A5-F43B4F7F036E}"/>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KS3-18-03</a:t>
            </a:r>
          </a:p>
        </p:txBody>
      </p:sp>
      <p:sp>
        <p:nvSpPr>
          <p:cNvPr id="7" name="Rectangle: Rounded Corners 6">
            <a:extLst>
              <a:ext uri="{FF2B5EF4-FFF2-40B4-BE49-F238E27FC236}">
                <a16:creationId xmlns:a16="http://schemas.microsoft.com/office/drawing/2014/main" id="{39466205-296B-4A5A-B996-4AC6C08ADC3E}"/>
              </a:ext>
            </a:extLst>
          </p:cNvPr>
          <p:cNvSpPr/>
          <p:nvPr/>
        </p:nvSpPr>
        <p:spPr>
          <a:xfrm>
            <a:off x="153532" y="1399597"/>
            <a:ext cx="6550936" cy="337763"/>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F27CB6E-9E2F-C5C9-8F8D-C0D61C2B2173}"/>
              </a:ext>
            </a:extLst>
          </p:cNvPr>
          <p:cNvSpPr txBox="1"/>
          <p:nvPr/>
        </p:nvSpPr>
        <p:spPr>
          <a:xfrm>
            <a:off x="181658" y="1429978"/>
            <a:ext cx="6494683" cy="276999"/>
          </a:xfrm>
          <a:prstGeom prst="rect">
            <a:avLst/>
          </a:prstGeom>
          <a:noFill/>
        </p:spPr>
        <p:txBody>
          <a:bodyPr wrap="square" rtlCol="0">
            <a:spAutoFit/>
          </a:bodyPr>
          <a:lstStyle/>
          <a:p>
            <a:pPr algn="ctr"/>
            <a:r>
              <a:rPr lang="en-GB" sz="1200" dirty="0">
                <a:solidFill>
                  <a:srgbClr val="002060"/>
                </a:solidFill>
                <a:latin typeface="Arial Rounded MT Bold" panose="020F0704030504030204" pitchFamily="34" charset="77"/>
              </a:rPr>
              <a:t>Build a passive speaker</a:t>
            </a:r>
            <a:endParaRPr lang="en-US" sz="1200" dirty="0">
              <a:solidFill>
                <a:srgbClr val="002060"/>
              </a:solidFill>
              <a:latin typeface="Arial Rounded MT Bold" panose="020F0704030504030204" pitchFamily="34" charset="77"/>
            </a:endParaRPr>
          </a:p>
        </p:txBody>
      </p:sp>
      <p:sp>
        <p:nvSpPr>
          <p:cNvPr id="14" name="Rectangle 13">
            <a:extLst>
              <a:ext uri="{FF2B5EF4-FFF2-40B4-BE49-F238E27FC236}">
                <a16:creationId xmlns:a16="http://schemas.microsoft.com/office/drawing/2014/main" id="{02C217DB-E54C-6851-FD82-A153AE456908}"/>
              </a:ext>
            </a:extLst>
          </p:cNvPr>
          <p:cNvSpPr/>
          <p:nvPr/>
        </p:nvSpPr>
        <p:spPr>
          <a:xfrm>
            <a:off x="118917" y="1804395"/>
            <a:ext cx="6550936" cy="821763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2060"/>
                </a:solidFill>
                <a:latin typeface="Arial Rounded MT Bold" panose="020F0704030504030204" pitchFamily="34" charset="77"/>
              </a:rPr>
              <a:t>2. Give an example of a problem you had in the building/designing process and how you overcame it.</a:t>
            </a:r>
          </a:p>
          <a:p>
            <a:pPr lvl="0"/>
            <a:endParaRPr lang="en-GB" sz="1200" dirty="0">
              <a:solidFill>
                <a:srgbClr val="002060"/>
              </a:solidFill>
              <a:latin typeface="Arial Rounded MT Bold" panose="020F0704030504030204" pitchFamily="34" charset="77"/>
            </a:endParaRPr>
          </a:p>
          <a:p>
            <a:pPr lvl="0"/>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lvl="0"/>
            <a:endParaRPr lang="en-US" sz="1200" dirty="0">
              <a:solidFill>
                <a:srgbClr val="002060"/>
              </a:solidFill>
              <a:latin typeface="Arial Rounded MT Bold" panose="020F0704030504030204" pitchFamily="34" charset="77"/>
            </a:endParaRPr>
          </a:p>
          <a:p>
            <a:pPr lvl="0"/>
            <a:r>
              <a:rPr lang="en-GB" sz="1200" dirty="0">
                <a:solidFill>
                  <a:srgbClr val="002060"/>
                </a:solidFill>
                <a:latin typeface="Arial Rounded MT Bold" panose="020F0704030504030204" pitchFamily="34" charset="77"/>
              </a:rPr>
              <a:t>3. Describe your design and explain how you think it works.</a:t>
            </a:r>
            <a:endParaRPr lang="en-US" sz="1200" dirty="0">
              <a:solidFill>
                <a:srgbClr val="002060"/>
              </a:solidFill>
              <a:latin typeface="Arial Rounded MT Bold" panose="020F0704030504030204" pitchFamily="34" charset="77"/>
            </a:endParaRPr>
          </a:p>
          <a:p>
            <a:pPr lvl="0"/>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lvl="0"/>
            <a:endParaRPr lang="en-US" sz="1200" dirty="0">
              <a:solidFill>
                <a:srgbClr val="002060"/>
              </a:solidFill>
              <a:latin typeface="Arial Rounded MT Bold" panose="020F0704030504030204" pitchFamily="34" charset="77"/>
            </a:endParaRPr>
          </a:p>
          <a:p>
            <a:pPr lvl="0"/>
            <a:endParaRPr lang="en-US" sz="1200" dirty="0">
              <a:solidFill>
                <a:srgbClr val="002060"/>
              </a:solidFill>
              <a:latin typeface="Arial Rounded MT Bold" panose="020F0704030504030204" pitchFamily="34" charset="77"/>
            </a:endParaRPr>
          </a:p>
          <a:p>
            <a:pPr lvl="0"/>
            <a:r>
              <a:rPr lang="en-US" sz="1200" dirty="0">
                <a:solidFill>
                  <a:srgbClr val="002060"/>
                </a:solidFill>
                <a:latin typeface="Arial Rounded MT Bold" panose="020F0704030504030204" pitchFamily="34" charset="77"/>
              </a:rPr>
              <a:t>4. If you had more time and resources, how would you improve your design?</a:t>
            </a:r>
          </a:p>
          <a:p>
            <a:pPr lvl="0"/>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lvl="0"/>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Challenge: Suggest some examples of objects, buildings or animals that are shaped to channel sound in a particular direction. Below are some pictures to help you.</a:t>
            </a: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lvl="0"/>
            <a:endParaRPr lang="en-GB" sz="1200" dirty="0">
              <a:solidFill>
                <a:srgbClr val="002060"/>
              </a:solidFill>
              <a:latin typeface="Arial Rounded MT Bold" panose="020F0704030504030204" pitchFamily="34" charset="77"/>
            </a:endParaRPr>
          </a:p>
          <a:p>
            <a:pPr lvl="0"/>
            <a:endParaRPr lang="en-US" sz="1200" dirty="0">
              <a:solidFill>
                <a:srgbClr val="002060"/>
              </a:solidFill>
              <a:latin typeface="Arial Rounded MT Bold" panose="020F0704030504030204" pitchFamily="34" charset="77"/>
            </a:endParaRPr>
          </a:p>
        </p:txBody>
      </p:sp>
      <p:pic>
        <p:nvPicPr>
          <p:cNvPr id="17" name="Picture 2" descr="Megaphone, Handheld Electric Megaphone">
            <a:extLst>
              <a:ext uri="{FF2B5EF4-FFF2-40B4-BE49-F238E27FC236}">
                <a16:creationId xmlns:a16="http://schemas.microsoft.com/office/drawing/2014/main" id="{606FABC3-BD09-4A54-67A8-EA8B3FABD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97" y="6883399"/>
            <a:ext cx="1563700" cy="11061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Animal, Bat, Flight, Flying, Mammal">
            <a:extLst>
              <a:ext uri="{FF2B5EF4-FFF2-40B4-BE49-F238E27FC236}">
                <a16:creationId xmlns:a16="http://schemas.microsoft.com/office/drawing/2014/main" id="{C1B081A6-84E9-82A9-7D36-23DA548B76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828" y="6869271"/>
            <a:ext cx="2212344" cy="11061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Australia, Sydney, Architecture, Building, Landmark">
            <a:extLst>
              <a:ext uri="{FF2B5EF4-FFF2-40B4-BE49-F238E27FC236}">
                <a16:creationId xmlns:a16="http://schemas.microsoft.com/office/drawing/2014/main" id="{3FF2CBF0-F0E0-F724-EFB2-ED076E86D5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853" y="6906632"/>
            <a:ext cx="203835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414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9F0B23-4F6B-D85A-4872-6D0A3BB49667}"/>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847E9E7-896A-B7C0-3B07-59384F912229}"/>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4" name="Picture 3">
            <a:extLst>
              <a:ext uri="{FF2B5EF4-FFF2-40B4-BE49-F238E27FC236}">
                <a16:creationId xmlns:a16="http://schemas.microsoft.com/office/drawing/2014/main" id="{6F543C0F-6E91-5A29-0FFE-77C9F68B3150}"/>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5" name="TextBox 4">
            <a:extLst>
              <a:ext uri="{FF2B5EF4-FFF2-40B4-BE49-F238E27FC236}">
                <a16:creationId xmlns:a16="http://schemas.microsoft.com/office/drawing/2014/main" id="{E5E9F3CB-0D56-FADE-27E9-B41D4D077E81}"/>
              </a:ext>
            </a:extLst>
          </p:cNvPr>
          <p:cNvSpPr txBox="1"/>
          <p:nvPr/>
        </p:nvSpPr>
        <p:spPr>
          <a:xfrm>
            <a:off x="1020902" y="221289"/>
            <a:ext cx="5683567" cy="276999"/>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Explain how sound travels                                ANSWERS</a:t>
            </a:r>
          </a:p>
        </p:txBody>
      </p:sp>
      <p:sp>
        <p:nvSpPr>
          <p:cNvPr id="6" name="TextBox 5">
            <a:extLst>
              <a:ext uri="{FF2B5EF4-FFF2-40B4-BE49-F238E27FC236}">
                <a16:creationId xmlns:a16="http://schemas.microsoft.com/office/drawing/2014/main" id="{75AF67D9-100F-3A1E-1969-F7A12AC68291}"/>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KS3-18-03</a:t>
            </a:r>
          </a:p>
        </p:txBody>
      </p:sp>
      <p:sp>
        <p:nvSpPr>
          <p:cNvPr id="7" name="Rectangle: Rounded Corners 6">
            <a:extLst>
              <a:ext uri="{FF2B5EF4-FFF2-40B4-BE49-F238E27FC236}">
                <a16:creationId xmlns:a16="http://schemas.microsoft.com/office/drawing/2014/main" id="{5BF24CDE-0659-9016-7D6F-140E50EFBB08}"/>
              </a:ext>
            </a:extLst>
          </p:cNvPr>
          <p:cNvSpPr/>
          <p:nvPr/>
        </p:nvSpPr>
        <p:spPr>
          <a:xfrm>
            <a:off x="153532" y="1399597"/>
            <a:ext cx="6550936" cy="337763"/>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62458B6-7639-C45D-1F61-C0A40AB276D0}"/>
              </a:ext>
            </a:extLst>
          </p:cNvPr>
          <p:cNvSpPr txBox="1"/>
          <p:nvPr/>
        </p:nvSpPr>
        <p:spPr>
          <a:xfrm>
            <a:off x="181658" y="1429978"/>
            <a:ext cx="6494683" cy="276999"/>
          </a:xfrm>
          <a:prstGeom prst="rect">
            <a:avLst/>
          </a:prstGeom>
          <a:noFill/>
        </p:spPr>
        <p:txBody>
          <a:bodyPr wrap="square" rtlCol="0">
            <a:spAutoFit/>
          </a:bodyPr>
          <a:lstStyle/>
          <a:p>
            <a:pPr algn="ctr"/>
            <a:r>
              <a:rPr lang="en-GB" sz="1200" dirty="0">
                <a:solidFill>
                  <a:srgbClr val="002060"/>
                </a:solidFill>
                <a:latin typeface="Arial Rounded MT Bold" panose="020F0704030504030204" pitchFamily="34" charset="77"/>
              </a:rPr>
              <a:t>Build a passive speaker</a:t>
            </a:r>
            <a:endParaRPr lang="en-US" sz="1200" dirty="0">
              <a:solidFill>
                <a:srgbClr val="002060"/>
              </a:solidFill>
              <a:latin typeface="Arial Rounded MT Bold" panose="020F0704030504030204" pitchFamily="34" charset="77"/>
            </a:endParaRPr>
          </a:p>
        </p:txBody>
      </p:sp>
      <p:sp>
        <p:nvSpPr>
          <p:cNvPr id="9" name="Rectangle 8">
            <a:extLst>
              <a:ext uri="{FF2B5EF4-FFF2-40B4-BE49-F238E27FC236}">
                <a16:creationId xmlns:a16="http://schemas.microsoft.com/office/drawing/2014/main" id="{85B07CAA-4F30-0644-D20E-1BCD7B83AC67}"/>
              </a:ext>
            </a:extLst>
          </p:cNvPr>
          <p:cNvSpPr/>
          <p:nvPr/>
        </p:nvSpPr>
        <p:spPr>
          <a:xfrm>
            <a:off x="118917" y="1804395"/>
            <a:ext cx="6550936" cy="821763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2060"/>
                </a:solidFill>
                <a:latin typeface="Arial Rounded MT Bold" panose="020F0704030504030204" pitchFamily="34" charset="77"/>
              </a:rPr>
              <a:t>2. Give an example of a problem you had in the building/designing process and how you overcame it.</a:t>
            </a:r>
          </a:p>
          <a:p>
            <a:pPr lvl="0"/>
            <a:endParaRPr lang="en-GB" sz="1200" dirty="0">
              <a:solidFill>
                <a:srgbClr val="002060"/>
              </a:solidFill>
              <a:latin typeface="Arial Rounded MT Bold" panose="020F0704030504030204" pitchFamily="34" charset="77"/>
            </a:endParaRPr>
          </a:p>
          <a:p>
            <a:pPr lvl="0"/>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lvl="0"/>
            <a:endParaRPr lang="en-US" sz="1200" dirty="0">
              <a:solidFill>
                <a:srgbClr val="002060"/>
              </a:solidFill>
              <a:latin typeface="Arial Rounded MT Bold" panose="020F0704030504030204" pitchFamily="34" charset="77"/>
            </a:endParaRPr>
          </a:p>
          <a:p>
            <a:pPr lvl="0"/>
            <a:r>
              <a:rPr lang="en-GB" sz="1200" dirty="0">
                <a:solidFill>
                  <a:srgbClr val="002060"/>
                </a:solidFill>
                <a:latin typeface="Arial Rounded MT Bold" panose="020F0704030504030204" pitchFamily="34" charset="77"/>
              </a:rPr>
              <a:t>3. Describe your design and explain how you think it works.</a:t>
            </a:r>
            <a:endParaRPr lang="en-US" sz="1200" dirty="0">
              <a:solidFill>
                <a:srgbClr val="002060"/>
              </a:solidFill>
              <a:latin typeface="Arial Rounded MT Bold" panose="020F0704030504030204" pitchFamily="34" charset="77"/>
            </a:endParaRPr>
          </a:p>
          <a:p>
            <a:pPr lvl="0"/>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lvl="0"/>
            <a:endParaRPr lang="en-US" sz="1200" dirty="0">
              <a:solidFill>
                <a:srgbClr val="002060"/>
              </a:solidFill>
              <a:latin typeface="Arial Rounded MT Bold" panose="020F0704030504030204" pitchFamily="34" charset="77"/>
            </a:endParaRPr>
          </a:p>
          <a:p>
            <a:pPr lvl="0"/>
            <a:endParaRPr lang="en-US" sz="1200" dirty="0">
              <a:solidFill>
                <a:srgbClr val="002060"/>
              </a:solidFill>
              <a:latin typeface="Arial Rounded MT Bold" panose="020F0704030504030204" pitchFamily="34" charset="77"/>
            </a:endParaRPr>
          </a:p>
          <a:p>
            <a:pPr lvl="0"/>
            <a:r>
              <a:rPr lang="en-US" sz="1200" dirty="0">
                <a:solidFill>
                  <a:srgbClr val="002060"/>
                </a:solidFill>
                <a:latin typeface="Arial Rounded MT Bold" panose="020F0704030504030204" pitchFamily="34" charset="77"/>
              </a:rPr>
              <a:t>4. If you had more time and resources, how would you improve your design?</a:t>
            </a:r>
          </a:p>
          <a:p>
            <a:pPr lvl="0"/>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lvl="0"/>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Challenge: Suggest some examples of objects, buildings or animals that are shaped to channel sound in a particular direction. Below are some pictures to help you.</a:t>
            </a: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lvl="0"/>
            <a:endParaRPr lang="en-GB" sz="1200" dirty="0">
              <a:solidFill>
                <a:srgbClr val="002060"/>
              </a:solidFill>
              <a:latin typeface="Arial Rounded MT Bold" panose="020F0704030504030204" pitchFamily="34" charset="77"/>
            </a:endParaRPr>
          </a:p>
          <a:p>
            <a:pPr lvl="0"/>
            <a:endParaRPr lang="en-US" sz="1200" dirty="0">
              <a:solidFill>
                <a:srgbClr val="002060"/>
              </a:solidFill>
              <a:latin typeface="Arial Rounded MT Bold" panose="020F0704030504030204" pitchFamily="34" charset="77"/>
            </a:endParaRPr>
          </a:p>
        </p:txBody>
      </p:sp>
      <p:pic>
        <p:nvPicPr>
          <p:cNvPr id="10" name="Picture 2" descr="Megaphone, Handheld Electric Megaphone">
            <a:extLst>
              <a:ext uri="{FF2B5EF4-FFF2-40B4-BE49-F238E27FC236}">
                <a16:creationId xmlns:a16="http://schemas.microsoft.com/office/drawing/2014/main" id="{70B00CAE-8331-A892-7EC7-643702C5B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97" y="6883399"/>
            <a:ext cx="1563700" cy="11061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nimal, Bat, Flight, Flying, Mammal">
            <a:extLst>
              <a:ext uri="{FF2B5EF4-FFF2-40B4-BE49-F238E27FC236}">
                <a16:creationId xmlns:a16="http://schemas.microsoft.com/office/drawing/2014/main" id="{1BE5E56C-0706-8591-515F-E2456BEA6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828" y="6869271"/>
            <a:ext cx="2212344" cy="1106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Australia, Sydney, Architecture, Building, Landmark">
            <a:extLst>
              <a:ext uri="{FF2B5EF4-FFF2-40B4-BE49-F238E27FC236}">
                <a16:creationId xmlns:a16="http://schemas.microsoft.com/office/drawing/2014/main" id="{8F38940E-7C43-2583-0B5D-16BDDC66BD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853" y="6906632"/>
            <a:ext cx="2038350" cy="10191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16D0E7B-6AA0-AD33-9704-F775FC4D20BF}"/>
              </a:ext>
            </a:extLst>
          </p:cNvPr>
          <p:cNvSpPr txBox="1"/>
          <p:nvPr/>
        </p:nvSpPr>
        <p:spPr>
          <a:xfrm>
            <a:off x="118916" y="8009162"/>
            <a:ext cx="6585551" cy="1569660"/>
          </a:xfrm>
          <a:prstGeom prst="rect">
            <a:avLst/>
          </a:prstGeom>
          <a:noFill/>
        </p:spPr>
        <p:txBody>
          <a:bodyPr wrap="square">
            <a:spAutoFit/>
          </a:bodyPr>
          <a:lstStyle/>
          <a:p>
            <a:pPr algn="l"/>
            <a:r>
              <a:rPr lang="en-GB" sz="1200" b="0" i="0" dirty="0">
                <a:solidFill>
                  <a:srgbClr val="FF0000"/>
                </a:solidFill>
                <a:effectLst/>
                <a:latin typeface="Arial Rounded MT Bold" panose="020F0704030504030204" pitchFamily="34" charset="0"/>
              </a:rPr>
              <a:t>A megaphone is a cone-shaped device that is used to amplify sound and direct it towards a specific location. </a:t>
            </a:r>
            <a:r>
              <a:rPr lang="en-GB" sz="1200" dirty="0">
                <a:solidFill>
                  <a:srgbClr val="FF0000"/>
                </a:solidFill>
                <a:latin typeface="Arial Rounded MT Bold" panose="020F0704030504030204" pitchFamily="34" charset="0"/>
              </a:rPr>
              <a:t>T</a:t>
            </a:r>
            <a:r>
              <a:rPr lang="en-GB" sz="1200" b="0" i="0" dirty="0">
                <a:solidFill>
                  <a:srgbClr val="FF0000"/>
                </a:solidFill>
                <a:effectLst/>
                <a:latin typeface="Arial Rounded MT Bold" panose="020F0704030504030204" pitchFamily="34" charset="0"/>
              </a:rPr>
              <a:t>he wide end helps to amplify and direct the sound in a specific direction. Bats use echolocation to navigate and locate prey. The shape of a bat's ears and face help to focus and direct these sound waves, allowing the bat to accurately locate and track its prey. The Sydney Opera House is an iconic building known for its unique design. The building's roof consists of a series of interlocking shell-like structures that help to focus and direct sound towards the audience, creating an acoustically rich and immersive environment for performances.</a:t>
            </a:r>
          </a:p>
        </p:txBody>
      </p:sp>
    </p:spTree>
    <p:extLst>
      <p:ext uri="{BB962C8B-B14F-4D97-AF65-F5344CB8AC3E}">
        <p14:creationId xmlns:p14="http://schemas.microsoft.com/office/powerpoint/2010/main" val="25733278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32</TotalTime>
  <Words>491</Words>
  <Application>Microsoft Macintosh PowerPoint</Application>
  <PresentationFormat>A4 Paper (210x297 mm)</PresentationFormat>
  <Paragraphs>64</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Developing Experts</dc:creator>
  <cp:lastModifiedBy>Developing Experts</cp:lastModifiedBy>
  <cp:revision>2</cp:revision>
  <dcterms:created xsi:type="dcterms:W3CDTF">2023-07-12T14:58:45Z</dcterms:created>
  <dcterms:modified xsi:type="dcterms:W3CDTF">2023-09-06T14:46:40Z</dcterms:modified>
</cp:coreProperties>
</file>