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Lst>
  <p:sldSz cx="6858000" cy="9906000" type="A4"/>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0C14E-0A35-4B08-ABEF-46949F34070C}" v="3" dt="2022-08-21T20:07:39.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4"/>
    <p:restoredTop sz="95915"/>
  </p:normalViewPr>
  <p:slideViewPr>
    <p:cSldViewPr snapToGrid="0" snapToObjects="1">
      <p:cViewPr varScale="1">
        <p:scale>
          <a:sx n="78" d="100"/>
          <a:sy n="78" d="100"/>
        </p:scale>
        <p:origin x="33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8/21/22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KS4-18-10</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446276"/>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a:t>
            </a:r>
            <a:r>
              <a:rPr lang="en-US" sz="1100" dirty="0">
                <a:solidFill>
                  <a:schemeClr val="bg1"/>
                </a:solidFill>
                <a:latin typeface="Arial Rounded MT Bold" panose="020F0704030504030204" pitchFamily="34" charset="77"/>
              </a:rPr>
              <a:t>Explore Non-renewable Energy Resources – </a:t>
            </a:r>
          </a:p>
          <a:p>
            <a:r>
              <a:rPr lang="en-US" sz="1100" dirty="0">
                <a:solidFill>
                  <a:schemeClr val="bg1"/>
                </a:solidFill>
                <a:latin typeface="Arial Rounded MT Bold" panose="020F0704030504030204" pitchFamily="34" charset="77"/>
              </a:rPr>
              <a:t>Fossil Fuels</a:t>
            </a: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tiff"/></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TextBox 2">
            <a:extLst>
              <a:ext uri="{FF2B5EF4-FFF2-40B4-BE49-F238E27FC236}">
                <a16:creationId xmlns:a16="http://schemas.microsoft.com/office/drawing/2014/main" id="{E0F6935F-8E86-084C-A5EE-3E3E574EE657}"/>
              </a:ext>
            </a:extLst>
          </p:cNvPr>
          <p:cNvSpPr txBox="1"/>
          <p:nvPr/>
        </p:nvSpPr>
        <p:spPr>
          <a:xfrm>
            <a:off x="2871720" y="1394549"/>
            <a:ext cx="3733068" cy="2308324"/>
          </a:xfrm>
          <a:prstGeom prst="rect">
            <a:avLst/>
          </a:prstGeom>
          <a:noFill/>
          <a:ln>
            <a:solidFill>
              <a:srgbClr val="38D4D6"/>
            </a:solidFill>
          </a:ln>
        </p:spPr>
        <p:txBody>
          <a:bodyPr wrap="square" rtlCol="0">
            <a:spAutoFit/>
          </a:bodyPr>
          <a:lstStyle/>
          <a:p>
            <a:r>
              <a:rPr lang="en-US" sz="1200" dirty="0">
                <a:solidFill>
                  <a:srgbClr val="00D4D6"/>
                </a:solidFill>
                <a:latin typeface="Arial Rounded MT Bold" panose="020F0704030504030204" pitchFamily="34" charset="77"/>
              </a:rPr>
              <a:t>Coal, oil and gas have powered the world since the 1700’s as the first form of fuel mined on an industrial scale and powered the early steam engines that drove the industrial revolution and early transport. Crude oil was originally refined as kerosene for heating, lighting and cooking whilst petroleum was viewed as a by-product of that process.  Eventually, one hundred years ago, the refinements of the internal combustion engine found a use for petrol. This fuel has driven the revolution towards national and personal transport.  </a:t>
            </a:r>
          </a:p>
        </p:txBody>
      </p:sp>
      <p:sp>
        <p:nvSpPr>
          <p:cNvPr id="4" name="Rounded Rectangle 3">
            <a:extLst>
              <a:ext uri="{FF2B5EF4-FFF2-40B4-BE49-F238E27FC236}">
                <a16:creationId xmlns:a16="http://schemas.microsoft.com/office/drawing/2014/main" id="{3B0497A9-6DCA-DF47-9428-7777BAC6058F}"/>
              </a:ext>
            </a:extLst>
          </p:cNvPr>
          <p:cNvSpPr/>
          <p:nvPr/>
        </p:nvSpPr>
        <p:spPr>
          <a:xfrm>
            <a:off x="280463" y="1450296"/>
            <a:ext cx="2526237" cy="353544"/>
          </a:xfrm>
          <a:prstGeom prst="roundRect">
            <a:avLst/>
          </a:prstGeom>
          <a:solidFill>
            <a:srgbClr val="38D4D6"/>
          </a:solidFill>
          <a:ln w="76200">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b="1" dirty="0">
                <a:solidFill>
                  <a:schemeClr val="bg1"/>
                </a:solidFill>
                <a:latin typeface="Arial Rounded MT" charset="0"/>
                <a:ea typeface="Arial Rounded MT" charset="0"/>
                <a:cs typeface="Arial Rounded MT" charset="0"/>
              </a:rPr>
              <a:t>Fossil fuels - hydrocarbons</a:t>
            </a:r>
          </a:p>
        </p:txBody>
      </p:sp>
      <p:sp>
        <p:nvSpPr>
          <p:cNvPr id="5" name="Rounded Rectangle 1">
            <a:extLst>
              <a:ext uri="{FF2B5EF4-FFF2-40B4-BE49-F238E27FC236}">
                <a16:creationId xmlns:a16="http://schemas.microsoft.com/office/drawing/2014/main" id="{C9061B70-FFC4-BD4F-A410-DA0991247E8A}"/>
              </a:ext>
            </a:extLst>
          </p:cNvPr>
          <p:cNvSpPr/>
          <p:nvPr/>
        </p:nvSpPr>
        <p:spPr>
          <a:xfrm>
            <a:off x="221216" y="7030939"/>
            <a:ext cx="3819205" cy="254791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200" dirty="0">
                <a:solidFill>
                  <a:srgbClr val="00D4D6"/>
                </a:solidFill>
                <a:latin typeface="Arial Rounded MT Bold" panose="020F0704030504030204" pitchFamily="34" charset="77"/>
              </a:rPr>
              <a:t>When the sun’s radiation is reflected back from the earth, the gases from fossil fuels - essentially carbon dioxide - absorb some of that radiation and then act as a blanket around the planet, trapping heat within it. This has led to significant temperature increases across the earth, which has dramatically affected weather patterns.  Climate change is now a global problem that must be reversed. Governments across the world are working together to stop the use of fossil fuels to avert climate change.</a:t>
            </a:r>
          </a:p>
        </p:txBody>
      </p:sp>
      <p:sp>
        <p:nvSpPr>
          <p:cNvPr id="6" name="Rectangle: Rounded Corners 2">
            <a:extLst>
              <a:ext uri="{FF2B5EF4-FFF2-40B4-BE49-F238E27FC236}">
                <a16:creationId xmlns:a16="http://schemas.microsoft.com/office/drawing/2014/main" id="{46002341-6050-BF40-B2AC-FE6D45C65B34}"/>
              </a:ext>
            </a:extLst>
          </p:cNvPr>
          <p:cNvSpPr/>
          <p:nvPr/>
        </p:nvSpPr>
        <p:spPr>
          <a:xfrm>
            <a:off x="221216" y="3783494"/>
            <a:ext cx="3688352" cy="3166824"/>
          </a:xfrm>
          <a:prstGeom prst="roundRect">
            <a:avLst/>
          </a:prstGeom>
          <a:ln>
            <a:solidFill>
              <a:srgbClr val="38D4D6"/>
            </a:solidFill>
          </a:ln>
        </p:spPr>
        <p:txBody>
          <a:bodyPr wrap="square" anchor="t">
            <a:spAutoFit/>
          </a:bodyPr>
          <a:lstStyle/>
          <a:p>
            <a:r>
              <a:rPr lang="en-US" sz="1200" dirty="0">
                <a:solidFill>
                  <a:srgbClr val="00D4D6"/>
                </a:solidFill>
                <a:latin typeface="Arial Rounded MT Bold" panose="020F0704030504030204" pitchFamily="34" charset="77"/>
              </a:rPr>
              <a:t>Fossil fuels have formed from simple organisms like plankton, algae, and trees that lived 250-500 million years ago.  These life-forms were composed of the basic building-blocks of life – hydrogen and carbon. As they decomposed, they became compressed and subject to rapid burial in the sediments that formed rocks over many millions of years. Pockets of methane gas from the decomposition formed above deposits of thick brown oil.  Petrified forests laid down coal seams.  These three resources are non-renewable, release CO2 when burnt and are declining after 300 years of over-exploitation. </a:t>
            </a:r>
          </a:p>
        </p:txBody>
      </p:sp>
      <p:grpSp>
        <p:nvGrpSpPr>
          <p:cNvPr id="7" name="Group 6">
            <a:extLst>
              <a:ext uri="{FF2B5EF4-FFF2-40B4-BE49-F238E27FC236}">
                <a16:creationId xmlns:a16="http://schemas.microsoft.com/office/drawing/2014/main" id="{719DA241-002B-EB48-A2C3-917B5A86B58A}"/>
              </a:ext>
            </a:extLst>
          </p:cNvPr>
          <p:cNvGrpSpPr/>
          <p:nvPr/>
        </p:nvGrpSpPr>
        <p:grpSpPr>
          <a:xfrm>
            <a:off x="274113" y="1803400"/>
            <a:ext cx="2526237" cy="1899473"/>
            <a:chOff x="274113" y="1239612"/>
            <a:chExt cx="2908653" cy="2522521"/>
          </a:xfrm>
        </p:grpSpPr>
        <p:pic>
          <p:nvPicPr>
            <p:cNvPr id="8" name="Picture 7">
              <a:extLst>
                <a:ext uri="{FF2B5EF4-FFF2-40B4-BE49-F238E27FC236}">
                  <a16:creationId xmlns:a16="http://schemas.microsoft.com/office/drawing/2014/main" id="{A7DAC66D-2D91-BB4C-BBE4-3FCB70F44071}"/>
                </a:ext>
              </a:extLst>
            </p:cNvPr>
            <p:cNvPicPr>
              <a:picLocks noChangeAspect="1"/>
            </p:cNvPicPr>
            <p:nvPr/>
          </p:nvPicPr>
          <p:blipFill>
            <a:blip r:embed="rId2"/>
            <a:stretch>
              <a:fillRect/>
            </a:stretch>
          </p:blipFill>
          <p:spPr>
            <a:xfrm>
              <a:off x="274113" y="1239612"/>
              <a:ext cx="2908653" cy="1936073"/>
            </a:xfrm>
            <a:prstGeom prst="rect">
              <a:avLst/>
            </a:prstGeom>
            <a:ln>
              <a:solidFill>
                <a:srgbClr val="38D4D6"/>
              </a:solidFill>
            </a:ln>
          </p:spPr>
        </p:pic>
        <p:pic>
          <p:nvPicPr>
            <p:cNvPr id="9" name="Picture 8">
              <a:extLst>
                <a:ext uri="{FF2B5EF4-FFF2-40B4-BE49-F238E27FC236}">
                  <a16:creationId xmlns:a16="http://schemas.microsoft.com/office/drawing/2014/main" id="{6515515D-E081-814F-867B-ACFB418728DF}"/>
                </a:ext>
              </a:extLst>
            </p:cNvPr>
            <p:cNvPicPr>
              <a:picLocks noChangeAspect="1"/>
            </p:cNvPicPr>
            <p:nvPr/>
          </p:nvPicPr>
          <p:blipFill>
            <a:blip r:embed="rId3"/>
            <a:stretch>
              <a:fillRect/>
            </a:stretch>
          </p:blipFill>
          <p:spPr>
            <a:xfrm>
              <a:off x="274114" y="1239612"/>
              <a:ext cx="1702967" cy="2522521"/>
            </a:xfrm>
            <a:prstGeom prst="rect">
              <a:avLst/>
            </a:prstGeom>
            <a:ln>
              <a:solidFill>
                <a:srgbClr val="38D4D6"/>
              </a:solidFill>
            </a:ln>
          </p:spPr>
        </p:pic>
        <p:pic>
          <p:nvPicPr>
            <p:cNvPr id="10" name="Picture 9">
              <a:extLst>
                <a:ext uri="{FF2B5EF4-FFF2-40B4-BE49-F238E27FC236}">
                  <a16:creationId xmlns:a16="http://schemas.microsoft.com/office/drawing/2014/main" id="{643A8837-8352-5A48-92CA-B5C89D2DC10A}"/>
                </a:ext>
              </a:extLst>
            </p:cNvPr>
            <p:cNvPicPr>
              <a:picLocks noChangeAspect="1"/>
            </p:cNvPicPr>
            <p:nvPr/>
          </p:nvPicPr>
          <p:blipFill>
            <a:blip r:embed="rId4"/>
            <a:stretch>
              <a:fillRect/>
            </a:stretch>
          </p:blipFill>
          <p:spPr>
            <a:xfrm>
              <a:off x="1609699" y="2189066"/>
              <a:ext cx="1573067" cy="1573067"/>
            </a:xfrm>
            <a:prstGeom prst="rect">
              <a:avLst/>
            </a:prstGeom>
            <a:ln>
              <a:solidFill>
                <a:srgbClr val="38D4D6"/>
              </a:solidFill>
            </a:ln>
          </p:spPr>
        </p:pic>
      </p:grpSp>
      <p:pic>
        <p:nvPicPr>
          <p:cNvPr id="11" name="Picture 10">
            <a:extLst>
              <a:ext uri="{FF2B5EF4-FFF2-40B4-BE49-F238E27FC236}">
                <a16:creationId xmlns:a16="http://schemas.microsoft.com/office/drawing/2014/main" id="{E339A5A2-7940-3C41-9B37-1FCD47578498}"/>
              </a:ext>
            </a:extLst>
          </p:cNvPr>
          <p:cNvPicPr>
            <a:picLocks noChangeAspect="1"/>
          </p:cNvPicPr>
          <p:nvPr/>
        </p:nvPicPr>
        <p:blipFill rotWithShape="1">
          <a:blip r:embed="rId5"/>
          <a:srcRect l="16392" t="12150" r="13412" b="7078"/>
          <a:stretch/>
        </p:blipFill>
        <p:spPr>
          <a:xfrm>
            <a:off x="3909568" y="4404823"/>
            <a:ext cx="2675382" cy="2210355"/>
          </a:xfrm>
          <a:prstGeom prst="rect">
            <a:avLst/>
          </a:prstGeom>
          <a:ln w="19050">
            <a:solidFill>
              <a:srgbClr val="38D4D6"/>
            </a:solidFill>
          </a:ln>
        </p:spPr>
      </p:pic>
      <p:pic>
        <p:nvPicPr>
          <p:cNvPr id="12" name="Picture 11">
            <a:extLst>
              <a:ext uri="{FF2B5EF4-FFF2-40B4-BE49-F238E27FC236}">
                <a16:creationId xmlns:a16="http://schemas.microsoft.com/office/drawing/2014/main" id="{F6977838-41CF-394C-834C-41F2F8F93E02}"/>
              </a:ext>
            </a:extLst>
          </p:cNvPr>
          <p:cNvPicPr>
            <a:picLocks noChangeAspect="1"/>
          </p:cNvPicPr>
          <p:nvPr/>
        </p:nvPicPr>
        <p:blipFill>
          <a:blip r:embed="rId6"/>
          <a:stretch>
            <a:fillRect/>
          </a:stretch>
        </p:blipFill>
        <p:spPr>
          <a:xfrm>
            <a:off x="4040421" y="7124924"/>
            <a:ext cx="2562845" cy="2022467"/>
          </a:xfrm>
          <a:prstGeom prst="rect">
            <a:avLst/>
          </a:prstGeom>
          <a:ln>
            <a:solidFill>
              <a:srgbClr val="38D4D6"/>
            </a:solidFill>
          </a:ln>
        </p:spPr>
      </p:pic>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F495029-154D-DA48-B750-3612ADA32EA1}"/>
              </a:ext>
            </a:extLst>
          </p:cNvPr>
          <p:cNvSpPr/>
          <p:nvPr/>
        </p:nvSpPr>
        <p:spPr>
          <a:xfrm>
            <a:off x="1809000" y="1403500"/>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Energy demand</a:t>
            </a:r>
          </a:p>
        </p:txBody>
      </p:sp>
      <p:sp>
        <p:nvSpPr>
          <p:cNvPr id="3" name="TextBox 2">
            <a:extLst>
              <a:ext uri="{FF2B5EF4-FFF2-40B4-BE49-F238E27FC236}">
                <a16:creationId xmlns:a16="http://schemas.microsoft.com/office/drawing/2014/main" id="{1AD9A748-D643-974F-8D0E-D0D0BFDC1484}"/>
              </a:ext>
            </a:extLst>
          </p:cNvPr>
          <p:cNvSpPr txBox="1"/>
          <p:nvPr/>
        </p:nvSpPr>
        <p:spPr>
          <a:xfrm>
            <a:off x="457551" y="7321616"/>
            <a:ext cx="3511200" cy="2308324"/>
          </a:xfrm>
          <a:prstGeom prst="rect">
            <a:avLst/>
          </a:prstGeom>
          <a:noFill/>
        </p:spPr>
        <p:txBody>
          <a:bodyPr wrap="square" rtlCol="0">
            <a:spAutoFit/>
          </a:bodyPr>
          <a:lstStyle/>
          <a:p>
            <a:pPr marL="228600" indent="-228600">
              <a:buFont typeface="+mj-lt"/>
              <a:buAutoNum type="arabicPeriod" startAt="2"/>
            </a:pPr>
            <a:r>
              <a:rPr lang="en-GB" sz="1200" dirty="0">
                <a:solidFill>
                  <a:srgbClr val="38D4D6"/>
                </a:solidFill>
                <a:latin typeface="Arial Rounded MT Bold" panose="020F0704030504030204" pitchFamily="34" charset="77"/>
              </a:rPr>
              <a:t>On the graph for yesterday, why is there more demand for power between 6.00hrs and 21.00hrs?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a:t>
            </a:r>
          </a:p>
          <a:p>
            <a:pPr lvl="1"/>
            <a:r>
              <a:rPr lang="en-GB" sz="1600" dirty="0">
                <a:solidFill>
                  <a:srgbClr val="38D4D6"/>
                </a:solidFill>
                <a:latin typeface="Arial Rounded MT Bold" panose="020F0704030504030204" pitchFamily="34" charset="77"/>
              </a:rPr>
              <a:t>		</a:t>
            </a:r>
          </a:p>
          <a:p>
            <a:endParaRPr lang="en-GB" sz="1200" dirty="0">
              <a:solidFill>
                <a:srgbClr val="38D4D6"/>
              </a:solidFill>
              <a:latin typeface="Arial Rounded MT Bold" panose="020F0704030504030204" pitchFamily="34" charset="77"/>
            </a:endParaRPr>
          </a:p>
        </p:txBody>
      </p:sp>
      <p:sp>
        <p:nvSpPr>
          <p:cNvPr id="4" name="Rectangle 3">
            <a:extLst>
              <a:ext uri="{FF2B5EF4-FFF2-40B4-BE49-F238E27FC236}">
                <a16:creationId xmlns:a16="http://schemas.microsoft.com/office/drawing/2014/main" id="{232961C0-31C5-9F44-88A2-50D012DD0FEB}"/>
              </a:ext>
            </a:extLst>
          </p:cNvPr>
          <p:cNvSpPr/>
          <p:nvPr/>
        </p:nvSpPr>
        <p:spPr>
          <a:xfrm>
            <a:off x="457551" y="5138724"/>
            <a:ext cx="5894154" cy="2246769"/>
          </a:xfrm>
          <a:prstGeom prst="rect">
            <a:avLst/>
          </a:prstGeom>
        </p:spPr>
        <p:txBody>
          <a:bodyPr wrap="square">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According to the data above, the present energy demand is 29.84Gw and 50% of that is being supplied through CCGT – Combined Cycle Gas Turbines. Why are we using so much fossil fuels to meet half of our demand for energy and not renewable sources of energy?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a:p>
            <a:pPr algn="ctr"/>
            <a:endParaRPr lang="en-US" sz="1200" b="1" dirty="0">
              <a:solidFill>
                <a:srgbClr val="38D4D6"/>
              </a:solidFill>
              <a:latin typeface="Arial Rounded MT Bold" panose="020F0704030504030204" pitchFamily="34" charset="77"/>
            </a:endParaRPr>
          </a:p>
        </p:txBody>
      </p:sp>
      <p:pic>
        <p:nvPicPr>
          <p:cNvPr id="5" name="Picture 4">
            <a:extLst>
              <a:ext uri="{FF2B5EF4-FFF2-40B4-BE49-F238E27FC236}">
                <a16:creationId xmlns:a16="http://schemas.microsoft.com/office/drawing/2014/main" id="{64F2AC56-0E47-4E4B-A871-948FF68948D9}"/>
              </a:ext>
            </a:extLst>
          </p:cNvPr>
          <p:cNvPicPr>
            <a:picLocks noChangeAspect="1"/>
          </p:cNvPicPr>
          <p:nvPr/>
        </p:nvPicPr>
        <p:blipFill>
          <a:blip r:embed="rId2"/>
          <a:stretch>
            <a:fillRect/>
          </a:stretch>
        </p:blipFill>
        <p:spPr>
          <a:xfrm>
            <a:off x="393192" y="1763495"/>
            <a:ext cx="6071616" cy="3389205"/>
          </a:xfrm>
          <a:prstGeom prst="rect">
            <a:avLst/>
          </a:prstGeom>
        </p:spPr>
      </p:pic>
      <p:pic>
        <p:nvPicPr>
          <p:cNvPr id="6" name="Picture 5">
            <a:extLst>
              <a:ext uri="{FF2B5EF4-FFF2-40B4-BE49-F238E27FC236}">
                <a16:creationId xmlns:a16="http://schemas.microsoft.com/office/drawing/2014/main" id="{D38EE98D-1487-3F43-B7F7-5D9DEB10886F}"/>
              </a:ext>
            </a:extLst>
          </p:cNvPr>
          <p:cNvPicPr>
            <a:picLocks noChangeAspect="1"/>
          </p:cNvPicPr>
          <p:nvPr/>
        </p:nvPicPr>
        <p:blipFill rotWithShape="1">
          <a:blip r:embed="rId3"/>
          <a:srcRect r="3813"/>
          <a:stretch/>
        </p:blipFill>
        <p:spPr>
          <a:xfrm>
            <a:off x="3911600" y="7583577"/>
            <a:ext cx="2656177" cy="1614874"/>
          </a:xfrm>
          <a:prstGeom prst="rect">
            <a:avLst/>
          </a:prstGeom>
        </p:spPr>
      </p:pic>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9DCC197-8744-694D-836E-E763481A7810}"/>
              </a:ext>
            </a:extLst>
          </p:cNvPr>
          <p:cNvSpPr/>
          <p:nvPr/>
        </p:nvSpPr>
        <p:spPr>
          <a:xfrm>
            <a:off x="1809000" y="1419402"/>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Energy &amp; the environment</a:t>
            </a:r>
          </a:p>
        </p:txBody>
      </p:sp>
      <p:sp>
        <p:nvSpPr>
          <p:cNvPr id="3" name="Rectangle: Rounded Corners 2">
            <a:extLst>
              <a:ext uri="{FF2B5EF4-FFF2-40B4-BE49-F238E27FC236}">
                <a16:creationId xmlns:a16="http://schemas.microsoft.com/office/drawing/2014/main" id="{7B7857C8-9EB7-3645-A680-BD2160D4B048}"/>
              </a:ext>
            </a:extLst>
          </p:cNvPr>
          <p:cNvSpPr/>
          <p:nvPr/>
        </p:nvSpPr>
        <p:spPr>
          <a:xfrm>
            <a:off x="312008" y="1955086"/>
            <a:ext cx="6224785" cy="2962513"/>
          </a:xfrm>
          <a:prstGeom prst="roundRect">
            <a:avLst/>
          </a:prstGeom>
          <a:ln>
            <a:solidFill>
              <a:srgbClr val="38D4D6"/>
            </a:solidFill>
          </a:ln>
        </p:spPr>
        <p:txBody>
          <a:bodyPr wrap="square" anchor="t">
            <a:spAutoFit/>
          </a:bodyPr>
          <a:lstStyle/>
          <a:p>
            <a:pPr marL="228600" indent="-228600">
              <a:buFont typeface="+mj-lt"/>
              <a:buAutoNum type="arabicPeriod" startAt="3"/>
            </a:pPr>
            <a:r>
              <a:rPr lang="en-US" sz="1200" dirty="0">
                <a:solidFill>
                  <a:srgbClr val="38D4D6"/>
                </a:solidFill>
                <a:latin typeface="Arial Rounded MT Bold" panose="020F0704030504030204" pitchFamily="34" charset="77"/>
              </a:rPr>
              <a:t>State and explain the advantages and disadvantages of using non- renewable energy resources.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8" name="Picture 7">
            <a:extLst>
              <a:ext uri="{FF2B5EF4-FFF2-40B4-BE49-F238E27FC236}">
                <a16:creationId xmlns:a16="http://schemas.microsoft.com/office/drawing/2014/main" id="{BAA6C7F2-B2B9-F044-90A4-48A7A11B18F6}"/>
              </a:ext>
            </a:extLst>
          </p:cNvPr>
          <p:cNvPicPr>
            <a:picLocks noChangeAspect="1"/>
          </p:cNvPicPr>
          <p:nvPr/>
        </p:nvPicPr>
        <p:blipFill>
          <a:blip r:embed="rId2"/>
          <a:stretch>
            <a:fillRect/>
          </a:stretch>
        </p:blipFill>
        <p:spPr>
          <a:xfrm>
            <a:off x="275879" y="5106233"/>
            <a:ext cx="2180103" cy="1829891"/>
          </a:xfrm>
          <a:prstGeom prst="rect">
            <a:avLst/>
          </a:prstGeom>
        </p:spPr>
      </p:pic>
      <p:pic>
        <p:nvPicPr>
          <p:cNvPr id="9" name="Picture 8">
            <a:extLst>
              <a:ext uri="{FF2B5EF4-FFF2-40B4-BE49-F238E27FC236}">
                <a16:creationId xmlns:a16="http://schemas.microsoft.com/office/drawing/2014/main" id="{7ADEBA47-188C-1F48-8B70-B24940E458BB}"/>
              </a:ext>
            </a:extLst>
          </p:cNvPr>
          <p:cNvPicPr>
            <a:picLocks noChangeAspect="1"/>
          </p:cNvPicPr>
          <p:nvPr/>
        </p:nvPicPr>
        <p:blipFill>
          <a:blip r:embed="rId3"/>
          <a:stretch>
            <a:fillRect/>
          </a:stretch>
        </p:blipFill>
        <p:spPr>
          <a:xfrm>
            <a:off x="3984171" y="7482067"/>
            <a:ext cx="2552622" cy="1808890"/>
          </a:xfrm>
          <a:prstGeom prst="rect">
            <a:avLst/>
          </a:prstGeom>
        </p:spPr>
      </p:pic>
      <p:sp>
        <p:nvSpPr>
          <p:cNvPr id="5" name="Rectangle: Rounded Corners 2">
            <a:extLst>
              <a:ext uri="{FF2B5EF4-FFF2-40B4-BE49-F238E27FC236}">
                <a16:creationId xmlns:a16="http://schemas.microsoft.com/office/drawing/2014/main" id="{A99AFE62-0B63-571D-B7FC-67EC6B3A488C}"/>
              </a:ext>
            </a:extLst>
          </p:cNvPr>
          <p:cNvSpPr/>
          <p:nvPr/>
        </p:nvSpPr>
        <p:spPr>
          <a:xfrm>
            <a:off x="2455982" y="5054485"/>
            <a:ext cx="4126139" cy="2281476"/>
          </a:xfrm>
          <a:prstGeom prst="roundRect">
            <a:avLst/>
          </a:prstGeom>
          <a:ln>
            <a:solidFill>
              <a:srgbClr val="38D4D6"/>
            </a:solidFill>
          </a:ln>
        </p:spPr>
        <p:txBody>
          <a:bodyPr wrap="square" anchor="t">
            <a:spAutoFit/>
          </a:bodyPr>
          <a:lstStyle/>
          <a:p>
            <a:pPr marL="228600" indent="-228600">
              <a:buFont typeface="+mj-lt"/>
              <a:buAutoNum type="arabicPeriod" startAt="4"/>
            </a:pPr>
            <a:r>
              <a:rPr lang="en-US" sz="1200" dirty="0">
                <a:solidFill>
                  <a:srgbClr val="38D4D6"/>
                </a:solidFill>
                <a:latin typeface="Arial Rounded MT Bold" panose="020F0704030504030204" pitchFamily="34" charset="77"/>
              </a:rPr>
              <a:t>Carbon capture technology is being used to offset the carbon dioxide produced by fossil fuels.  (a) Explain what carbon capture is.  (b) give two examples of carbon capture.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p:txBody>
      </p:sp>
      <p:sp>
        <p:nvSpPr>
          <p:cNvPr id="6" name="Rectangle: Rounded Corners 2">
            <a:extLst>
              <a:ext uri="{FF2B5EF4-FFF2-40B4-BE49-F238E27FC236}">
                <a16:creationId xmlns:a16="http://schemas.microsoft.com/office/drawing/2014/main" id="{7FAC5182-5F98-48F7-8834-C12DA454C6E9}"/>
              </a:ext>
            </a:extLst>
          </p:cNvPr>
          <p:cNvSpPr/>
          <p:nvPr/>
        </p:nvSpPr>
        <p:spPr>
          <a:xfrm>
            <a:off x="275879" y="7482067"/>
            <a:ext cx="3528678" cy="1736646"/>
          </a:xfrm>
          <a:prstGeom prst="roundRect">
            <a:avLst/>
          </a:prstGeom>
          <a:ln>
            <a:solidFill>
              <a:srgbClr val="38D4D6"/>
            </a:solidFill>
          </a:ln>
        </p:spPr>
        <p:txBody>
          <a:bodyPr wrap="square" anchor="t">
            <a:spAutoFit/>
          </a:bodyPr>
          <a:lstStyle/>
          <a:p>
            <a:pPr marL="228600" indent="-228600">
              <a:buFont typeface="+mj-lt"/>
              <a:buAutoNum type="arabicPeriod" startAt="5"/>
            </a:pPr>
            <a:r>
              <a:rPr lang="en-US" sz="1200" dirty="0">
                <a:solidFill>
                  <a:srgbClr val="38D4D6"/>
                </a:solidFill>
                <a:latin typeface="Arial Rounded MT Bold" panose="020F0704030504030204" pitchFamily="34" charset="77"/>
              </a:rPr>
              <a:t>Acid rain is caused by sulphur dioxide released from burning fossil fuels. Give an example of the environmental damages caused by acid rain. </a:t>
            </a:r>
            <a:r>
              <a:rPr lang="en-GB" sz="1600" b="1" dirty="0">
                <a:solidFill>
                  <a:srgbClr val="38D4D6"/>
                </a:solidFill>
                <a:latin typeface="Arial Rounded MT Bold" panose="020F0704030504030204" pitchFamily="34" charset="77"/>
              </a:rPr>
              <a:t>______________________________________________________________________________________</a:t>
            </a:r>
            <a:endParaRPr lang="en-US" sz="1600" b="1" dirty="0">
              <a:solidFill>
                <a:srgbClr val="38D4D6"/>
              </a:solidFill>
              <a:latin typeface="Arial Rounded MT Bold" panose="020F0704030504030204" pitchFamily="34" charset="77"/>
            </a:endParaRPr>
          </a:p>
        </p:txBody>
      </p:sp>
    </p:spTree>
    <p:extLst>
      <p:ext uri="{BB962C8B-B14F-4D97-AF65-F5344CB8AC3E}">
        <p14:creationId xmlns:p14="http://schemas.microsoft.com/office/powerpoint/2010/main" val="117151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C613BA7-A04F-E24B-AF41-D4C75327D944}"/>
              </a:ext>
            </a:extLst>
          </p:cNvPr>
          <p:cNvSpPr/>
          <p:nvPr/>
        </p:nvSpPr>
        <p:spPr>
          <a:xfrm>
            <a:off x="1809000" y="1416011"/>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Coal-fired power station</a:t>
            </a:r>
          </a:p>
        </p:txBody>
      </p:sp>
      <p:graphicFrame>
        <p:nvGraphicFramePr>
          <p:cNvPr id="12" name="Google Shape;117;p4">
            <a:extLst>
              <a:ext uri="{FF2B5EF4-FFF2-40B4-BE49-F238E27FC236}">
                <a16:creationId xmlns:a16="http://schemas.microsoft.com/office/drawing/2014/main" id="{E5D0729A-72F2-4142-A9E4-FFA87764CC62}"/>
              </a:ext>
            </a:extLst>
          </p:cNvPr>
          <p:cNvGraphicFramePr/>
          <p:nvPr>
            <p:extLst>
              <p:ext uri="{D42A27DB-BD31-4B8C-83A1-F6EECF244321}">
                <p14:modId xmlns:p14="http://schemas.microsoft.com/office/powerpoint/2010/main" val="468985342"/>
              </p:ext>
            </p:extLst>
          </p:nvPr>
        </p:nvGraphicFramePr>
        <p:xfrm>
          <a:off x="379840" y="5202167"/>
          <a:ext cx="6099731" cy="3844405"/>
        </p:xfrm>
        <a:graphic>
          <a:graphicData uri="http://schemas.openxmlformats.org/drawingml/2006/table">
            <a:tbl>
              <a:tblPr firstRow="1" bandRow="1">
                <a:noFill/>
              </a:tblPr>
              <a:tblGrid>
                <a:gridCol w="1171666">
                  <a:extLst>
                    <a:ext uri="{9D8B030D-6E8A-4147-A177-3AD203B41FA5}">
                      <a16:colId xmlns:a16="http://schemas.microsoft.com/office/drawing/2014/main" val="20000"/>
                    </a:ext>
                  </a:extLst>
                </a:gridCol>
                <a:gridCol w="4928065">
                  <a:extLst>
                    <a:ext uri="{9D8B030D-6E8A-4147-A177-3AD203B41FA5}">
                      <a16:colId xmlns:a16="http://schemas.microsoft.com/office/drawing/2014/main" val="20001"/>
                    </a:ext>
                  </a:extLst>
                </a:gridCol>
              </a:tblGrid>
              <a:tr h="319417">
                <a:tc>
                  <a:txBody>
                    <a:bodyPr/>
                    <a:lstStyle/>
                    <a:p>
                      <a:pPr marL="0" marR="0" lvl="0" indent="0" algn="ctr" rtl="0">
                        <a:spcBef>
                          <a:spcPts val="0"/>
                        </a:spcBef>
                        <a:spcAft>
                          <a:spcPts val="0"/>
                        </a:spcAft>
                        <a:buNone/>
                      </a:pPr>
                      <a:r>
                        <a:rPr lang="en-GB" sz="1100" b="1" dirty="0">
                          <a:solidFill>
                            <a:schemeClr val="bg1"/>
                          </a:solidFill>
                          <a:latin typeface="Arial Rounded MT Bold" panose="020F0704030504030204" pitchFamily="34" charset="77"/>
                        </a:rPr>
                        <a:t>Component</a:t>
                      </a:r>
                      <a:endParaRPr sz="1100" b="1" dirty="0">
                        <a:solidFill>
                          <a:schemeClr val="bg1"/>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sz="1100" b="1" dirty="0">
                          <a:solidFill>
                            <a:schemeClr val="bg1"/>
                          </a:solidFill>
                          <a:latin typeface="Arial Rounded MT Bold" panose="020F0704030504030204" pitchFamily="34" charset="77"/>
                        </a:rPr>
                        <a:t>Function</a:t>
                      </a:r>
                      <a:endParaRPr sz="1100" b="1" dirty="0">
                        <a:solidFill>
                          <a:schemeClr val="bg1"/>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5874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715045105"/>
                  </a:ext>
                </a:extLst>
              </a:tr>
              <a:tr h="5874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874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874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874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502056946"/>
                  </a:ext>
                </a:extLst>
              </a:tr>
              <a:tr h="5874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54003719"/>
                  </a:ext>
                </a:extLst>
              </a:tr>
            </a:tbl>
          </a:graphicData>
        </a:graphic>
      </p:graphicFrame>
      <p:grpSp>
        <p:nvGrpSpPr>
          <p:cNvPr id="13" name="Group 12">
            <a:extLst>
              <a:ext uri="{FF2B5EF4-FFF2-40B4-BE49-F238E27FC236}">
                <a16:creationId xmlns:a16="http://schemas.microsoft.com/office/drawing/2014/main" id="{CFAE06ED-D3AF-A04F-856D-3FCC122BFDA2}"/>
              </a:ext>
            </a:extLst>
          </p:cNvPr>
          <p:cNvGrpSpPr/>
          <p:nvPr/>
        </p:nvGrpSpPr>
        <p:grpSpPr>
          <a:xfrm>
            <a:off x="401126" y="1860605"/>
            <a:ext cx="6099731" cy="2833023"/>
            <a:chOff x="401126" y="1571553"/>
            <a:chExt cx="6055747" cy="3122075"/>
          </a:xfrm>
        </p:grpSpPr>
        <p:pic>
          <p:nvPicPr>
            <p:cNvPr id="14" name="Picture 13">
              <a:extLst>
                <a:ext uri="{FF2B5EF4-FFF2-40B4-BE49-F238E27FC236}">
                  <a16:creationId xmlns:a16="http://schemas.microsoft.com/office/drawing/2014/main" id="{21A407EC-7CEF-1546-92F7-517A1F9B867D}"/>
                </a:ext>
              </a:extLst>
            </p:cNvPr>
            <p:cNvPicPr>
              <a:picLocks noChangeAspect="1"/>
            </p:cNvPicPr>
            <p:nvPr/>
          </p:nvPicPr>
          <p:blipFill>
            <a:blip r:embed="rId2"/>
            <a:stretch>
              <a:fillRect/>
            </a:stretch>
          </p:blipFill>
          <p:spPr>
            <a:xfrm>
              <a:off x="401126" y="1571553"/>
              <a:ext cx="6055747" cy="3122075"/>
            </a:xfrm>
            <a:prstGeom prst="rect">
              <a:avLst/>
            </a:prstGeom>
            <a:ln w="28575">
              <a:solidFill>
                <a:srgbClr val="16ADBF"/>
              </a:solidFill>
            </a:ln>
          </p:spPr>
        </p:pic>
        <p:grpSp>
          <p:nvGrpSpPr>
            <p:cNvPr id="15" name="Group 14">
              <a:extLst>
                <a:ext uri="{FF2B5EF4-FFF2-40B4-BE49-F238E27FC236}">
                  <a16:creationId xmlns:a16="http://schemas.microsoft.com/office/drawing/2014/main" id="{FCC608ED-C228-3045-A3BE-E56D62157183}"/>
                </a:ext>
              </a:extLst>
            </p:cNvPr>
            <p:cNvGrpSpPr/>
            <p:nvPr/>
          </p:nvGrpSpPr>
          <p:grpSpPr>
            <a:xfrm>
              <a:off x="459353" y="2372361"/>
              <a:ext cx="5559044" cy="2299433"/>
              <a:chOff x="459353" y="2372361"/>
              <a:chExt cx="5559044" cy="2299433"/>
            </a:xfrm>
          </p:grpSpPr>
          <p:sp>
            <p:nvSpPr>
              <p:cNvPr id="16" name="Rectangle 15">
                <a:extLst>
                  <a:ext uri="{FF2B5EF4-FFF2-40B4-BE49-F238E27FC236}">
                    <a16:creationId xmlns:a16="http://schemas.microsoft.com/office/drawing/2014/main" id="{067D7E01-9C97-7B4B-AC12-1C8761D8484F}"/>
                  </a:ext>
                </a:extLst>
              </p:cNvPr>
              <p:cNvSpPr/>
              <p:nvPr/>
            </p:nvSpPr>
            <p:spPr>
              <a:xfrm>
                <a:off x="459353" y="3132199"/>
                <a:ext cx="702697"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7" name="Rectangle 16">
                <a:extLst>
                  <a:ext uri="{FF2B5EF4-FFF2-40B4-BE49-F238E27FC236}">
                    <a16:creationId xmlns:a16="http://schemas.microsoft.com/office/drawing/2014/main" id="{02143697-16BB-4240-A80F-E3D47E70A3E9}"/>
                  </a:ext>
                </a:extLst>
              </p:cNvPr>
              <p:cNvSpPr/>
              <p:nvPr/>
            </p:nvSpPr>
            <p:spPr>
              <a:xfrm>
                <a:off x="954653" y="4443194"/>
                <a:ext cx="982097"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8" name="Rectangle 17">
                <a:extLst>
                  <a:ext uri="{FF2B5EF4-FFF2-40B4-BE49-F238E27FC236}">
                    <a16:creationId xmlns:a16="http://schemas.microsoft.com/office/drawing/2014/main" id="{8559A30F-AAFB-BE42-9C66-8F983ADCFB4A}"/>
                  </a:ext>
                </a:extLst>
              </p:cNvPr>
              <p:cNvSpPr/>
              <p:nvPr/>
            </p:nvSpPr>
            <p:spPr>
              <a:xfrm>
                <a:off x="5124450" y="2740616"/>
                <a:ext cx="893947" cy="313734"/>
              </a:xfrm>
              <a:prstGeom prst="rect">
                <a:avLst/>
              </a:prstGeom>
              <a:solidFill>
                <a:schemeClr val="bg1"/>
              </a:solidFill>
              <a:ln w="28575">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16ADBF"/>
                    </a:solidFill>
                  </a:ln>
                  <a:solidFill>
                    <a:srgbClr val="38D4D6"/>
                  </a:solidFill>
                </a:endParaRPr>
              </a:p>
            </p:txBody>
          </p:sp>
          <p:sp>
            <p:nvSpPr>
              <p:cNvPr id="19" name="Rectangle 18">
                <a:extLst>
                  <a:ext uri="{FF2B5EF4-FFF2-40B4-BE49-F238E27FC236}">
                    <a16:creationId xmlns:a16="http://schemas.microsoft.com/office/drawing/2014/main" id="{BA2E04D5-7B89-0A45-90DE-CD5A92D0C849}"/>
                  </a:ext>
                </a:extLst>
              </p:cNvPr>
              <p:cNvSpPr/>
              <p:nvPr/>
            </p:nvSpPr>
            <p:spPr>
              <a:xfrm>
                <a:off x="2832449" y="2372361"/>
                <a:ext cx="824750" cy="319792"/>
              </a:xfrm>
              <a:prstGeom prst="rect">
                <a:avLst/>
              </a:prstGeom>
              <a:solidFill>
                <a:schemeClr val="bg1"/>
              </a:solidFill>
              <a:ln w="28575">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16ADBF"/>
                    </a:solidFill>
                  </a:ln>
                  <a:solidFill>
                    <a:srgbClr val="38D4D6"/>
                  </a:solidFill>
                </a:endParaRPr>
              </a:p>
            </p:txBody>
          </p:sp>
          <p:sp>
            <p:nvSpPr>
              <p:cNvPr id="20" name="Rectangle 19">
                <a:extLst>
                  <a:ext uri="{FF2B5EF4-FFF2-40B4-BE49-F238E27FC236}">
                    <a16:creationId xmlns:a16="http://schemas.microsoft.com/office/drawing/2014/main" id="{64D06FC7-3A7E-E240-96EC-3BCBCF14BD05}"/>
                  </a:ext>
                </a:extLst>
              </p:cNvPr>
              <p:cNvSpPr/>
              <p:nvPr/>
            </p:nvSpPr>
            <p:spPr>
              <a:xfrm>
                <a:off x="3759562" y="2372361"/>
                <a:ext cx="621938" cy="322699"/>
              </a:xfrm>
              <a:prstGeom prst="rect">
                <a:avLst/>
              </a:prstGeom>
              <a:solidFill>
                <a:schemeClr val="bg1"/>
              </a:solidFill>
              <a:ln w="28575">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16ADBF"/>
                    </a:solidFill>
                  </a:ln>
                  <a:solidFill>
                    <a:srgbClr val="38D4D6"/>
                  </a:solidFill>
                </a:endParaRPr>
              </a:p>
            </p:txBody>
          </p:sp>
          <p:sp>
            <p:nvSpPr>
              <p:cNvPr id="21" name="Rectangle 20">
                <a:extLst>
                  <a:ext uri="{FF2B5EF4-FFF2-40B4-BE49-F238E27FC236}">
                    <a16:creationId xmlns:a16="http://schemas.microsoft.com/office/drawing/2014/main" id="{B9F0CB3E-84FB-AA43-A0DE-A41501B1A1A6}"/>
                  </a:ext>
                </a:extLst>
              </p:cNvPr>
              <p:cNvSpPr/>
              <p:nvPr/>
            </p:nvSpPr>
            <p:spPr>
              <a:xfrm>
                <a:off x="4319452" y="2731651"/>
                <a:ext cx="621938" cy="322699"/>
              </a:xfrm>
              <a:prstGeom prst="rect">
                <a:avLst/>
              </a:prstGeom>
              <a:solidFill>
                <a:schemeClr val="bg1"/>
              </a:solidFill>
              <a:ln w="28575">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16ADBF"/>
                    </a:solidFill>
                  </a:ln>
                  <a:solidFill>
                    <a:srgbClr val="38D4D6"/>
                  </a:solidFill>
                </a:endParaRPr>
              </a:p>
            </p:txBody>
          </p:sp>
          <p:sp>
            <p:nvSpPr>
              <p:cNvPr id="22" name="Rectangle 21">
                <a:extLst>
                  <a:ext uri="{FF2B5EF4-FFF2-40B4-BE49-F238E27FC236}">
                    <a16:creationId xmlns:a16="http://schemas.microsoft.com/office/drawing/2014/main" id="{A4F59B98-16BF-534D-AAF0-614BA8F92286}"/>
                  </a:ext>
                </a:extLst>
              </p:cNvPr>
              <p:cNvSpPr/>
              <p:nvPr/>
            </p:nvSpPr>
            <p:spPr>
              <a:xfrm>
                <a:off x="4630421" y="4007469"/>
                <a:ext cx="621938" cy="322699"/>
              </a:xfrm>
              <a:prstGeom prst="rect">
                <a:avLst/>
              </a:prstGeom>
              <a:solidFill>
                <a:schemeClr val="bg1"/>
              </a:solidFill>
              <a:ln w="28575">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16ADBF"/>
                    </a:solidFill>
                  </a:ln>
                  <a:solidFill>
                    <a:srgbClr val="38D4D6"/>
                  </a:solidFill>
                </a:endParaRPr>
              </a:p>
            </p:txBody>
          </p:sp>
          <p:sp>
            <p:nvSpPr>
              <p:cNvPr id="23" name="Rectangle 22">
                <a:extLst>
                  <a:ext uri="{FF2B5EF4-FFF2-40B4-BE49-F238E27FC236}">
                    <a16:creationId xmlns:a16="http://schemas.microsoft.com/office/drawing/2014/main" id="{D7C73A04-7D7C-D44F-95D2-4C2E30C50489}"/>
                  </a:ext>
                </a:extLst>
              </p:cNvPr>
              <p:cNvSpPr/>
              <p:nvPr/>
            </p:nvSpPr>
            <p:spPr>
              <a:xfrm>
                <a:off x="5193647" y="4352002"/>
                <a:ext cx="824750" cy="319792"/>
              </a:xfrm>
              <a:prstGeom prst="rect">
                <a:avLst/>
              </a:prstGeom>
              <a:solidFill>
                <a:schemeClr val="bg1"/>
              </a:solidFill>
              <a:ln w="28575">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16ADBF"/>
                    </a:solidFill>
                  </a:ln>
                  <a:solidFill>
                    <a:srgbClr val="38D4D6"/>
                  </a:solidFill>
                </a:endParaRPr>
              </a:p>
            </p:txBody>
          </p:sp>
          <p:sp>
            <p:nvSpPr>
              <p:cNvPr id="24" name="Rectangle 23">
                <a:extLst>
                  <a:ext uri="{FF2B5EF4-FFF2-40B4-BE49-F238E27FC236}">
                    <a16:creationId xmlns:a16="http://schemas.microsoft.com/office/drawing/2014/main" id="{07C398D5-44D5-CE47-8015-36AADAC866B0}"/>
                  </a:ext>
                </a:extLst>
              </p:cNvPr>
              <p:cNvSpPr/>
              <p:nvPr/>
            </p:nvSpPr>
            <p:spPr>
              <a:xfrm>
                <a:off x="2450160" y="4123402"/>
                <a:ext cx="982097"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grpSp>
      </p:grpSp>
      <p:sp>
        <p:nvSpPr>
          <p:cNvPr id="25" name="Rectangle: Rounded Corners 2">
            <a:extLst>
              <a:ext uri="{FF2B5EF4-FFF2-40B4-BE49-F238E27FC236}">
                <a16:creationId xmlns:a16="http://schemas.microsoft.com/office/drawing/2014/main" id="{D0D88D9E-6B86-844A-8972-48BEA9F2F969}"/>
              </a:ext>
            </a:extLst>
          </p:cNvPr>
          <p:cNvSpPr/>
          <p:nvPr/>
        </p:nvSpPr>
        <p:spPr>
          <a:xfrm>
            <a:off x="392725" y="4809419"/>
            <a:ext cx="674075" cy="289441"/>
          </a:xfrm>
          <a:prstGeom prst="roundRect">
            <a:avLst/>
          </a:prstGeom>
          <a:ln>
            <a:solidFill>
              <a:srgbClr val="38D4D6"/>
            </a:solidFill>
          </a:ln>
        </p:spPr>
        <p:txBody>
          <a:bodyPr wrap="square" anchor="t">
            <a:spAutoFit/>
          </a:bodyPr>
          <a:lstStyle/>
          <a:p>
            <a:pPr algn="ctr"/>
            <a:r>
              <a:rPr lang="en-US" sz="1100" dirty="0">
                <a:solidFill>
                  <a:srgbClr val="38D4D6"/>
                </a:solidFill>
                <a:latin typeface="Arial Rounded MT Bold" panose="020F0704030504030204" pitchFamily="34" charset="77"/>
              </a:rPr>
              <a:t>Steam</a:t>
            </a:r>
          </a:p>
        </p:txBody>
      </p:sp>
      <p:sp>
        <p:nvSpPr>
          <p:cNvPr id="26" name="Rectangle: Rounded Corners 2">
            <a:extLst>
              <a:ext uri="{FF2B5EF4-FFF2-40B4-BE49-F238E27FC236}">
                <a16:creationId xmlns:a16="http://schemas.microsoft.com/office/drawing/2014/main" id="{5313DED0-15CE-0D46-A7CE-5CF9A1BF0983}"/>
              </a:ext>
            </a:extLst>
          </p:cNvPr>
          <p:cNvSpPr/>
          <p:nvPr/>
        </p:nvSpPr>
        <p:spPr>
          <a:xfrm>
            <a:off x="1162050" y="4809419"/>
            <a:ext cx="1074125" cy="289441"/>
          </a:xfrm>
          <a:prstGeom prst="roundRect">
            <a:avLst/>
          </a:prstGeom>
          <a:ln>
            <a:solidFill>
              <a:srgbClr val="38D4D6"/>
            </a:solidFill>
          </a:ln>
        </p:spPr>
        <p:txBody>
          <a:bodyPr wrap="square" anchor="t">
            <a:spAutoFit/>
          </a:bodyPr>
          <a:lstStyle/>
          <a:p>
            <a:pPr algn="ctr"/>
            <a:r>
              <a:rPr lang="en-US" sz="1100" dirty="0">
                <a:solidFill>
                  <a:srgbClr val="38D4D6"/>
                </a:solidFill>
                <a:latin typeface="Arial Rounded MT Bold" panose="020F0704030504030204" pitchFamily="34" charset="77"/>
              </a:rPr>
              <a:t>Transformer</a:t>
            </a:r>
          </a:p>
        </p:txBody>
      </p:sp>
      <p:sp>
        <p:nvSpPr>
          <p:cNvPr id="27" name="Rectangle: Rounded Corners 2">
            <a:extLst>
              <a:ext uri="{FF2B5EF4-FFF2-40B4-BE49-F238E27FC236}">
                <a16:creationId xmlns:a16="http://schemas.microsoft.com/office/drawing/2014/main" id="{3EA51105-6C50-B74C-A54C-500986CF7A92}"/>
              </a:ext>
            </a:extLst>
          </p:cNvPr>
          <p:cNvSpPr/>
          <p:nvPr/>
        </p:nvSpPr>
        <p:spPr>
          <a:xfrm>
            <a:off x="2331425" y="4796940"/>
            <a:ext cx="919775" cy="289441"/>
          </a:xfrm>
          <a:prstGeom prst="roundRect">
            <a:avLst/>
          </a:prstGeom>
          <a:ln>
            <a:solidFill>
              <a:srgbClr val="38D4D6"/>
            </a:solidFill>
          </a:ln>
        </p:spPr>
        <p:txBody>
          <a:bodyPr wrap="square" anchor="t">
            <a:spAutoFit/>
          </a:bodyPr>
          <a:lstStyle/>
          <a:p>
            <a:pPr algn="ctr"/>
            <a:r>
              <a:rPr lang="en-US" sz="1100" dirty="0">
                <a:solidFill>
                  <a:srgbClr val="38D4D6"/>
                </a:solidFill>
                <a:latin typeface="Arial Rounded MT Bold" panose="020F0704030504030204" pitchFamily="34" charset="77"/>
              </a:rPr>
              <a:t>Generator</a:t>
            </a:r>
          </a:p>
        </p:txBody>
      </p:sp>
      <p:sp>
        <p:nvSpPr>
          <p:cNvPr id="28" name="Rectangle: Rounded Corners 2">
            <a:extLst>
              <a:ext uri="{FF2B5EF4-FFF2-40B4-BE49-F238E27FC236}">
                <a16:creationId xmlns:a16="http://schemas.microsoft.com/office/drawing/2014/main" id="{5FFF95FC-F6D7-214D-B65E-42A068169A4E}"/>
              </a:ext>
            </a:extLst>
          </p:cNvPr>
          <p:cNvSpPr/>
          <p:nvPr/>
        </p:nvSpPr>
        <p:spPr>
          <a:xfrm>
            <a:off x="3379574" y="4796937"/>
            <a:ext cx="981823" cy="289441"/>
          </a:xfrm>
          <a:prstGeom prst="roundRect">
            <a:avLst/>
          </a:prstGeom>
          <a:ln>
            <a:solidFill>
              <a:srgbClr val="38D4D6"/>
            </a:solidFill>
          </a:ln>
        </p:spPr>
        <p:txBody>
          <a:bodyPr wrap="square" anchor="t">
            <a:spAutoFit/>
          </a:bodyPr>
          <a:lstStyle/>
          <a:p>
            <a:pPr algn="ctr"/>
            <a:r>
              <a:rPr lang="en-US" sz="1100" dirty="0">
                <a:solidFill>
                  <a:srgbClr val="38D4D6"/>
                </a:solidFill>
                <a:latin typeface="Arial Rounded MT Bold" panose="020F0704030504030204" pitchFamily="34" charset="77"/>
              </a:rPr>
              <a:t>Condenser </a:t>
            </a:r>
          </a:p>
        </p:txBody>
      </p:sp>
      <p:sp>
        <p:nvSpPr>
          <p:cNvPr id="29" name="Rectangle: Rounded Corners 2">
            <a:extLst>
              <a:ext uri="{FF2B5EF4-FFF2-40B4-BE49-F238E27FC236}">
                <a16:creationId xmlns:a16="http://schemas.microsoft.com/office/drawing/2014/main" id="{5A43D8A6-3BEA-704C-84D1-F83660954ACD}"/>
              </a:ext>
            </a:extLst>
          </p:cNvPr>
          <p:cNvSpPr/>
          <p:nvPr/>
        </p:nvSpPr>
        <p:spPr>
          <a:xfrm>
            <a:off x="4489771" y="4796936"/>
            <a:ext cx="1065825" cy="289441"/>
          </a:xfrm>
          <a:prstGeom prst="roundRect">
            <a:avLst/>
          </a:prstGeom>
          <a:ln>
            <a:solidFill>
              <a:srgbClr val="38D4D6"/>
            </a:solidFill>
          </a:ln>
        </p:spPr>
        <p:txBody>
          <a:bodyPr wrap="square" anchor="t">
            <a:spAutoFit/>
          </a:bodyPr>
          <a:lstStyle/>
          <a:p>
            <a:pPr algn="ctr"/>
            <a:r>
              <a:rPr lang="en-US" sz="1100" dirty="0">
                <a:solidFill>
                  <a:srgbClr val="38D4D6"/>
                </a:solidFill>
                <a:latin typeface="Arial Rounded MT Bold" panose="020F0704030504030204" pitchFamily="34" charset="77"/>
              </a:rPr>
              <a:t>HVAC Lines </a:t>
            </a:r>
          </a:p>
        </p:txBody>
      </p:sp>
      <p:sp>
        <p:nvSpPr>
          <p:cNvPr id="30" name="Rectangle: Rounded Corners 2">
            <a:extLst>
              <a:ext uri="{FF2B5EF4-FFF2-40B4-BE49-F238E27FC236}">
                <a16:creationId xmlns:a16="http://schemas.microsoft.com/office/drawing/2014/main" id="{94546851-5036-D449-B6F1-7F29AF24C5F7}"/>
              </a:ext>
            </a:extLst>
          </p:cNvPr>
          <p:cNvSpPr/>
          <p:nvPr/>
        </p:nvSpPr>
        <p:spPr>
          <a:xfrm>
            <a:off x="5683970" y="4796935"/>
            <a:ext cx="795601" cy="289441"/>
          </a:xfrm>
          <a:prstGeom prst="roundRect">
            <a:avLst/>
          </a:prstGeom>
          <a:ln>
            <a:solidFill>
              <a:srgbClr val="38D4D6"/>
            </a:solidFill>
          </a:ln>
        </p:spPr>
        <p:txBody>
          <a:bodyPr wrap="square" anchor="t">
            <a:spAutoFit/>
          </a:bodyPr>
          <a:lstStyle/>
          <a:p>
            <a:pPr algn="ctr"/>
            <a:r>
              <a:rPr lang="en-US" sz="1100" dirty="0">
                <a:solidFill>
                  <a:srgbClr val="38D4D6"/>
                </a:solidFill>
                <a:latin typeface="Arial Rounded MT Bold" panose="020F0704030504030204" pitchFamily="34" charset="77"/>
              </a:rPr>
              <a:t>Turbine</a:t>
            </a:r>
          </a:p>
        </p:txBody>
      </p:sp>
    </p:spTree>
    <p:extLst>
      <p:ext uri="{BB962C8B-B14F-4D97-AF65-F5344CB8AC3E}">
        <p14:creationId xmlns:p14="http://schemas.microsoft.com/office/powerpoint/2010/main" val="1710017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TotalTime>
  <Words>463</Words>
  <Application>Microsoft Macintosh PowerPoint</Application>
  <PresentationFormat>A4 Paper (210x297 mm)</PresentationFormat>
  <Paragraphs>24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 Rounded</vt:lpstr>
      <vt:lpstr>Arial</vt:lpstr>
      <vt:lpstr>Arial Rounded MT</vt:lpstr>
      <vt:lpstr>Arial Rounded MT Bold</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18</cp:revision>
  <cp:lastPrinted>2022-08-21T19:11:45Z</cp:lastPrinted>
  <dcterms:created xsi:type="dcterms:W3CDTF">2022-04-04T12:23:53Z</dcterms:created>
  <dcterms:modified xsi:type="dcterms:W3CDTF">2022-08-21T21:54:04Z</dcterms:modified>
</cp:coreProperties>
</file>