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 id="258" r:id="rId4"/>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D4D6"/>
    <a:srgbClr val="00D4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34"/>
    <p:restoredTop sz="95915"/>
  </p:normalViewPr>
  <p:slideViewPr>
    <p:cSldViewPr snapToGrid="0" snapToObjects="1">
      <p:cViewPr varScale="1">
        <p:scale>
          <a:sx n="78" d="100"/>
          <a:sy n="78" d="100"/>
        </p:scale>
        <p:origin x="335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388462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42678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1895875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600952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DBB4E2C-4581-EF49-9C59-5E7D689C4CEB}" type="datetimeFigureOut">
              <a:rPr lang="en-US" smtClean="0"/>
              <a:t>8/22/22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1008553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2DBB4E2C-4581-EF49-9C59-5E7D689C4CEB}" type="datetimeFigureOut">
              <a:rPr lang="en-US" smtClean="0"/>
              <a:t>8/22/22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886384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DBB4E2C-4581-EF49-9C59-5E7D689C4CEB}" type="datetimeFigureOut">
              <a:rPr lang="en-US" smtClean="0"/>
              <a:t>8/22/22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286293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2DBB4E2C-4581-EF49-9C59-5E7D689C4CEB}" type="datetimeFigureOut">
              <a:rPr lang="en-US" smtClean="0"/>
              <a:t>8/22/22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270779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BB4E2C-4581-EF49-9C59-5E7D689C4CEB}" type="datetimeFigureOut">
              <a:rPr lang="en-US" smtClean="0"/>
              <a:t>8/22/22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2061593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2DBB4E2C-4581-EF49-9C59-5E7D689C4CEB}" type="datetimeFigureOut">
              <a:rPr lang="en-US" smtClean="0"/>
              <a:t>8/22/22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2254500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2DBB4E2C-4581-EF49-9C59-5E7D689C4CEB}" type="datetimeFigureOut">
              <a:rPr lang="en-US" smtClean="0"/>
              <a:t>8/22/22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48252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21" Type="http://schemas.openxmlformats.org/officeDocument/2006/relationships/image" Target="../media/image9.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8101B3F-8539-1144-B88A-9B4336C78CC6}"/>
              </a:ext>
            </a:extLst>
          </p:cNvPr>
          <p:cNvSpPr/>
          <p:nvPr userDrawn="1"/>
        </p:nvSpPr>
        <p:spPr>
          <a:xfrm>
            <a:off x="0" y="1"/>
            <a:ext cx="6858000" cy="1062318"/>
          </a:xfrm>
          <a:prstGeom prst="rect">
            <a:avLst/>
          </a:prstGeom>
          <a:solidFill>
            <a:srgbClr val="38D4D6"/>
          </a:solidFill>
          <a:ln>
            <a:solidFill>
              <a:srgbClr val="00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4" name="Rectangle 73">
            <a:extLst>
              <a:ext uri="{FF2B5EF4-FFF2-40B4-BE49-F238E27FC236}">
                <a16:creationId xmlns:a16="http://schemas.microsoft.com/office/drawing/2014/main" id="{8010129C-DE21-8048-81CD-0A17E3F06791}"/>
              </a:ext>
            </a:extLst>
          </p:cNvPr>
          <p:cNvSpPr/>
          <p:nvPr userDrawn="1"/>
        </p:nvSpPr>
        <p:spPr>
          <a:xfrm>
            <a:off x="0" y="9624786"/>
            <a:ext cx="6858000" cy="305322"/>
          </a:xfrm>
          <a:prstGeom prst="rect">
            <a:avLst/>
          </a:prstGeom>
          <a:solidFill>
            <a:srgbClr val="38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DBB4E2C-4581-EF49-9C59-5E7D689C4CEB}" type="datetimeFigureOut">
              <a:rPr lang="en-US" smtClean="0"/>
              <a:t>8/22/22</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48" name="Rounded Rectangle 47">
            <a:extLst>
              <a:ext uri="{FF2B5EF4-FFF2-40B4-BE49-F238E27FC236}">
                <a16:creationId xmlns:a16="http://schemas.microsoft.com/office/drawing/2014/main" id="{5F21B2FE-2CB9-314D-86D8-D78318E2AD4F}"/>
              </a:ext>
            </a:extLst>
          </p:cNvPr>
          <p:cNvSpPr/>
          <p:nvPr userDrawn="1"/>
        </p:nvSpPr>
        <p:spPr>
          <a:xfrm>
            <a:off x="170690" y="1216149"/>
            <a:ext cx="6503172" cy="8266803"/>
          </a:xfrm>
          <a:prstGeom prst="roundRect">
            <a:avLst>
              <a:gd name="adj" fmla="val 2594"/>
            </a:avLst>
          </a:prstGeom>
          <a:noFill/>
          <a:ln w="28575">
            <a:solidFill>
              <a:srgbClr val="38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Arial Rounded MT Bold" panose="020F0704030504030204" pitchFamily="34" charset="77"/>
            </a:endParaRP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18E394C-4933-7D42-AA73-05696ACF4D03}" type="slidenum">
              <a:rPr lang="en-US" smtClean="0"/>
              <a:t>‹#›</a:t>
            </a:fld>
            <a:endParaRPr lang="en-US"/>
          </a:p>
        </p:txBody>
      </p:sp>
      <p:pic>
        <p:nvPicPr>
          <p:cNvPr id="8" name="Picture 7" descr="A picture containing graphical user interface&#10;&#10;Description automatically generated">
            <a:extLst>
              <a:ext uri="{FF2B5EF4-FFF2-40B4-BE49-F238E27FC236}">
                <a16:creationId xmlns:a16="http://schemas.microsoft.com/office/drawing/2014/main" id="{41B44A78-DEC5-D24C-B5BF-AE444B4AFA04}"/>
              </a:ext>
            </a:extLst>
          </p:cNvPr>
          <p:cNvPicPr>
            <a:picLocks noChangeAspect="1"/>
          </p:cNvPicPr>
          <p:nvPr userDrawn="1"/>
        </p:nvPicPr>
        <p:blipFill rotWithShape="1">
          <a:blip r:embed="rId13">
            <a:biLevel thresh="50000"/>
          </a:blip>
          <a:srcRect r="67643"/>
          <a:stretch/>
        </p:blipFill>
        <p:spPr>
          <a:xfrm>
            <a:off x="170690" y="162670"/>
            <a:ext cx="751977" cy="717630"/>
          </a:xfrm>
          <a:prstGeom prst="rect">
            <a:avLst/>
          </a:prstGeom>
          <a:effectLst>
            <a:outerShdw blurRad="50800" dist="38100" dir="2700000" algn="tl" rotWithShape="0">
              <a:prstClr val="black">
                <a:alpha val="40000"/>
              </a:prstClr>
            </a:outerShdw>
          </a:effectLst>
        </p:spPr>
      </p:pic>
      <p:sp>
        <p:nvSpPr>
          <p:cNvPr id="14" name="Rounded Rectangle 13">
            <a:extLst>
              <a:ext uri="{FF2B5EF4-FFF2-40B4-BE49-F238E27FC236}">
                <a16:creationId xmlns:a16="http://schemas.microsoft.com/office/drawing/2014/main" id="{CDE91AF0-48A0-D047-A478-E61BE7191FA9}"/>
              </a:ext>
            </a:extLst>
          </p:cNvPr>
          <p:cNvSpPr/>
          <p:nvPr userDrawn="1"/>
        </p:nvSpPr>
        <p:spPr>
          <a:xfrm>
            <a:off x="1093357" y="177564"/>
            <a:ext cx="5580506" cy="717631"/>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Arial Rounded MT Bold" panose="020F0704030504030204" pitchFamily="34" charset="77"/>
            </a:endParaRPr>
          </a:p>
        </p:txBody>
      </p:sp>
      <p:grpSp>
        <p:nvGrpSpPr>
          <p:cNvPr id="19" name="Group 18">
            <a:extLst>
              <a:ext uri="{FF2B5EF4-FFF2-40B4-BE49-F238E27FC236}">
                <a16:creationId xmlns:a16="http://schemas.microsoft.com/office/drawing/2014/main" id="{C2B21BA9-0A97-A348-AD97-78CE6F2E44F2}"/>
              </a:ext>
            </a:extLst>
          </p:cNvPr>
          <p:cNvGrpSpPr/>
          <p:nvPr userDrawn="1"/>
        </p:nvGrpSpPr>
        <p:grpSpPr>
          <a:xfrm>
            <a:off x="529022" y="970622"/>
            <a:ext cx="382946" cy="382526"/>
            <a:chOff x="1761370" y="3168673"/>
            <a:chExt cx="751977" cy="717630"/>
          </a:xfrm>
          <a:effectLst>
            <a:outerShdw blurRad="50800" dist="38100" dir="2700000" algn="tl" rotWithShape="0">
              <a:prstClr val="black">
                <a:alpha val="40000"/>
              </a:prstClr>
            </a:outerShdw>
          </a:effectLst>
        </p:grpSpPr>
        <p:sp>
          <p:nvSpPr>
            <p:cNvPr id="20" name="Oval 19">
              <a:extLst>
                <a:ext uri="{FF2B5EF4-FFF2-40B4-BE49-F238E27FC236}">
                  <a16:creationId xmlns:a16="http://schemas.microsoft.com/office/drawing/2014/main" id="{06D1F272-9FB9-994A-86A7-2586DB1F8517}"/>
                </a:ext>
              </a:extLst>
            </p:cNvPr>
            <p:cNvSpPr/>
            <p:nvPr/>
          </p:nvSpPr>
          <p:spPr>
            <a:xfrm>
              <a:off x="1790881" y="3195510"/>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Doughnut 20">
              <a:extLst>
                <a:ext uri="{FF2B5EF4-FFF2-40B4-BE49-F238E27FC236}">
                  <a16:creationId xmlns:a16="http://schemas.microsoft.com/office/drawing/2014/main" id="{26E2CF78-6189-244B-98DA-66095B80B1F2}"/>
                </a:ext>
              </a:extLst>
            </p:cNvPr>
            <p:cNvSpPr/>
            <p:nvPr/>
          </p:nvSpPr>
          <p:spPr>
            <a:xfrm>
              <a:off x="1761370" y="3168673"/>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2" name="Picture 21" descr="Icon&#10;&#10;Description automatically generated">
              <a:extLst>
                <a:ext uri="{FF2B5EF4-FFF2-40B4-BE49-F238E27FC236}">
                  <a16:creationId xmlns:a16="http://schemas.microsoft.com/office/drawing/2014/main" id="{3AC6786D-CD08-804C-A834-BF1D845C4CFF}"/>
                </a:ext>
              </a:extLst>
            </p:cNvPr>
            <p:cNvPicPr>
              <a:picLocks noChangeAspect="1"/>
            </p:cNvPicPr>
            <p:nvPr/>
          </p:nvPicPr>
          <p:blipFill>
            <a:blip r:embed="rId14"/>
            <a:stretch>
              <a:fillRect/>
            </a:stretch>
          </p:blipFill>
          <p:spPr>
            <a:xfrm>
              <a:off x="1858226" y="3303380"/>
              <a:ext cx="586284" cy="492628"/>
            </a:xfrm>
            <a:prstGeom prst="rect">
              <a:avLst/>
            </a:prstGeom>
          </p:spPr>
        </p:pic>
      </p:grpSp>
      <p:grpSp>
        <p:nvGrpSpPr>
          <p:cNvPr id="23" name="Group 22">
            <a:extLst>
              <a:ext uri="{FF2B5EF4-FFF2-40B4-BE49-F238E27FC236}">
                <a16:creationId xmlns:a16="http://schemas.microsoft.com/office/drawing/2014/main" id="{EB5F4D00-67D5-6142-8955-53027972366A}"/>
              </a:ext>
            </a:extLst>
          </p:cNvPr>
          <p:cNvGrpSpPr/>
          <p:nvPr userDrawn="1"/>
        </p:nvGrpSpPr>
        <p:grpSpPr>
          <a:xfrm>
            <a:off x="958811" y="753404"/>
            <a:ext cx="651649" cy="631333"/>
            <a:chOff x="964200" y="1717382"/>
            <a:chExt cx="751977" cy="717630"/>
          </a:xfrm>
          <a:effectLst>
            <a:outerShdw blurRad="50800" dist="38100" dir="2700000" algn="tl" rotWithShape="0">
              <a:prstClr val="black">
                <a:alpha val="40000"/>
              </a:prstClr>
            </a:outerShdw>
          </a:effectLst>
        </p:grpSpPr>
        <p:sp>
          <p:nvSpPr>
            <p:cNvPr id="24" name="Oval 23">
              <a:extLst>
                <a:ext uri="{FF2B5EF4-FFF2-40B4-BE49-F238E27FC236}">
                  <a16:creationId xmlns:a16="http://schemas.microsoft.com/office/drawing/2014/main" id="{EA1D92D5-ACCE-F14E-91FD-5A28E8C4F33D}"/>
                </a:ext>
              </a:extLst>
            </p:cNvPr>
            <p:cNvSpPr/>
            <p:nvPr/>
          </p:nvSpPr>
          <p:spPr>
            <a:xfrm>
              <a:off x="993711" y="174421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Doughnut 24">
              <a:extLst>
                <a:ext uri="{FF2B5EF4-FFF2-40B4-BE49-F238E27FC236}">
                  <a16:creationId xmlns:a16="http://schemas.microsoft.com/office/drawing/2014/main" id="{E5A5648D-D0B1-D844-B1DB-FF9FC27347F8}"/>
                </a:ext>
              </a:extLst>
            </p:cNvPr>
            <p:cNvSpPr/>
            <p:nvPr/>
          </p:nvSpPr>
          <p:spPr>
            <a:xfrm>
              <a:off x="964200" y="171738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6" name="Picture 25" descr="Icon&#10;&#10;Description automatically generated">
              <a:extLst>
                <a:ext uri="{FF2B5EF4-FFF2-40B4-BE49-F238E27FC236}">
                  <a16:creationId xmlns:a16="http://schemas.microsoft.com/office/drawing/2014/main" id="{6F28909D-5650-7D48-B3DB-BB3D89F5521D}"/>
                </a:ext>
              </a:extLst>
            </p:cNvPr>
            <p:cNvPicPr>
              <a:picLocks noChangeAspect="1"/>
            </p:cNvPicPr>
            <p:nvPr/>
          </p:nvPicPr>
          <p:blipFill>
            <a:blip r:embed="rId15">
              <a:biLevel thresh="25000"/>
            </a:blip>
            <a:stretch>
              <a:fillRect/>
            </a:stretch>
          </p:blipFill>
          <p:spPr>
            <a:xfrm>
              <a:off x="1090624" y="1850961"/>
              <a:ext cx="516096" cy="365418"/>
            </a:xfrm>
            <a:prstGeom prst="rect">
              <a:avLst/>
            </a:prstGeom>
          </p:spPr>
        </p:pic>
      </p:grpSp>
      <p:grpSp>
        <p:nvGrpSpPr>
          <p:cNvPr id="28" name="Group 27">
            <a:extLst>
              <a:ext uri="{FF2B5EF4-FFF2-40B4-BE49-F238E27FC236}">
                <a16:creationId xmlns:a16="http://schemas.microsoft.com/office/drawing/2014/main" id="{44E2CF8D-FD41-784C-B0A5-4E0CE4FC588D}"/>
              </a:ext>
            </a:extLst>
          </p:cNvPr>
          <p:cNvGrpSpPr/>
          <p:nvPr userDrawn="1"/>
        </p:nvGrpSpPr>
        <p:grpSpPr>
          <a:xfrm>
            <a:off x="1694319" y="632875"/>
            <a:ext cx="544625" cy="523220"/>
            <a:chOff x="992741" y="2082272"/>
            <a:chExt cx="751977" cy="717630"/>
          </a:xfrm>
          <a:effectLst>
            <a:outerShdw blurRad="50800" dist="38100" dir="2700000" algn="tl" rotWithShape="0">
              <a:prstClr val="black">
                <a:alpha val="40000"/>
              </a:prstClr>
            </a:outerShdw>
          </a:effectLst>
        </p:grpSpPr>
        <p:sp>
          <p:nvSpPr>
            <p:cNvPr id="29" name="Oval 28">
              <a:extLst>
                <a:ext uri="{FF2B5EF4-FFF2-40B4-BE49-F238E27FC236}">
                  <a16:creationId xmlns:a16="http://schemas.microsoft.com/office/drawing/2014/main" id="{A4BFAE7E-54AE-6D42-8661-82A5CC0DE0CC}"/>
                </a:ext>
              </a:extLst>
            </p:cNvPr>
            <p:cNvSpPr/>
            <p:nvPr/>
          </p:nvSpPr>
          <p:spPr>
            <a:xfrm>
              <a:off x="1022252" y="210910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Doughnut 29">
              <a:extLst>
                <a:ext uri="{FF2B5EF4-FFF2-40B4-BE49-F238E27FC236}">
                  <a16:creationId xmlns:a16="http://schemas.microsoft.com/office/drawing/2014/main" id="{B8B9F8CD-EC84-B449-99AD-75067294D428}"/>
                </a:ext>
              </a:extLst>
            </p:cNvPr>
            <p:cNvSpPr/>
            <p:nvPr/>
          </p:nvSpPr>
          <p:spPr>
            <a:xfrm>
              <a:off x="992741" y="208227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1" name="Picture 30" descr="Icon&#10;&#10;Description automatically generated">
              <a:extLst>
                <a:ext uri="{FF2B5EF4-FFF2-40B4-BE49-F238E27FC236}">
                  <a16:creationId xmlns:a16="http://schemas.microsoft.com/office/drawing/2014/main" id="{DEE8E5FB-B26A-4841-BC98-C868BDFB867C}"/>
                </a:ext>
              </a:extLst>
            </p:cNvPr>
            <p:cNvPicPr>
              <a:picLocks noChangeAspect="1"/>
            </p:cNvPicPr>
            <p:nvPr/>
          </p:nvPicPr>
          <p:blipFill>
            <a:blip r:embed="rId16"/>
            <a:stretch>
              <a:fillRect/>
            </a:stretch>
          </p:blipFill>
          <p:spPr>
            <a:xfrm>
              <a:off x="1124027" y="2244941"/>
              <a:ext cx="489403" cy="340202"/>
            </a:xfrm>
            <a:prstGeom prst="rect">
              <a:avLst/>
            </a:prstGeom>
          </p:spPr>
        </p:pic>
      </p:grpSp>
      <p:grpSp>
        <p:nvGrpSpPr>
          <p:cNvPr id="32" name="Group 31">
            <a:extLst>
              <a:ext uri="{FF2B5EF4-FFF2-40B4-BE49-F238E27FC236}">
                <a16:creationId xmlns:a16="http://schemas.microsoft.com/office/drawing/2014/main" id="{AD8A33FB-C49C-6A49-8591-7859D49173CA}"/>
              </a:ext>
            </a:extLst>
          </p:cNvPr>
          <p:cNvGrpSpPr/>
          <p:nvPr userDrawn="1"/>
        </p:nvGrpSpPr>
        <p:grpSpPr>
          <a:xfrm>
            <a:off x="2308049" y="743153"/>
            <a:ext cx="583454" cy="651836"/>
            <a:chOff x="2217067" y="1917395"/>
            <a:chExt cx="761257" cy="807096"/>
          </a:xfrm>
          <a:effectLst>
            <a:outerShdw blurRad="50800" dist="38100" dir="2700000" algn="tl" rotWithShape="0">
              <a:prstClr val="black">
                <a:alpha val="40000"/>
              </a:prstClr>
            </a:outerShdw>
          </a:effectLst>
        </p:grpSpPr>
        <p:sp>
          <p:nvSpPr>
            <p:cNvPr id="33" name="Oval 32">
              <a:extLst>
                <a:ext uri="{FF2B5EF4-FFF2-40B4-BE49-F238E27FC236}">
                  <a16:creationId xmlns:a16="http://schemas.microsoft.com/office/drawing/2014/main" id="{7649D984-31B6-994E-AA35-D29D42209B2A}"/>
                </a:ext>
              </a:extLst>
            </p:cNvPr>
            <p:cNvSpPr/>
            <p:nvPr/>
          </p:nvSpPr>
          <p:spPr>
            <a:xfrm>
              <a:off x="2255858" y="1981892"/>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Doughnut 33">
              <a:extLst>
                <a:ext uri="{FF2B5EF4-FFF2-40B4-BE49-F238E27FC236}">
                  <a16:creationId xmlns:a16="http://schemas.microsoft.com/office/drawing/2014/main" id="{C38F7472-BFC1-974C-B509-AEA999D6AF1F}"/>
                </a:ext>
              </a:extLst>
            </p:cNvPr>
            <p:cNvSpPr/>
            <p:nvPr/>
          </p:nvSpPr>
          <p:spPr>
            <a:xfrm>
              <a:off x="2226347" y="1955055"/>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5" name="Picture 34" descr="A white windmill with a black background&#10;&#10;Description automatically generated with medium confidence">
              <a:extLst>
                <a:ext uri="{FF2B5EF4-FFF2-40B4-BE49-F238E27FC236}">
                  <a16:creationId xmlns:a16="http://schemas.microsoft.com/office/drawing/2014/main" id="{6C4233D9-51DE-2643-9552-EE55E78B545E}"/>
                </a:ext>
              </a:extLst>
            </p:cNvPr>
            <p:cNvPicPr>
              <a:picLocks noChangeAspect="1"/>
            </p:cNvPicPr>
            <p:nvPr/>
          </p:nvPicPr>
          <p:blipFill>
            <a:blip r:embed="rId17">
              <a:biLevel thresh="25000"/>
            </a:blip>
            <a:stretch>
              <a:fillRect/>
            </a:stretch>
          </p:blipFill>
          <p:spPr>
            <a:xfrm>
              <a:off x="2217067" y="1917395"/>
              <a:ext cx="751977" cy="807096"/>
            </a:xfrm>
            <a:prstGeom prst="rect">
              <a:avLst/>
            </a:prstGeom>
          </p:spPr>
        </p:pic>
      </p:grpSp>
      <p:grpSp>
        <p:nvGrpSpPr>
          <p:cNvPr id="36" name="Group 35">
            <a:extLst>
              <a:ext uri="{FF2B5EF4-FFF2-40B4-BE49-F238E27FC236}">
                <a16:creationId xmlns:a16="http://schemas.microsoft.com/office/drawing/2014/main" id="{76B950D6-C76F-7E4F-B476-5B5EA107CF93}"/>
              </a:ext>
            </a:extLst>
          </p:cNvPr>
          <p:cNvGrpSpPr/>
          <p:nvPr userDrawn="1"/>
        </p:nvGrpSpPr>
        <p:grpSpPr>
          <a:xfrm>
            <a:off x="2954801" y="632875"/>
            <a:ext cx="549161" cy="523220"/>
            <a:chOff x="2954801" y="632875"/>
            <a:chExt cx="549161" cy="523220"/>
          </a:xfrm>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7D7C4E6C-B1CD-A54C-A14D-61C32B6C3C19}"/>
                </a:ext>
              </a:extLst>
            </p:cNvPr>
            <p:cNvSpPr/>
            <p:nvPr/>
          </p:nvSpPr>
          <p:spPr>
            <a:xfrm>
              <a:off x="2976353" y="652442"/>
              <a:ext cx="510880" cy="48408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Doughnut 37">
              <a:extLst>
                <a:ext uri="{FF2B5EF4-FFF2-40B4-BE49-F238E27FC236}">
                  <a16:creationId xmlns:a16="http://schemas.microsoft.com/office/drawing/2014/main" id="{18164CD0-6C49-B540-8BB6-57599C3AB6AB}"/>
                </a:ext>
              </a:extLst>
            </p:cNvPr>
            <p:cNvSpPr/>
            <p:nvPr/>
          </p:nvSpPr>
          <p:spPr>
            <a:xfrm>
              <a:off x="2954801" y="632875"/>
              <a:ext cx="549161" cy="52322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9" name="Picture 38" descr="Icon&#10;&#10;Description automatically generated">
              <a:extLst>
                <a:ext uri="{FF2B5EF4-FFF2-40B4-BE49-F238E27FC236}">
                  <a16:creationId xmlns:a16="http://schemas.microsoft.com/office/drawing/2014/main" id="{4928C1B4-5D8C-4A40-A782-7C76604F9673}"/>
                </a:ext>
              </a:extLst>
            </p:cNvPr>
            <p:cNvPicPr>
              <a:picLocks noChangeAspect="1"/>
            </p:cNvPicPr>
            <p:nvPr/>
          </p:nvPicPr>
          <p:blipFill>
            <a:blip r:embed="rId18"/>
            <a:stretch>
              <a:fillRect/>
            </a:stretch>
          </p:blipFill>
          <p:spPr>
            <a:xfrm>
              <a:off x="3016500" y="670402"/>
              <a:ext cx="456198" cy="430854"/>
            </a:xfrm>
            <a:prstGeom prst="rect">
              <a:avLst/>
            </a:prstGeom>
          </p:spPr>
        </p:pic>
      </p:grpSp>
      <p:grpSp>
        <p:nvGrpSpPr>
          <p:cNvPr id="40" name="Group 39">
            <a:extLst>
              <a:ext uri="{FF2B5EF4-FFF2-40B4-BE49-F238E27FC236}">
                <a16:creationId xmlns:a16="http://schemas.microsoft.com/office/drawing/2014/main" id="{8A745CA7-2FAE-A74B-B836-F213D3AB0288}"/>
              </a:ext>
            </a:extLst>
          </p:cNvPr>
          <p:cNvGrpSpPr/>
          <p:nvPr userDrawn="1"/>
        </p:nvGrpSpPr>
        <p:grpSpPr>
          <a:xfrm>
            <a:off x="3566338" y="803603"/>
            <a:ext cx="471358" cy="441555"/>
            <a:chOff x="1866422" y="1624526"/>
            <a:chExt cx="751977" cy="717630"/>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12292627-70BA-9D4E-B3C4-D98880050930}"/>
                </a:ext>
              </a:extLst>
            </p:cNvPr>
            <p:cNvSpPr/>
            <p:nvPr/>
          </p:nvSpPr>
          <p:spPr>
            <a:xfrm>
              <a:off x="1895933" y="1651363"/>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Doughnut 41">
              <a:extLst>
                <a:ext uri="{FF2B5EF4-FFF2-40B4-BE49-F238E27FC236}">
                  <a16:creationId xmlns:a16="http://schemas.microsoft.com/office/drawing/2014/main" id="{3B92D7D0-ABEC-7340-B99B-D47F7AF193E6}"/>
                </a:ext>
              </a:extLst>
            </p:cNvPr>
            <p:cNvSpPr/>
            <p:nvPr/>
          </p:nvSpPr>
          <p:spPr>
            <a:xfrm>
              <a:off x="1866422" y="1624526"/>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3" name="Picture 64" descr="Free White Tractor 2 Icon - Download White Tractor 2 Icon">
              <a:extLst>
                <a:ext uri="{FF2B5EF4-FFF2-40B4-BE49-F238E27FC236}">
                  <a16:creationId xmlns:a16="http://schemas.microsoft.com/office/drawing/2014/main" id="{711159AB-C0F0-C84D-9F8C-317BAD5BBDB4}"/>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11680" y="1752611"/>
              <a:ext cx="461459" cy="4614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4" name="Group 43">
            <a:extLst>
              <a:ext uri="{FF2B5EF4-FFF2-40B4-BE49-F238E27FC236}">
                <a16:creationId xmlns:a16="http://schemas.microsoft.com/office/drawing/2014/main" id="{66C736AC-61D9-B149-AD8A-260AA4BF14C7}"/>
              </a:ext>
            </a:extLst>
          </p:cNvPr>
          <p:cNvGrpSpPr/>
          <p:nvPr userDrawn="1"/>
        </p:nvGrpSpPr>
        <p:grpSpPr>
          <a:xfrm>
            <a:off x="4107579" y="786105"/>
            <a:ext cx="359960" cy="338627"/>
            <a:chOff x="3824288" y="1662211"/>
            <a:chExt cx="471358" cy="44155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824DBF84-3E25-8543-848C-FC29AFA98D39}"/>
                </a:ext>
              </a:extLst>
            </p:cNvPr>
            <p:cNvSpPr/>
            <p:nvPr/>
          </p:nvSpPr>
          <p:spPr>
            <a:xfrm>
              <a:off x="3842786" y="1678724"/>
              <a:ext cx="438500" cy="408530"/>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Doughnut 45">
              <a:extLst>
                <a:ext uri="{FF2B5EF4-FFF2-40B4-BE49-F238E27FC236}">
                  <a16:creationId xmlns:a16="http://schemas.microsoft.com/office/drawing/2014/main" id="{C4FF9713-19EB-0648-ADE9-B4E3B88D8434}"/>
                </a:ext>
              </a:extLst>
            </p:cNvPr>
            <p:cNvSpPr/>
            <p:nvPr/>
          </p:nvSpPr>
          <p:spPr>
            <a:xfrm>
              <a:off x="3824288" y="1662211"/>
              <a:ext cx="471358" cy="441555"/>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7" name="Picture 78" descr="icon_pawCross - Riverside Veterinary Hospital">
              <a:extLst>
                <a:ext uri="{FF2B5EF4-FFF2-40B4-BE49-F238E27FC236}">
                  <a16:creationId xmlns:a16="http://schemas.microsoft.com/office/drawing/2014/main" id="{23DF445E-363A-8342-8D88-1E753AC177EB}"/>
                </a:ext>
              </a:extLst>
            </p:cNvPr>
            <p:cNvPicPr>
              <a:picLocks noChangeAspect="1" noChangeArrowheads="1"/>
            </p:cNvPicPr>
            <p:nvPr/>
          </p:nvPicPr>
          <p:blipFill>
            <a:blip r:embed="rId20">
              <a:biLevel thresh="25000"/>
              <a:extLst>
                <a:ext uri="{28A0092B-C50C-407E-A947-70E740481C1C}">
                  <a14:useLocalDpi xmlns:a14="http://schemas.microsoft.com/office/drawing/2010/main" val="0"/>
                </a:ext>
              </a:extLst>
            </a:blip>
            <a:srcRect/>
            <a:stretch>
              <a:fillRect/>
            </a:stretch>
          </p:blipFill>
          <p:spPr bwMode="auto">
            <a:xfrm>
              <a:off x="3915340" y="1723116"/>
              <a:ext cx="289254" cy="2892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 name="Group 48">
            <a:extLst>
              <a:ext uri="{FF2B5EF4-FFF2-40B4-BE49-F238E27FC236}">
                <a16:creationId xmlns:a16="http://schemas.microsoft.com/office/drawing/2014/main" id="{B71313CC-6D2C-7A4A-B20B-5A83695C3418}"/>
              </a:ext>
            </a:extLst>
          </p:cNvPr>
          <p:cNvGrpSpPr/>
          <p:nvPr userDrawn="1"/>
        </p:nvGrpSpPr>
        <p:grpSpPr>
          <a:xfrm>
            <a:off x="109492" y="9104209"/>
            <a:ext cx="751977" cy="717630"/>
            <a:chOff x="964200" y="1717382"/>
            <a:chExt cx="751977" cy="717630"/>
          </a:xfrm>
          <a:effectLst>
            <a:outerShdw blurRad="50800" dist="38100" dir="2700000" algn="tl" rotWithShape="0">
              <a:prstClr val="black">
                <a:alpha val="40000"/>
              </a:prstClr>
            </a:outerShdw>
          </a:effectLst>
        </p:grpSpPr>
        <p:sp>
          <p:nvSpPr>
            <p:cNvPr id="50" name="Oval 49">
              <a:extLst>
                <a:ext uri="{FF2B5EF4-FFF2-40B4-BE49-F238E27FC236}">
                  <a16:creationId xmlns:a16="http://schemas.microsoft.com/office/drawing/2014/main" id="{50E01630-E2F5-174B-83DF-537A81900714}"/>
                </a:ext>
              </a:extLst>
            </p:cNvPr>
            <p:cNvSpPr/>
            <p:nvPr/>
          </p:nvSpPr>
          <p:spPr>
            <a:xfrm>
              <a:off x="993711" y="174421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Doughnut 50">
              <a:extLst>
                <a:ext uri="{FF2B5EF4-FFF2-40B4-BE49-F238E27FC236}">
                  <a16:creationId xmlns:a16="http://schemas.microsoft.com/office/drawing/2014/main" id="{6FAB542D-0C59-0244-AD6A-01244F888810}"/>
                </a:ext>
              </a:extLst>
            </p:cNvPr>
            <p:cNvSpPr/>
            <p:nvPr/>
          </p:nvSpPr>
          <p:spPr>
            <a:xfrm>
              <a:off x="964200" y="171738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2" name="Picture 51" descr="Icon&#10;&#10;Description automatically generated">
              <a:extLst>
                <a:ext uri="{FF2B5EF4-FFF2-40B4-BE49-F238E27FC236}">
                  <a16:creationId xmlns:a16="http://schemas.microsoft.com/office/drawing/2014/main" id="{3DBB897D-8E00-3547-8E8F-78D872CBB94E}"/>
                </a:ext>
              </a:extLst>
            </p:cNvPr>
            <p:cNvPicPr>
              <a:picLocks noChangeAspect="1"/>
            </p:cNvPicPr>
            <p:nvPr/>
          </p:nvPicPr>
          <p:blipFill>
            <a:blip r:embed="rId15">
              <a:biLevel thresh="25000"/>
            </a:blip>
            <a:stretch>
              <a:fillRect/>
            </a:stretch>
          </p:blipFill>
          <p:spPr>
            <a:xfrm>
              <a:off x="1090624" y="1850961"/>
              <a:ext cx="516096" cy="365418"/>
            </a:xfrm>
            <a:prstGeom prst="rect">
              <a:avLst/>
            </a:prstGeom>
          </p:spPr>
        </p:pic>
      </p:grpSp>
      <p:grpSp>
        <p:nvGrpSpPr>
          <p:cNvPr id="53" name="Group 52">
            <a:extLst>
              <a:ext uri="{FF2B5EF4-FFF2-40B4-BE49-F238E27FC236}">
                <a16:creationId xmlns:a16="http://schemas.microsoft.com/office/drawing/2014/main" id="{7FEB5046-EEC0-944C-9FA3-917ABACF70E9}"/>
              </a:ext>
            </a:extLst>
          </p:cNvPr>
          <p:cNvGrpSpPr/>
          <p:nvPr userDrawn="1"/>
        </p:nvGrpSpPr>
        <p:grpSpPr>
          <a:xfrm>
            <a:off x="931352" y="9222966"/>
            <a:ext cx="553044" cy="523220"/>
            <a:chOff x="992741" y="2082272"/>
            <a:chExt cx="751977" cy="717630"/>
          </a:xfrm>
          <a:effectLst>
            <a:outerShdw blurRad="50800" dist="38100" dir="2700000" algn="tl" rotWithShape="0">
              <a:prstClr val="black">
                <a:alpha val="40000"/>
              </a:prstClr>
            </a:outerShdw>
          </a:effectLst>
        </p:grpSpPr>
        <p:sp>
          <p:nvSpPr>
            <p:cNvPr id="54" name="Oval 53">
              <a:extLst>
                <a:ext uri="{FF2B5EF4-FFF2-40B4-BE49-F238E27FC236}">
                  <a16:creationId xmlns:a16="http://schemas.microsoft.com/office/drawing/2014/main" id="{36C2748E-7EDF-0045-9934-269FE6BD51FF}"/>
                </a:ext>
              </a:extLst>
            </p:cNvPr>
            <p:cNvSpPr/>
            <p:nvPr/>
          </p:nvSpPr>
          <p:spPr>
            <a:xfrm>
              <a:off x="1022252" y="210910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Doughnut 54">
              <a:extLst>
                <a:ext uri="{FF2B5EF4-FFF2-40B4-BE49-F238E27FC236}">
                  <a16:creationId xmlns:a16="http://schemas.microsoft.com/office/drawing/2014/main" id="{7AC17B1C-19BC-8E4D-99BD-B4A87386FAAB}"/>
                </a:ext>
              </a:extLst>
            </p:cNvPr>
            <p:cNvSpPr/>
            <p:nvPr/>
          </p:nvSpPr>
          <p:spPr>
            <a:xfrm>
              <a:off x="992741" y="208227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6" name="Picture 55" descr="Icon&#10;&#10;Description automatically generated">
              <a:extLst>
                <a:ext uri="{FF2B5EF4-FFF2-40B4-BE49-F238E27FC236}">
                  <a16:creationId xmlns:a16="http://schemas.microsoft.com/office/drawing/2014/main" id="{B400A263-037C-DF49-B3F9-733759DE7C8B}"/>
                </a:ext>
              </a:extLst>
            </p:cNvPr>
            <p:cNvPicPr>
              <a:picLocks noChangeAspect="1"/>
            </p:cNvPicPr>
            <p:nvPr/>
          </p:nvPicPr>
          <p:blipFill>
            <a:blip r:embed="rId16"/>
            <a:stretch>
              <a:fillRect/>
            </a:stretch>
          </p:blipFill>
          <p:spPr>
            <a:xfrm>
              <a:off x="1124027" y="2244941"/>
              <a:ext cx="489403" cy="340202"/>
            </a:xfrm>
            <a:prstGeom prst="rect">
              <a:avLst/>
            </a:prstGeom>
          </p:spPr>
        </p:pic>
      </p:grpSp>
      <p:grpSp>
        <p:nvGrpSpPr>
          <p:cNvPr id="57" name="Group 56">
            <a:extLst>
              <a:ext uri="{FF2B5EF4-FFF2-40B4-BE49-F238E27FC236}">
                <a16:creationId xmlns:a16="http://schemas.microsoft.com/office/drawing/2014/main" id="{AA07BC49-9362-AA4A-AE67-2FDF02A72B8D}"/>
              </a:ext>
            </a:extLst>
          </p:cNvPr>
          <p:cNvGrpSpPr/>
          <p:nvPr userDrawn="1"/>
        </p:nvGrpSpPr>
        <p:grpSpPr>
          <a:xfrm>
            <a:off x="1517966" y="9116399"/>
            <a:ext cx="583454" cy="651836"/>
            <a:chOff x="2217067" y="1917395"/>
            <a:chExt cx="761257" cy="807096"/>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E50BBAF5-B41A-6041-B20B-4B622F87C611}"/>
                </a:ext>
              </a:extLst>
            </p:cNvPr>
            <p:cNvSpPr/>
            <p:nvPr/>
          </p:nvSpPr>
          <p:spPr>
            <a:xfrm>
              <a:off x="2255858" y="1981892"/>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Doughnut 58">
              <a:extLst>
                <a:ext uri="{FF2B5EF4-FFF2-40B4-BE49-F238E27FC236}">
                  <a16:creationId xmlns:a16="http://schemas.microsoft.com/office/drawing/2014/main" id="{C4E069AB-60AB-7D47-9712-C57C7A64C4C7}"/>
                </a:ext>
              </a:extLst>
            </p:cNvPr>
            <p:cNvSpPr/>
            <p:nvPr/>
          </p:nvSpPr>
          <p:spPr>
            <a:xfrm>
              <a:off x="2226347" y="1955055"/>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0" name="Picture 59" descr="A white windmill with a black background&#10;&#10;Description automatically generated with medium confidence">
              <a:extLst>
                <a:ext uri="{FF2B5EF4-FFF2-40B4-BE49-F238E27FC236}">
                  <a16:creationId xmlns:a16="http://schemas.microsoft.com/office/drawing/2014/main" id="{A61B35EC-716F-434A-9357-5E4FEB90A7EE}"/>
                </a:ext>
              </a:extLst>
            </p:cNvPr>
            <p:cNvPicPr>
              <a:picLocks noChangeAspect="1"/>
            </p:cNvPicPr>
            <p:nvPr/>
          </p:nvPicPr>
          <p:blipFill>
            <a:blip r:embed="rId17">
              <a:biLevel thresh="25000"/>
            </a:blip>
            <a:stretch>
              <a:fillRect/>
            </a:stretch>
          </p:blipFill>
          <p:spPr>
            <a:xfrm>
              <a:off x="2217067" y="1917395"/>
              <a:ext cx="751977" cy="807096"/>
            </a:xfrm>
            <a:prstGeom prst="rect">
              <a:avLst/>
            </a:prstGeom>
          </p:spPr>
        </p:pic>
      </p:grpSp>
      <p:grpSp>
        <p:nvGrpSpPr>
          <p:cNvPr id="61" name="Group 60">
            <a:extLst>
              <a:ext uri="{FF2B5EF4-FFF2-40B4-BE49-F238E27FC236}">
                <a16:creationId xmlns:a16="http://schemas.microsoft.com/office/drawing/2014/main" id="{84BF47A7-49ED-8942-975A-E47E4F6A71D4}"/>
              </a:ext>
            </a:extLst>
          </p:cNvPr>
          <p:cNvGrpSpPr/>
          <p:nvPr userDrawn="1"/>
        </p:nvGrpSpPr>
        <p:grpSpPr>
          <a:xfrm>
            <a:off x="2185670" y="9271144"/>
            <a:ext cx="549161" cy="523220"/>
            <a:chOff x="2954801" y="632875"/>
            <a:chExt cx="549161" cy="523220"/>
          </a:xfrm>
          <a:effectLst>
            <a:outerShdw blurRad="50800" dist="38100" dir="2700000" algn="tl" rotWithShape="0">
              <a:prstClr val="black">
                <a:alpha val="40000"/>
              </a:prstClr>
            </a:outerShdw>
          </a:effectLst>
        </p:grpSpPr>
        <p:sp>
          <p:nvSpPr>
            <p:cNvPr id="62" name="Oval 61">
              <a:extLst>
                <a:ext uri="{FF2B5EF4-FFF2-40B4-BE49-F238E27FC236}">
                  <a16:creationId xmlns:a16="http://schemas.microsoft.com/office/drawing/2014/main" id="{CD5D9284-249C-4149-A070-DE30F1170136}"/>
                </a:ext>
              </a:extLst>
            </p:cNvPr>
            <p:cNvSpPr/>
            <p:nvPr/>
          </p:nvSpPr>
          <p:spPr>
            <a:xfrm>
              <a:off x="2976353" y="652442"/>
              <a:ext cx="510880" cy="48408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oughnut 62">
              <a:extLst>
                <a:ext uri="{FF2B5EF4-FFF2-40B4-BE49-F238E27FC236}">
                  <a16:creationId xmlns:a16="http://schemas.microsoft.com/office/drawing/2014/main" id="{2F2A9C05-4F65-5D4B-AF5A-8A7532412364}"/>
                </a:ext>
              </a:extLst>
            </p:cNvPr>
            <p:cNvSpPr/>
            <p:nvPr/>
          </p:nvSpPr>
          <p:spPr>
            <a:xfrm>
              <a:off x="2954801" y="632875"/>
              <a:ext cx="549161" cy="52322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4" name="Picture 63" descr="Icon&#10;&#10;Description automatically generated">
              <a:extLst>
                <a:ext uri="{FF2B5EF4-FFF2-40B4-BE49-F238E27FC236}">
                  <a16:creationId xmlns:a16="http://schemas.microsoft.com/office/drawing/2014/main" id="{7AF9B16C-6CF8-EE45-A9AA-044D8F5F54B6}"/>
                </a:ext>
              </a:extLst>
            </p:cNvPr>
            <p:cNvPicPr>
              <a:picLocks noChangeAspect="1"/>
            </p:cNvPicPr>
            <p:nvPr/>
          </p:nvPicPr>
          <p:blipFill>
            <a:blip r:embed="rId18"/>
            <a:stretch>
              <a:fillRect/>
            </a:stretch>
          </p:blipFill>
          <p:spPr>
            <a:xfrm>
              <a:off x="3016500" y="670402"/>
              <a:ext cx="456198" cy="430854"/>
            </a:xfrm>
            <a:prstGeom prst="rect">
              <a:avLst/>
            </a:prstGeom>
          </p:spPr>
        </p:pic>
      </p:grpSp>
      <p:grpSp>
        <p:nvGrpSpPr>
          <p:cNvPr id="65" name="Group 64">
            <a:extLst>
              <a:ext uri="{FF2B5EF4-FFF2-40B4-BE49-F238E27FC236}">
                <a16:creationId xmlns:a16="http://schemas.microsoft.com/office/drawing/2014/main" id="{5E592DFA-B0D6-E549-8D1B-42D69008507E}"/>
              </a:ext>
            </a:extLst>
          </p:cNvPr>
          <p:cNvGrpSpPr/>
          <p:nvPr userDrawn="1"/>
        </p:nvGrpSpPr>
        <p:grpSpPr>
          <a:xfrm>
            <a:off x="2787601" y="9410155"/>
            <a:ext cx="471358" cy="441555"/>
            <a:chOff x="1866422" y="1624526"/>
            <a:chExt cx="751977" cy="717630"/>
          </a:xfrm>
          <a:effectLst>
            <a:outerShdw blurRad="50800" dist="38100" dir="2700000" algn="tl" rotWithShape="0">
              <a:prstClr val="black">
                <a:alpha val="40000"/>
              </a:prstClr>
            </a:outerShdw>
          </a:effectLst>
        </p:grpSpPr>
        <p:sp>
          <p:nvSpPr>
            <p:cNvPr id="66" name="Oval 65">
              <a:extLst>
                <a:ext uri="{FF2B5EF4-FFF2-40B4-BE49-F238E27FC236}">
                  <a16:creationId xmlns:a16="http://schemas.microsoft.com/office/drawing/2014/main" id="{09B3804F-0F58-114F-9A11-0AEC681C339A}"/>
                </a:ext>
              </a:extLst>
            </p:cNvPr>
            <p:cNvSpPr/>
            <p:nvPr/>
          </p:nvSpPr>
          <p:spPr>
            <a:xfrm>
              <a:off x="1895933" y="1651363"/>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Doughnut 66">
              <a:extLst>
                <a:ext uri="{FF2B5EF4-FFF2-40B4-BE49-F238E27FC236}">
                  <a16:creationId xmlns:a16="http://schemas.microsoft.com/office/drawing/2014/main" id="{FA235583-E248-9440-B893-DF03B22293D2}"/>
                </a:ext>
              </a:extLst>
            </p:cNvPr>
            <p:cNvSpPr/>
            <p:nvPr/>
          </p:nvSpPr>
          <p:spPr>
            <a:xfrm>
              <a:off x="1866422" y="1624526"/>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8" name="Picture 64" descr="Free White Tractor 2 Icon - Download White Tractor 2 Icon">
              <a:extLst>
                <a:ext uri="{FF2B5EF4-FFF2-40B4-BE49-F238E27FC236}">
                  <a16:creationId xmlns:a16="http://schemas.microsoft.com/office/drawing/2014/main" id="{CAF65119-CD05-3C4B-8A45-4B71F0D07D93}"/>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11680" y="1752611"/>
              <a:ext cx="461459" cy="4614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9" name="Group 68">
            <a:extLst>
              <a:ext uri="{FF2B5EF4-FFF2-40B4-BE49-F238E27FC236}">
                <a16:creationId xmlns:a16="http://schemas.microsoft.com/office/drawing/2014/main" id="{6E94754A-6FAA-8448-ABBF-8477EA8E4F7C}"/>
              </a:ext>
            </a:extLst>
          </p:cNvPr>
          <p:cNvGrpSpPr/>
          <p:nvPr userDrawn="1"/>
        </p:nvGrpSpPr>
        <p:grpSpPr>
          <a:xfrm>
            <a:off x="3333137" y="9375345"/>
            <a:ext cx="359960" cy="338627"/>
            <a:chOff x="3824288" y="1662211"/>
            <a:chExt cx="471358" cy="441555"/>
          </a:xfrm>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8A0F034D-3565-504F-AD63-1D0F441152E4}"/>
                </a:ext>
              </a:extLst>
            </p:cNvPr>
            <p:cNvSpPr/>
            <p:nvPr/>
          </p:nvSpPr>
          <p:spPr>
            <a:xfrm>
              <a:off x="3842786" y="1678724"/>
              <a:ext cx="438500" cy="408530"/>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oughnut 70">
              <a:extLst>
                <a:ext uri="{FF2B5EF4-FFF2-40B4-BE49-F238E27FC236}">
                  <a16:creationId xmlns:a16="http://schemas.microsoft.com/office/drawing/2014/main" id="{17B5972D-23B3-514A-A606-7D708CC3117F}"/>
                </a:ext>
              </a:extLst>
            </p:cNvPr>
            <p:cNvSpPr/>
            <p:nvPr/>
          </p:nvSpPr>
          <p:spPr>
            <a:xfrm>
              <a:off x="3824288" y="1662211"/>
              <a:ext cx="471358" cy="441555"/>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2" name="Picture 78" descr="icon_pawCross - Riverside Veterinary Hospital">
              <a:extLst>
                <a:ext uri="{FF2B5EF4-FFF2-40B4-BE49-F238E27FC236}">
                  <a16:creationId xmlns:a16="http://schemas.microsoft.com/office/drawing/2014/main" id="{1EBCF347-0EE3-DB42-9616-AB35F8D44CC8}"/>
                </a:ext>
              </a:extLst>
            </p:cNvPr>
            <p:cNvPicPr>
              <a:picLocks noChangeAspect="1" noChangeArrowheads="1"/>
            </p:cNvPicPr>
            <p:nvPr/>
          </p:nvPicPr>
          <p:blipFill>
            <a:blip r:embed="rId20">
              <a:biLevel thresh="25000"/>
              <a:extLst>
                <a:ext uri="{28A0092B-C50C-407E-A947-70E740481C1C}">
                  <a14:useLocalDpi xmlns:a14="http://schemas.microsoft.com/office/drawing/2010/main" val="0"/>
                </a:ext>
              </a:extLst>
            </a:blip>
            <a:srcRect/>
            <a:stretch>
              <a:fillRect/>
            </a:stretch>
          </p:blipFill>
          <p:spPr bwMode="auto">
            <a:xfrm>
              <a:off x="3915340" y="1723116"/>
              <a:ext cx="289254" cy="289254"/>
            </a:xfrm>
            <a:prstGeom prst="rect">
              <a:avLst/>
            </a:prstGeom>
            <a:noFill/>
            <a:extLst>
              <a:ext uri="{909E8E84-426E-40DD-AFC4-6F175D3DCCD1}">
                <a14:hiddenFill xmlns:a14="http://schemas.microsoft.com/office/drawing/2010/main">
                  <a:solidFill>
                    <a:srgbClr val="FFFFFF"/>
                  </a:solidFill>
                </a14:hiddenFill>
              </a:ext>
            </a:extLst>
          </p:spPr>
        </p:pic>
      </p:grpSp>
      <p:sp>
        <p:nvSpPr>
          <p:cNvPr id="73" name="TextBox 72">
            <a:extLst>
              <a:ext uri="{FF2B5EF4-FFF2-40B4-BE49-F238E27FC236}">
                <a16:creationId xmlns:a16="http://schemas.microsoft.com/office/drawing/2014/main" id="{0AAE790E-063E-3C4D-8303-32489B151F4D}"/>
              </a:ext>
            </a:extLst>
          </p:cNvPr>
          <p:cNvSpPr txBox="1"/>
          <p:nvPr userDrawn="1"/>
        </p:nvSpPr>
        <p:spPr>
          <a:xfrm>
            <a:off x="3820205" y="9669885"/>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2022 All Right Reserved</a:t>
            </a:r>
          </a:p>
        </p:txBody>
      </p:sp>
      <p:sp>
        <p:nvSpPr>
          <p:cNvPr id="17" name="TextBox 16">
            <a:extLst>
              <a:ext uri="{FF2B5EF4-FFF2-40B4-BE49-F238E27FC236}">
                <a16:creationId xmlns:a16="http://schemas.microsoft.com/office/drawing/2014/main" id="{0BD8D81E-9B1A-6943-A643-B5397163ABB3}"/>
              </a:ext>
            </a:extLst>
          </p:cNvPr>
          <p:cNvSpPr txBox="1"/>
          <p:nvPr userDrawn="1"/>
        </p:nvSpPr>
        <p:spPr>
          <a:xfrm>
            <a:off x="4359712" y="874412"/>
            <a:ext cx="130561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MA Code: KS4-18-11</a:t>
            </a:r>
          </a:p>
        </p:txBody>
      </p:sp>
      <p:sp>
        <p:nvSpPr>
          <p:cNvPr id="15" name="TextBox 14">
            <a:extLst>
              <a:ext uri="{FF2B5EF4-FFF2-40B4-BE49-F238E27FC236}">
                <a16:creationId xmlns:a16="http://schemas.microsoft.com/office/drawing/2014/main" id="{30C79EAA-F84D-3449-852F-32464B608F19}"/>
              </a:ext>
            </a:extLst>
          </p:cNvPr>
          <p:cNvSpPr txBox="1"/>
          <p:nvPr userDrawn="1"/>
        </p:nvSpPr>
        <p:spPr>
          <a:xfrm>
            <a:off x="1112885" y="184705"/>
            <a:ext cx="5731668" cy="276999"/>
          </a:xfrm>
          <a:prstGeom prst="rect">
            <a:avLst/>
          </a:prstGeom>
          <a:noFill/>
        </p:spPr>
        <p:txBody>
          <a:bodyPr wrap="square" rtlCol="0">
            <a:spAutoFit/>
          </a:bodyPr>
          <a:lstStyle/>
          <a:p>
            <a:r>
              <a:rPr lang="en-US" sz="1200" dirty="0">
                <a:solidFill>
                  <a:schemeClr val="bg1"/>
                </a:solidFill>
                <a:latin typeface="Arial Rounded MT Bold" panose="020F0704030504030204" pitchFamily="34" charset="77"/>
              </a:rPr>
              <a:t>Mission Assignment: Explore Nuclear Energy</a:t>
            </a:r>
            <a:endParaRPr lang="en-US" sz="1100" dirty="0">
              <a:solidFill>
                <a:schemeClr val="bg1"/>
              </a:solidFill>
              <a:latin typeface="Arial Rounded MT Bold" panose="020F0704030504030204" pitchFamily="34" charset="77"/>
            </a:endParaRPr>
          </a:p>
        </p:txBody>
      </p:sp>
      <p:pic>
        <p:nvPicPr>
          <p:cNvPr id="78" name="Picture 77" descr="Icon&#10;&#10;Description automatically generated">
            <a:extLst>
              <a:ext uri="{FF2B5EF4-FFF2-40B4-BE49-F238E27FC236}">
                <a16:creationId xmlns:a16="http://schemas.microsoft.com/office/drawing/2014/main" id="{1849FA9B-DC05-9A4C-BF4E-88CC69909F07}"/>
              </a:ext>
            </a:extLst>
          </p:cNvPr>
          <p:cNvPicPr>
            <a:picLocks noChangeAspect="1"/>
          </p:cNvPicPr>
          <p:nvPr userDrawn="1"/>
        </p:nvPicPr>
        <p:blipFill>
          <a:blip r:embed="rId21"/>
          <a:stretch>
            <a:fillRect/>
          </a:stretch>
        </p:blipFill>
        <p:spPr>
          <a:xfrm>
            <a:off x="6238117" y="232373"/>
            <a:ext cx="392062" cy="619045"/>
          </a:xfrm>
          <a:prstGeom prst="rect">
            <a:avLst/>
          </a:prstGeom>
        </p:spPr>
      </p:pic>
    </p:spTree>
    <p:extLst>
      <p:ext uri="{BB962C8B-B14F-4D97-AF65-F5344CB8AC3E}">
        <p14:creationId xmlns:p14="http://schemas.microsoft.com/office/powerpoint/2010/main" val="30518096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835117C7-2A03-F742-B9C2-239A5CCE27EB}"/>
              </a:ext>
            </a:extLst>
          </p:cNvPr>
          <p:cNvSpPr txBox="1"/>
          <p:nvPr/>
        </p:nvSpPr>
        <p:spPr>
          <a:xfrm>
            <a:off x="4962349" y="6801759"/>
            <a:ext cx="1195570" cy="646331"/>
          </a:xfrm>
          <a:prstGeom prst="rect">
            <a:avLst/>
          </a:prstGeom>
          <a:noFill/>
        </p:spPr>
        <p:txBody>
          <a:bodyPr wrap="square" rtlCol="0" anchor="ctr">
            <a:spAutoFit/>
          </a:bodyPr>
          <a:lstStyle/>
          <a:p>
            <a:pPr algn="ctr"/>
            <a:r>
              <a:rPr lang="en-US" sz="1200" b="1" dirty="0">
                <a:solidFill>
                  <a:schemeClr val="bg1"/>
                </a:solidFill>
                <a:latin typeface="Arial Rounded MT Bold" panose="020F0704030504030204" pitchFamily="34" charset="77"/>
              </a:rPr>
              <a:t>Gravitational</a:t>
            </a:r>
          </a:p>
          <a:p>
            <a:pPr algn="ctr"/>
            <a:r>
              <a:rPr lang="en-US" sz="1200" b="1" dirty="0">
                <a:solidFill>
                  <a:schemeClr val="bg1"/>
                </a:solidFill>
                <a:latin typeface="Arial Rounded MT Bold" panose="020F0704030504030204" pitchFamily="34" charset="77"/>
              </a:rPr>
              <a:t>field strength</a:t>
            </a:r>
          </a:p>
          <a:p>
            <a:pPr algn="ctr"/>
            <a:r>
              <a:rPr lang="en-US" sz="1200" b="1" dirty="0">
                <a:solidFill>
                  <a:schemeClr val="bg1"/>
                </a:solidFill>
                <a:latin typeface="Arial Rounded MT Bold" panose="020F0704030504030204" pitchFamily="34" charset="77"/>
              </a:rPr>
              <a:t>10N/kg</a:t>
            </a:r>
          </a:p>
        </p:txBody>
      </p:sp>
      <p:sp>
        <p:nvSpPr>
          <p:cNvPr id="4" name="Rectangle: Rounded Corners 2">
            <a:extLst>
              <a:ext uri="{FF2B5EF4-FFF2-40B4-BE49-F238E27FC236}">
                <a16:creationId xmlns:a16="http://schemas.microsoft.com/office/drawing/2014/main" id="{4FF7B5AA-AE14-7E4D-8898-96367D7FD11B}"/>
              </a:ext>
            </a:extLst>
          </p:cNvPr>
          <p:cNvSpPr/>
          <p:nvPr/>
        </p:nvSpPr>
        <p:spPr>
          <a:xfrm>
            <a:off x="261950" y="4428404"/>
            <a:ext cx="3645998" cy="2553891"/>
          </a:xfrm>
          <a:prstGeom prst="roundRect">
            <a:avLst/>
          </a:prstGeom>
          <a:ln>
            <a:solidFill>
              <a:srgbClr val="38D4D6"/>
            </a:solidFill>
          </a:ln>
        </p:spPr>
        <p:txBody>
          <a:bodyPr wrap="square" anchor="t">
            <a:spAutoFit/>
          </a:bodyPr>
          <a:lstStyle/>
          <a:p>
            <a:r>
              <a:rPr lang="en-US" sz="1200" dirty="0">
                <a:solidFill>
                  <a:srgbClr val="38D4D6"/>
                </a:solidFill>
                <a:latin typeface="Arial Rounded MT Bold" panose="020F0704030504030204" pitchFamily="34" charset="77"/>
              </a:rPr>
              <a:t>The moderator and the control rods</a:t>
            </a:r>
          </a:p>
          <a:p>
            <a:endParaRPr lang="en-US" sz="1200" dirty="0">
              <a:solidFill>
                <a:srgbClr val="38D4D6"/>
              </a:solidFill>
              <a:latin typeface="Arial Rounded MT Bold" panose="020F0704030504030204" pitchFamily="34" charset="77"/>
            </a:endParaRPr>
          </a:p>
          <a:p>
            <a:r>
              <a:rPr lang="en-US" sz="1200" dirty="0">
                <a:solidFill>
                  <a:srgbClr val="38D4D6"/>
                </a:solidFill>
                <a:latin typeface="Arial Rounded MT Bold" panose="020F0704030504030204" pitchFamily="34" charset="77"/>
              </a:rPr>
              <a:t>The reactor pool is just water. The water slows the reactions down so that the process can be controlled. </a:t>
            </a:r>
          </a:p>
          <a:p>
            <a:r>
              <a:rPr lang="en-US" sz="1200" dirty="0">
                <a:solidFill>
                  <a:srgbClr val="38D4D6"/>
                </a:solidFill>
                <a:latin typeface="Arial Rounded MT Bold" panose="020F0704030504030204" pitchFamily="34" charset="77"/>
              </a:rPr>
              <a:t>Another mechanism to control the reaction is the use of control rods – to soak up the excess neutrons being produced by the fission reactions.</a:t>
            </a:r>
          </a:p>
          <a:p>
            <a:r>
              <a:rPr lang="en-US" sz="1200" dirty="0">
                <a:solidFill>
                  <a:srgbClr val="38D4D6"/>
                </a:solidFill>
                <a:latin typeface="Arial Rounded MT Bold" panose="020F0704030504030204" pitchFamily="34" charset="77"/>
              </a:rPr>
              <a:t>The blue colour – Cherenkov Radiation – is due to radiation particles travelling faster than the speed of light. </a:t>
            </a:r>
          </a:p>
        </p:txBody>
      </p:sp>
      <p:sp>
        <p:nvSpPr>
          <p:cNvPr id="5" name="Rectangle: Rounded Corners 2">
            <a:extLst>
              <a:ext uri="{FF2B5EF4-FFF2-40B4-BE49-F238E27FC236}">
                <a16:creationId xmlns:a16="http://schemas.microsoft.com/office/drawing/2014/main" id="{F96F21DC-65DA-3046-A65F-FD055E82F2E1}"/>
              </a:ext>
            </a:extLst>
          </p:cNvPr>
          <p:cNvSpPr/>
          <p:nvPr/>
        </p:nvSpPr>
        <p:spPr>
          <a:xfrm>
            <a:off x="2607275" y="7078043"/>
            <a:ext cx="3988775" cy="2145268"/>
          </a:xfrm>
          <a:prstGeom prst="roundRect">
            <a:avLst/>
          </a:prstGeom>
          <a:ln>
            <a:solidFill>
              <a:srgbClr val="38D4D6"/>
            </a:solidFill>
          </a:ln>
        </p:spPr>
        <p:txBody>
          <a:bodyPr wrap="square" anchor="t">
            <a:spAutoFit/>
          </a:bodyPr>
          <a:lstStyle/>
          <a:p>
            <a:r>
              <a:rPr lang="en-US" sz="1200" dirty="0">
                <a:solidFill>
                  <a:srgbClr val="38D4D6"/>
                </a:solidFill>
                <a:latin typeface="Arial Rounded MT Bold" panose="020F0704030504030204" pitchFamily="34" charset="77"/>
              </a:rPr>
              <a:t>Uranium dioxide</a:t>
            </a:r>
          </a:p>
          <a:p>
            <a:endParaRPr lang="en-US" sz="1200" dirty="0">
              <a:solidFill>
                <a:srgbClr val="38D4D6"/>
              </a:solidFill>
              <a:latin typeface="Arial Rounded MT Bold" panose="020F0704030504030204" pitchFamily="34" charset="77"/>
            </a:endParaRPr>
          </a:p>
          <a:p>
            <a:r>
              <a:rPr lang="en-US" sz="1200" dirty="0">
                <a:solidFill>
                  <a:srgbClr val="38D4D6"/>
                </a:solidFill>
                <a:latin typeface="Arial Rounded MT Bold" panose="020F0704030504030204" pitchFamily="34" charset="77"/>
              </a:rPr>
              <a:t>The pellets of uranium are 1cm in size and held in fuel rods in the reactor core. Uranium is a plentiful metal - as common as tin, it can even be found in seawater.</a:t>
            </a:r>
          </a:p>
          <a:p>
            <a:r>
              <a:rPr lang="en-US" sz="1200" dirty="0">
                <a:solidFill>
                  <a:srgbClr val="38D4D6"/>
                </a:solidFill>
                <a:latin typeface="Arial Rounded MT Bold" panose="020F0704030504030204" pitchFamily="34" charset="77"/>
              </a:rPr>
              <a:t>It is the instability of the uranium atom that creates the radioactivity – thermal energy. The problem of disposal of radioactive waste is solved by deep burial in sealed bunkers. </a:t>
            </a:r>
          </a:p>
        </p:txBody>
      </p:sp>
      <p:pic>
        <p:nvPicPr>
          <p:cNvPr id="6" name="Picture 5">
            <a:extLst>
              <a:ext uri="{FF2B5EF4-FFF2-40B4-BE49-F238E27FC236}">
                <a16:creationId xmlns:a16="http://schemas.microsoft.com/office/drawing/2014/main" id="{62E7E6CC-9410-AE4E-A8DC-37C3425785E4}"/>
              </a:ext>
            </a:extLst>
          </p:cNvPr>
          <p:cNvPicPr>
            <a:picLocks noChangeAspect="1"/>
          </p:cNvPicPr>
          <p:nvPr/>
        </p:nvPicPr>
        <p:blipFill>
          <a:blip r:embed="rId2"/>
          <a:stretch>
            <a:fillRect/>
          </a:stretch>
        </p:blipFill>
        <p:spPr>
          <a:xfrm>
            <a:off x="261950" y="2000996"/>
            <a:ext cx="1955820" cy="1723235"/>
          </a:xfrm>
          <a:prstGeom prst="rect">
            <a:avLst/>
          </a:prstGeom>
        </p:spPr>
      </p:pic>
      <p:pic>
        <p:nvPicPr>
          <p:cNvPr id="7" name="Picture 6">
            <a:extLst>
              <a:ext uri="{FF2B5EF4-FFF2-40B4-BE49-F238E27FC236}">
                <a16:creationId xmlns:a16="http://schemas.microsoft.com/office/drawing/2014/main" id="{3FAC8936-3F2A-7F47-96BA-EBAC24CE0692}"/>
              </a:ext>
            </a:extLst>
          </p:cNvPr>
          <p:cNvPicPr>
            <a:picLocks noChangeAspect="1"/>
          </p:cNvPicPr>
          <p:nvPr/>
        </p:nvPicPr>
        <p:blipFill>
          <a:blip r:embed="rId3"/>
          <a:stretch>
            <a:fillRect/>
          </a:stretch>
        </p:blipFill>
        <p:spPr>
          <a:xfrm>
            <a:off x="4113263" y="4568642"/>
            <a:ext cx="2383279" cy="2273414"/>
          </a:xfrm>
          <a:prstGeom prst="rect">
            <a:avLst/>
          </a:prstGeom>
        </p:spPr>
      </p:pic>
      <p:pic>
        <p:nvPicPr>
          <p:cNvPr id="8" name="Picture 7">
            <a:extLst>
              <a:ext uri="{FF2B5EF4-FFF2-40B4-BE49-F238E27FC236}">
                <a16:creationId xmlns:a16="http://schemas.microsoft.com/office/drawing/2014/main" id="{E67B53E2-CE86-974C-8D08-FDAFD6F19352}"/>
              </a:ext>
            </a:extLst>
          </p:cNvPr>
          <p:cNvPicPr>
            <a:picLocks noChangeAspect="1"/>
          </p:cNvPicPr>
          <p:nvPr/>
        </p:nvPicPr>
        <p:blipFill>
          <a:blip r:embed="rId4"/>
          <a:stretch>
            <a:fillRect/>
          </a:stretch>
        </p:blipFill>
        <p:spPr>
          <a:xfrm>
            <a:off x="346509" y="7199528"/>
            <a:ext cx="2134291" cy="1902298"/>
          </a:xfrm>
          <a:prstGeom prst="rect">
            <a:avLst/>
          </a:prstGeom>
        </p:spPr>
      </p:pic>
      <p:sp>
        <p:nvSpPr>
          <p:cNvPr id="9" name="Rounded Rectangle 8">
            <a:extLst>
              <a:ext uri="{FF2B5EF4-FFF2-40B4-BE49-F238E27FC236}">
                <a16:creationId xmlns:a16="http://schemas.microsoft.com/office/drawing/2014/main" id="{7357E8AC-447F-ED41-AB7C-D02135CCF703}"/>
              </a:ext>
            </a:extLst>
          </p:cNvPr>
          <p:cNvSpPr/>
          <p:nvPr/>
        </p:nvSpPr>
        <p:spPr>
          <a:xfrm>
            <a:off x="1269000" y="1425221"/>
            <a:ext cx="4320000" cy="353544"/>
          </a:xfrm>
          <a:prstGeom prst="roundRect">
            <a:avLst/>
          </a:prstGeom>
          <a:solidFill>
            <a:srgbClr val="38D4D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600" b="1" dirty="0">
                <a:solidFill>
                  <a:prstClr val="white"/>
                </a:solidFill>
                <a:latin typeface="Arial Rounded MT" charset="0"/>
                <a:ea typeface="Arial Rounded MT" charset="0"/>
                <a:cs typeface="Arial Rounded MT" charset="0"/>
              </a:rPr>
              <a:t>The power of the atom</a:t>
            </a:r>
          </a:p>
        </p:txBody>
      </p:sp>
      <p:sp>
        <p:nvSpPr>
          <p:cNvPr id="2" name="Rectangle: Rounded Corners 2">
            <a:extLst>
              <a:ext uri="{FF2B5EF4-FFF2-40B4-BE49-F238E27FC236}">
                <a16:creationId xmlns:a16="http://schemas.microsoft.com/office/drawing/2014/main" id="{4178C05E-DD3D-8F3A-6470-A173C997DC91}"/>
              </a:ext>
            </a:extLst>
          </p:cNvPr>
          <p:cNvSpPr/>
          <p:nvPr/>
        </p:nvSpPr>
        <p:spPr>
          <a:xfrm>
            <a:off x="2276051" y="1778765"/>
            <a:ext cx="4320000" cy="2553891"/>
          </a:xfrm>
          <a:prstGeom prst="roundRect">
            <a:avLst/>
          </a:prstGeom>
          <a:ln>
            <a:solidFill>
              <a:srgbClr val="38D4D6"/>
            </a:solidFill>
          </a:ln>
        </p:spPr>
        <p:txBody>
          <a:bodyPr wrap="square" anchor="t">
            <a:spAutoFit/>
          </a:bodyPr>
          <a:lstStyle/>
          <a:p>
            <a:r>
              <a:rPr lang="en-US" sz="1200" dirty="0">
                <a:solidFill>
                  <a:srgbClr val="38D4D6"/>
                </a:solidFill>
                <a:latin typeface="Arial Rounded MT Bold" panose="020F0704030504030204" pitchFamily="34" charset="77"/>
              </a:rPr>
              <a:t>Nuclear fission occurs when a large unstable nucleus of a uranium atom is bombarded by a neutron. This causes the nucleus to split and release other neutrons that then bombard other nuclei, causing them to split. The splitting of these nuclei releases vast amounts of energy. The growth in the chain reaction is very rapid.  In each of the 2 million uranium pellets that are held in the reactor core, there are 5 million fission reactions per second. These many million reactions produce enormous quantities of thermal energy. The hot water from a pressurised nuclear reactor is at 300°celsius.   </a:t>
            </a:r>
          </a:p>
        </p:txBody>
      </p:sp>
    </p:spTree>
    <p:extLst>
      <p:ext uri="{BB962C8B-B14F-4D97-AF65-F5344CB8AC3E}">
        <p14:creationId xmlns:p14="http://schemas.microsoft.com/office/powerpoint/2010/main" val="498110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06C09221-A139-244C-8FF2-5F527C85284F}"/>
              </a:ext>
            </a:extLst>
          </p:cNvPr>
          <p:cNvSpPr/>
          <p:nvPr/>
        </p:nvSpPr>
        <p:spPr>
          <a:xfrm>
            <a:off x="1809000" y="1403498"/>
            <a:ext cx="3240000" cy="360000"/>
          </a:xfrm>
          <a:prstGeom prst="roundRect">
            <a:avLst/>
          </a:prstGeom>
          <a:solidFill>
            <a:srgbClr val="38D4D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Arial Rounded MT Bold" panose="020F0704030504030204" pitchFamily="34" charset="0"/>
              </a:rPr>
              <a:t>Practice</a:t>
            </a:r>
          </a:p>
        </p:txBody>
      </p:sp>
      <p:sp>
        <p:nvSpPr>
          <p:cNvPr id="3" name="Rectangle: Rounded Corners 2">
            <a:extLst>
              <a:ext uri="{FF2B5EF4-FFF2-40B4-BE49-F238E27FC236}">
                <a16:creationId xmlns:a16="http://schemas.microsoft.com/office/drawing/2014/main" id="{FECF75C5-3CD5-1D46-AE06-51989429A70F}"/>
              </a:ext>
            </a:extLst>
          </p:cNvPr>
          <p:cNvSpPr/>
          <p:nvPr/>
        </p:nvSpPr>
        <p:spPr>
          <a:xfrm>
            <a:off x="248203" y="1762082"/>
            <a:ext cx="3777518" cy="1736646"/>
          </a:xfrm>
          <a:prstGeom prst="roundRect">
            <a:avLst/>
          </a:prstGeom>
          <a:ln>
            <a:solidFill>
              <a:srgbClr val="38D4D6"/>
            </a:solidFill>
          </a:ln>
        </p:spPr>
        <p:txBody>
          <a:bodyPr wrap="square" anchor="t">
            <a:spAutoFit/>
          </a:bodyPr>
          <a:lstStyle/>
          <a:p>
            <a:pPr marL="228600" indent="-228600">
              <a:buFont typeface="+mj-lt"/>
              <a:buAutoNum type="arabicPeriod"/>
            </a:pPr>
            <a:r>
              <a:rPr lang="en-US" sz="1200" dirty="0">
                <a:solidFill>
                  <a:srgbClr val="38D4D6"/>
                </a:solidFill>
                <a:latin typeface="Arial Rounded MT Bold" panose="020F0704030504030204" pitchFamily="34" charset="77"/>
              </a:rPr>
              <a:t>Nuclear power stations generate 10% of the world’s power. Uranium 235 is used as a fuel. Name another substance that is used. </a:t>
            </a:r>
            <a:r>
              <a:rPr lang="en-US" sz="1600" dirty="0">
                <a:solidFill>
                  <a:srgbClr val="38D4D6"/>
                </a:solidFill>
                <a:latin typeface="Arial Rounded MT Bold" panose="020F0704030504030204" pitchFamily="34" charset="77"/>
              </a:rPr>
              <a:t>_____________________________________________________________________________________________</a:t>
            </a:r>
          </a:p>
        </p:txBody>
      </p:sp>
      <p:sp>
        <p:nvSpPr>
          <p:cNvPr id="4" name="Rectangle 3">
            <a:extLst>
              <a:ext uri="{FF2B5EF4-FFF2-40B4-BE49-F238E27FC236}">
                <a16:creationId xmlns:a16="http://schemas.microsoft.com/office/drawing/2014/main" id="{04535135-11E3-1748-AF6E-E84705C22079}"/>
              </a:ext>
            </a:extLst>
          </p:cNvPr>
          <p:cNvSpPr/>
          <p:nvPr/>
        </p:nvSpPr>
        <p:spPr>
          <a:xfrm>
            <a:off x="1946138" y="3504299"/>
            <a:ext cx="4705648" cy="1631216"/>
          </a:xfrm>
          <a:prstGeom prst="rect">
            <a:avLst/>
          </a:prstGeom>
          <a:noFill/>
          <a:ln>
            <a:noFill/>
          </a:ln>
        </p:spPr>
        <p:txBody>
          <a:bodyPr wrap="square">
            <a:spAutoFit/>
          </a:bodyPr>
          <a:lstStyle/>
          <a:p>
            <a:pPr marL="228600" indent="-228600">
              <a:buFont typeface="+mj-lt"/>
              <a:buAutoNum type="arabicPeriod" startAt="4"/>
            </a:pPr>
            <a:endParaRPr lang="en-US" sz="1200" b="1" dirty="0">
              <a:solidFill>
                <a:srgbClr val="38D4D6"/>
              </a:solidFill>
              <a:latin typeface="Arial Rounded MT Bold" panose="020F0704030504030204" pitchFamily="34" charset="77"/>
            </a:endParaRPr>
          </a:p>
          <a:p>
            <a:pPr marL="228600" indent="-228600">
              <a:buFont typeface="+mj-lt"/>
              <a:buAutoNum type="arabicPeriod" startAt="2"/>
            </a:pPr>
            <a:r>
              <a:rPr lang="en-US" sz="1200" dirty="0">
                <a:solidFill>
                  <a:srgbClr val="38D4D6"/>
                </a:solidFill>
                <a:latin typeface="Arial Rounded MT Bold" panose="020F0704030504030204" pitchFamily="34" charset="77"/>
              </a:rPr>
              <a:t>Why is nuclear energy defined as a low carbon resource? </a:t>
            </a:r>
            <a:r>
              <a:rPr lang="en-GB" sz="1600" b="1" dirty="0">
                <a:solidFill>
                  <a:srgbClr val="38D4D6"/>
                </a:solidFill>
                <a:latin typeface="Arial Rounded MT Bold" panose="020F0704030504030204" pitchFamily="34" charset="77"/>
              </a:rPr>
              <a:t>________________________________________________________________________________________________________________________________________________________________________</a:t>
            </a:r>
            <a:endParaRPr lang="en-US" sz="1600" b="1" dirty="0">
              <a:solidFill>
                <a:srgbClr val="38D4D6"/>
              </a:solidFill>
              <a:latin typeface="Arial Rounded MT Bold" panose="020F0704030504030204" pitchFamily="34" charset="77"/>
            </a:endParaRPr>
          </a:p>
          <a:p>
            <a:pPr marL="228600" indent="-228600">
              <a:buFont typeface="+mj-lt"/>
              <a:buAutoNum type="arabicPeriod" startAt="2"/>
            </a:pPr>
            <a:endParaRPr lang="en-US" sz="1200" b="1" dirty="0">
              <a:solidFill>
                <a:srgbClr val="38D4D6"/>
              </a:solidFill>
              <a:latin typeface="Arial Rounded MT Bold" panose="020F0704030504030204" pitchFamily="34" charset="77"/>
            </a:endParaRPr>
          </a:p>
        </p:txBody>
      </p:sp>
      <p:sp>
        <p:nvSpPr>
          <p:cNvPr id="5" name="TextBox 4">
            <a:extLst>
              <a:ext uri="{FF2B5EF4-FFF2-40B4-BE49-F238E27FC236}">
                <a16:creationId xmlns:a16="http://schemas.microsoft.com/office/drawing/2014/main" id="{5A184038-F49B-5B4E-B8BF-EEDA7C825053}"/>
              </a:ext>
            </a:extLst>
          </p:cNvPr>
          <p:cNvSpPr txBox="1"/>
          <p:nvPr/>
        </p:nvSpPr>
        <p:spPr>
          <a:xfrm>
            <a:off x="1681121" y="7447874"/>
            <a:ext cx="4970665" cy="2062103"/>
          </a:xfrm>
          <a:prstGeom prst="rect">
            <a:avLst/>
          </a:prstGeom>
          <a:noFill/>
        </p:spPr>
        <p:txBody>
          <a:bodyPr wrap="square" rtlCol="0">
            <a:spAutoFit/>
          </a:bodyPr>
          <a:lstStyle/>
          <a:p>
            <a:pPr marL="228600" indent="-228600">
              <a:buFont typeface="+mj-lt"/>
              <a:buAutoNum type="arabicPeriod" startAt="4"/>
            </a:pPr>
            <a:r>
              <a:rPr lang="en-GB" sz="1200" dirty="0">
                <a:solidFill>
                  <a:srgbClr val="38D4D6"/>
                </a:solidFill>
                <a:latin typeface="Arial Rounded MT Bold" panose="020F0704030504030204" pitchFamily="34" charset="77"/>
              </a:rPr>
              <a:t>Inside a nuclear power station, water is heated to make steam. Explain how electricity is generated by the power station. </a:t>
            </a:r>
            <a:r>
              <a:rPr lang="en-GB" sz="1600" dirty="0">
                <a:solidFill>
                  <a:srgbClr val="38D4D6"/>
                </a:solidFill>
                <a:latin typeface="Arial Rounded MT Bold" panose="020F0704030504030204" pitchFamily="34" charset="77"/>
              </a:rPr>
              <a:t>____________________________________________________________________________________________________________________________________________________________________________________________________________________________</a:t>
            </a:r>
          </a:p>
          <a:p>
            <a:endParaRPr lang="en-GB" sz="1200" dirty="0">
              <a:solidFill>
                <a:srgbClr val="38D4D6"/>
              </a:solidFill>
              <a:latin typeface="Arial Rounded MT Bold" panose="020F0704030504030204" pitchFamily="34" charset="77"/>
            </a:endParaRPr>
          </a:p>
        </p:txBody>
      </p:sp>
      <p:pic>
        <p:nvPicPr>
          <p:cNvPr id="7" name="Picture 6">
            <a:extLst>
              <a:ext uri="{FF2B5EF4-FFF2-40B4-BE49-F238E27FC236}">
                <a16:creationId xmlns:a16="http://schemas.microsoft.com/office/drawing/2014/main" id="{AFF24753-B20D-9D4D-BE40-D2E53F6D52DF}"/>
              </a:ext>
            </a:extLst>
          </p:cNvPr>
          <p:cNvPicPr>
            <a:picLocks noChangeAspect="1"/>
          </p:cNvPicPr>
          <p:nvPr/>
        </p:nvPicPr>
        <p:blipFill>
          <a:blip r:embed="rId2"/>
          <a:stretch>
            <a:fillRect/>
          </a:stretch>
        </p:blipFill>
        <p:spPr>
          <a:xfrm>
            <a:off x="4204701" y="1770920"/>
            <a:ext cx="2243803" cy="1584686"/>
          </a:xfrm>
          <a:prstGeom prst="rect">
            <a:avLst/>
          </a:prstGeom>
        </p:spPr>
      </p:pic>
      <p:pic>
        <p:nvPicPr>
          <p:cNvPr id="8" name="Picture 7">
            <a:extLst>
              <a:ext uri="{FF2B5EF4-FFF2-40B4-BE49-F238E27FC236}">
                <a16:creationId xmlns:a16="http://schemas.microsoft.com/office/drawing/2014/main" id="{6937C0F8-030C-B149-B39D-5C806952AAE2}"/>
              </a:ext>
            </a:extLst>
          </p:cNvPr>
          <p:cNvPicPr>
            <a:picLocks noChangeAspect="1"/>
          </p:cNvPicPr>
          <p:nvPr/>
        </p:nvPicPr>
        <p:blipFill>
          <a:blip r:embed="rId3"/>
          <a:stretch>
            <a:fillRect/>
          </a:stretch>
        </p:blipFill>
        <p:spPr>
          <a:xfrm>
            <a:off x="453439" y="3758343"/>
            <a:ext cx="1455921" cy="1087391"/>
          </a:xfrm>
          <a:prstGeom prst="rect">
            <a:avLst/>
          </a:prstGeom>
        </p:spPr>
      </p:pic>
      <p:grpSp>
        <p:nvGrpSpPr>
          <p:cNvPr id="9" name="Group 8">
            <a:extLst>
              <a:ext uri="{FF2B5EF4-FFF2-40B4-BE49-F238E27FC236}">
                <a16:creationId xmlns:a16="http://schemas.microsoft.com/office/drawing/2014/main" id="{E9B6BFD3-FA6E-7742-8451-17FAAF592DC2}"/>
              </a:ext>
            </a:extLst>
          </p:cNvPr>
          <p:cNvGrpSpPr/>
          <p:nvPr/>
        </p:nvGrpSpPr>
        <p:grpSpPr>
          <a:xfrm>
            <a:off x="4891074" y="5041089"/>
            <a:ext cx="1557430" cy="2308324"/>
            <a:chOff x="4891074" y="4342908"/>
            <a:chExt cx="1661448" cy="2913264"/>
          </a:xfrm>
        </p:grpSpPr>
        <p:pic>
          <p:nvPicPr>
            <p:cNvPr id="10" name="Picture 9">
              <a:extLst>
                <a:ext uri="{FF2B5EF4-FFF2-40B4-BE49-F238E27FC236}">
                  <a16:creationId xmlns:a16="http://schemas.microsoft.com/office/drawing/2014/main" id="{DAA0446F-D2A4-D040-8342-87019EA32A1D}"/>
                </a:ext>
              </a:extLst>
            </p:cNvPr>
            <p:cNvPicPr>
              <a:picLocks noChangeAspect="1"/>
            </p:cNvPicPr>
            <p:nvPr/>
          </p:nvPicPr>
          <p:blipFill rotWithShape="1">
            <a:blip r:embed="rId4"/>
            <a:srcRect l="18688" r="25307"/>
            <a:stretch/>
          </p:blipFill>
          <p:spPr>
            <a:xfrm>
              <a:off x="5049000" y="4342908"/>
              <a:ext cx="1503522" cy="1837296"/>
            </a:xfrm>
            <a:prstGeom prst="rect">
              <a:avLst/>
            </a:prstGeom>
          </p:spPr>
        </p:pic>
        <p:pic>
          <p:nvPicPr>
            <p:cNvPr id="11" name="Picture 10">
              <a:extLst>
                <a:ext uri="{FF2B5EF4-FFF2-40B4-BE49-F238E27FC236}">
                  <a16:creationId xmlns:a16="http://schemas.microsoft.com/office/drawing/2014/main" id="{968E992A-16CF-AB4B-959C-280D47F55EB7}"/>
                </a:ext>
              </a:extLst>
            </p:cNvPr>
            <p:cNvPicPr>
              <a:picLocks noChangeAspect="1"/>
            </p:cNvPicPr>
            <p:nvPr/>
          </p:nvPicPr>
          <p:blipFill>
            <a:blip r:embed="rId5"/>
            <a:stretch>
              <a:fillRect/>
            </a:stretch>
          </p:blipFill>
          <p:spPr>
            <a:xfrm>
              <a:off x="4891074" y="4413424"/>
              <a:ext cx="853358" cy="2842748"/>
            </a:xfrm>
            <a:prstGeom prst="rect">
              <a:avLst/>
            </a:prstGeom>
          </p:spPr>
        </p:pic>
      </p:grpSp>
      <p:pic>
        <p:nvPicPr>
          <p:cNvPr id="12" name="Picture 11">
            <a:extLst>
              <a:ext uri="{FF2B5EF4-FFF2-40B4-BE49-F238E27FC236}">
                <a16:creationId xmlns:a16="http://schemas.microsoft.com/office/drawing/2014/main" id="{EF811A2D-1E76-8E4B-AF6C-30850D01043C}"/>
              </a:ext>
            </a:extLst>
          </p:cNvPr>
          <p:cNvPicPr>
            <a:picLocks noChangeAspect="1"/>
          </p:cNvPicPr>
          <p:nvPr/>
        </p:nvPicPr>
        <p:blipFill rotWithShape="1">
          <a:blip r:embed="rId6"/>
          <a:srcRect l="1390" t="5102" r="54887" b="3040"/>
          <a:stretch/>
        </p:blipFill>
        <p:spPr>
          <a:xfrm>
            <a:off x="281625" y="7515037"/>
            <a:ext cx="1399496" cy="1644650"/>
          </a:xfrm>
          <a:prstGeom prst="rect">
            <a:avLst/>
          </a:prstGeom>
        </p:spPr>
      </p:pic>
      <p:sp>
        <p:nvSpPr>
          <p:cNvPr id="13" name="Rectangle: Rounded Corners 2">
            <a:extLst>
              <a:ext uri="{FF2B5EF4-FFF2-40B4-BE49-F238E27FC236}">
                <a16:creationId xmlns:a16="http://schemas.microsoft.com/office/drawing/2014/main" id="{62B1800F-C987-38F3-7B37-9B76CA6BBE25}"/>
              </a:ext>
            </a:extLst>
          </p:cNvPr>
          <p:cNvSpPr/>
          <p:nvPr/>
        </p:nvSpPr>
        <p:spPr>
          <a:xfrm>
            <a:off x="281625" y="5067937"/>
            <a:ext cx="4587628" cy="2281476"/>
          </a:xfrm>
          <a:prstGeom prst="roundRect">
            <a:avLst/>
          </a:prstGeom>
          <a:ln>
            <a:solidFill>
              <a:srgbClr val="38D4D6"/>
            </a:solidFill>
          </a:ln>
        </p:spPr>
        <p:txBody>
          <a:bodyPr wrap="square" anchor="t">
            <a:spAutoFit/>
          </a:bodyPr>
          <a:lstStyle/>
          <a:p>
            <a:pPr marL="228600" indent="-228600">
              <a:buFont typeface="+mj-lt"/>
              <a:buAutoNum type="arabicPeriod" startAt="3"/>
            </a:pPr>
            <a:r>
              <a:rPr lang="en-US" sz="1200" dirty="0">
                <a:solidFill>
                  <a:srgbClr val="38D4D6"/>
                </a:solidFill>
                <a:latin typeface="Arial Rounded MT Bold" panose="020F0704030504030204" pitchFamily="34" charset="77"/>
              </a:rPr>
              <a:t>Comparing energy produced from nuclear fission and wind, (a) which source is the more consistent, and why? (b) which source can respond to changes in demand day-to-day, and why? </a:t>
            </a:r>
            <a:r>
              <a:rPr lang="en-US" sz="1050" dirty="0">
                <a:solidFill>
                  <a:srgbClr val="38D4D6"/>
                </a:solidFill>
                <a:latin typeface="Arial Rounded MT Bold" panose="020F0704030504030204" pitchFamily="34" charset="77"/>
              </a:rPr>
              <a:t> </a:t>
            </a:r>
            <a:r>
              <a:rPr lang="en-GB" sz="1600" b="1" dirty="0">
                <a:solidFill>
                  <a:srgbClr val="38D4D6"/>
                </a:solidFill>
                <a:latin typeface="Arial Rounded MT Bold" panose="020F0704030504030204" pitchFamily="34" charset="77"/>
              </a:rPr>
              <a:t>______________________________________________________________________________________________________________________________________________________________________________________________</a:t>
            </a:r>
            <a:endParaRPr lang="en-US" sz="1600" b="1" dirty="0">
              <a:solidFill>
                <a:srgbClr val="38D4D6"/>
              </a:solidFill>
              <a:latin typeface="Arial Rounded MT Bold" panose="020F0704030504030204" pitchFamily="34" charset="77"/>
            </a:endParaRPr>
          </a:p>
        </p:txBody>
      </p:sp>
    </p:spTree>
    <p:extLst>
      <p:ext uri="{BB962C8B-B14F-4D97-AF65-F5344CB8AC3E}">
        <p14:creationId xmlns:p14="http://schemas.microsoft.com/office/powerpoint/2010/main" val="3161350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790E6A-B3A7-F744-ABE4-7E06F99EB73B}"/>
              </a:ext>
            </a:extLst>
          </p:cNvPr>
          <p:cNvSpPr txBox="1"/>
          <p:nvPr/>
        </p:nvSpPr>
        <p:spPr>
          <a:xfrm>
            <a:off x="370702" y="1733880"/>
            <a:ext cx="6054811" cy="1015663"/>
          </a:xfrm>
          <a:prstGeom prst="rect">
            <a:avLst/>
          </a:prstGeom>
          <a:noFill/>
        </p:spPr>
        <p:txBody>
          <a:bodyPr wrap="square" rtlCol="0">
            <a:spAutoFit/>
          </a:bodyPr>
          <a:lstStyle/>
          <a:p>
            <a:r>
              <a:rPr lang="en-US" sz="1200" dirty="0">
                <a:solidFill>
                  <a:srgbClr val="38D4D6"/>
                </a:solidFill>
                <a:latin typeface="Arial Rounded MT Bold" panose="020F0704030504030204" pitchFamily="34" charset="77"/>
              </a:rPr>
              <a:t>Research the various energy resources online.  Make a table of advantages and disadvantages to help to inform a group discussion.</a:t>
            </a:r>
          </a:p>
          <a:p>
            <a:pPr lvl="0"/>
            <a:endParaRPr lang="en-US" sz="1200" dirty="0">
              <a:solidFill>
                <a:srgbClr val="38D4D6"/>
              </a:solidFill>
              <a:latin typeface="Arial Rounded MT Bold" panose="020F0704030504030204" pitchFamily="34" charset="77"/>
            </a:endParaRPr>
          </a:p>
          <a:p>
            <a:pPr lvl="0"/>
            <a:endParaRPr lang="en-US" sz="1200" b="1" dirty="0">
              <a:solidFill>
                <a:srgbClr val="38D4D6"/>
              </a:solidFill>
              <a:latin typeface="Arial Rounded MT Bold" panose="020F0704030504030204" pitchFamily="34" charset="77"/>
            </a:endParaRPr>
          </a:p>
          <a:p>
            <a:pPr marL="228600" lvl="0" indent="-228600">
              <a:buFont typeface="+mj-lt"/>
              <a:buAutoNum type="alphaUcPeriod" startAt="5"/>
            </a:pPr>
            <a:endParaRPr lang="en-US" sz="1200" b="1" dirty="0">
              <a:solidFill>
                <a:srgbClr val="38D4D6"/>
              </a:solidFill>
              <a:latin typeface="Arial Rounded MT Bold" panose="020F0704030504030204" pitchFamily="34" charset="77"/>
            </a:endParaRPr>
          </a:p>
        </p:txBody>
      </p:sp>
      <p:sp>
        <p:nvSpPr>
          <p:cNvPr id="3" name="Rounded Rectangle 2">
            <a:extLst>
              <a:ext uri="{FF2B5EF4-FFF2-40B4-BE49-F238E27FC236}">
                <a16:creationId xmlns:a16="http://schemas.microsoft.com/office/drawing/2014/main" id="{8BB5D226-4414-904C-8B52-0D459AC0B093}"/>
              </a:ext>
            </a:extLst>
          </p:cNvPr>
          <p:cNvSpPr/>
          <p:nvPr/>
        </p:nvSpPr>
        <p:spPr>
          <a:xfrm>
            <a:off x="1809000" y="1436913"/>
            <a:ext cx="3089571" cy="319173"/>
          </a:xfrm>
          <a:prstGeom prst="roundRect">
            <a:avLst/>
          </a:prstGeom>
          <a:solidFill>
            <a:srgbClr val="38D4D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600" b="1" dirty="0">
                <a:solidFill>
                  <a:schemeClr val="bg1"/>
                </a:solidFill>
                <a:latin typeface="Arial Rounded MT" charset="0"/>
                <a:ea typeface="Arial Rounded MT" charset="0"/>
                <a:cs typeface="Arial Rounded MT" charset="0"/>
              </a:rPr>
              <a:t>Compare the resources</a:t>
            </a:r>
          </a:p>
        </p:txBody>
      </p:sp>
      <p:graphicFrame>
        <p:nvGraphicFramePr>
          <p:cNvPr id="4" name="Google Shape;117;p4">
            <a:extLst>
              <a:ext uri="{FF2B5EF4-FFF2-40B4-BE49-F238E27FC236}">
                <a16:creationId xmlns:a16="http://schemas.microsoft.com/office/drawing/2014/main" id="{FD799525-43EF-8749-8EC8-93C89CF60D70}"/>
              </a:ext>
            </a:extLst>
          </p:cNvPr>
          <p:cNvGraphicFramePr/>
          <p:nvPr>
            <p:extLst>
              <p:ext uri="{D42A27DB-BD31-4B8C-83A1-F6EECF244321}">
                <p14:modId xmlns:p14="http://schemas.microsoft.com/office/powerpoint/2010/main" val="3754714710"/>
              </p:ext>
            </p:extLst>
          </p:nvPr>
        </p:nvGraphicFramePr>
        <p:xfrm>
          <a:off x="524786" y="2234318"/>
          <a:ext cx="5772647" cy="6820205"/>
        </p:xfrm>
        <a:graphic>
          <a:graphicData uri="http://schemas.openxmlformats.org/drawingml/2006/table">
            <a:tbl>
              <a:tblPr firstRow="1" bandRow="1">
                <a:noFill/>
              </a:tblPr>
              <a:tblGrid>
                <a:gridCol w="1180044">
                  <a:extLst>
                    <a:ext uri="{9D8B030D-6E8A-4147-A177-3AD203B41FA5}">
                      <a16:colId xmlns:a16="http://schemas.microsoft.com/office/drawing/2014/main" val="20000"/>
                    </a:ext>
                  </a:extLst>
                </a:gridCol>
                <a:gridCol w="2212859">
                  <a:extLst>
                    <a:ext uri="{9D8B030D-6E8A-4147-A177-3AD203B41FA5}">
                      <a16:colId xmlns:a16="http://schemas.microsoft.com/office/drawing/2014/main" val="20001"/>
                    </a:ext>
                  </a:extLst>
                </a:gridCol>
                <a:gridCol w="2379744">
                  <a:extLst>
                    <a:ext uri="{9D8B030D-6E8A-4147-A177-3AD203B41FA5}">
                      <a16:colId xmlns:a16="http://schemas.microsoft.com/office/drawing/2014/main" val="4012824828"/>
                    </a:ext>
                  </a:extLst>
                </a:gridCol>
              </a:tblGrid>
              <a:tr h="551607">
                <a:tc>
                  <a:txBody>
                    <a:bodyPr/>
                    <a:lstStyle/>
                    <a:p>
                      <a:pPr marL="0" marR="0" lvl="0" indent="0" algn="ctr" rtl="0">
                        <a:spcBef>
                          <a:spcPts val="0"/>
                        </a:spcBef>
                        <a:spcAft>
                          <a:spcPts val="0"/>
                        </a:spcAft>
                        <a:buNone/>
                      </a:pPr>
                      <a:r>
                        <a:rPr lang="en-GB" sz="1600" b="1" dirty="0">
                          <a:solidFill>
                            <a:schemeClr val="bg1"/>
                          </a:solidFill>
                          <a:latin typeface="Arial Rounded MT Bold" panose="020F0704030504030204" pitchFamily="34" charset="77"/>
                        </a:rPr>
                        <a:t>Resource</a:t>
                      </a:r>
                      <a:endParaRPr sz="1600" b="1" dirty="0">
                        <a:solidFill>
                          <a:schemeClr val="bg1"/>
                        </a:solidFill>
                        <a:latin typeface="Arial Rounded MT Bold" panose="020F0704030504030204" pitchFamily="34" charset="77"/>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38D4D6"/>
                    </a:solidFill>
                  </a:tcPr>
                </a:tc>
                <a:tc>
                  <a:txBody>
                    <a:bodyPr/>
                    <a:lstStyle/>
                    <a:p>
                      <a:pPr marL="0" marR="0" lvl="0" indent="0" algn="ctr" rtl="0">
                        <a:spcBef>
                          <a:spcPts val="0"/>
                        </a:spcBef>
                        <a:spcAft>
                          <a:spcPts val="0"/>
                        </a:spcAft>
                        <a:buNone/>
                      </a:pPr>
                      <a:r>
                        <a:rPr lang="en-GB" sz="1600" b="1" dirty="0">
                          <a:solidFill>
                            <a:schemeClr val="bg1"/>
                          </a:solidFill>
                          <a:latin typeface="Arial Rounded MT Bold" panose="020F0704030504030204" pitchFamily="34" charset="77"/>
                        </a:rPr>
                        <a:t>Advantages  </a:t>
                      </a:r>
                      <a:endParaRPr sz="1600" b="1" dirty="0">
                        <a:solidFill>
                          <a:schemeClr val="bg1"/>
                        </a:solidFill>
                        <a:latin typeface="Arial Rounded MT Bold" panose="020F0704030504030204" pitchFamily="34" charset="77"/>
                      </a:endParaRP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38D4D6"/>
                    </a:solidFill>
                  </a:tcPr>
                </a:tc>
                <a:tc>
                  <a:txBody>
                    <a:bodyPr/>
                    <a:lstStyle/>
                    <a:p>
                      <a:pPr marL="0" marR="0" lvl="0" indent="0" algn="ctr" rtl="0">
                        <a:spcBef>
                          <a:spcPts val="0"/>
                        </a:spcBef>
                        <a:spcAft>
                          <a:spcPts val="0"/>
                        </a:spcAft>
                        <a:buNone/>
                      </a:pPr>
                      <a:r>
                        <a:rPr lang="en-GB" sz="1600" b="1" dirty="0">
                          <a:solidFill>
                            <a:schemeClr val="bg1"/>
                          </a:solidFill>
                          <a:latin typeface="Arial Rounded MT Bold" panose="020F0704030504030204" pitchFamily="34" charset="77"/>
                        </a:rPr>
                        <a:t>Disadvantages</a:t>
                      </a:r>
                      <a:endParaRPr sz="1600" b="1" dirty="0">
                        <a:solidFill>
                          <a:schemeClr val="bg1"/>
                        </a:solidFill>
                        <a:latin typeface="Arial Rounded MT Bold" panose="020F0704030504030204" pitchFamily="34" charset="77"/>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38D4D6"/>
                    </a:solidFill>
                  </a:tcPr>
                </a:tc>
                <a:extLst>
                  <a:ext uri="{0D108BD9-81ED-4DB2-BD59-A6C34878D82A}">
                    <a16:rowId xmlns:a16="http://schemas.microsoft.com/office/drawing/2014/main" val="10000"/>
                  </a:ext>
                </a:extLst>
              </a:tr>
              <a:tr h="89551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dirty="0">
                          <a:solidFill>
                            <a:srgbClr val="38D4D6"/>
                          </a:solidFill>
                          <a:latin typeface="Arial Rounded MT Bold" panose="020F0704030504030204" pitchFamily="34" charset="77"/>
                          <a:cs typeface="Arial" panose="020B0604020202020204" pitchFamily="34" charset="0"/>
                        </a:rPr>
                        <a:t>Nuclear</a:t>
                      </a:r>
                      <a:endParaRPr lang="en-US" sz="1200" b="1" dirty="0">
                        <a:solidFill>
                          <a:srgbClr val="38D4D6"/>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dirty="0"/>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89551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dirty="0">
                          <a:solidFill>
                            <a:srgbClr val="38D4D6"/>
                          </a:solidFill>
                          <a:latin typeface="Arial Rounded MT Bold" panose="020F0704030504030204" pitchFamily="34" charset="77"/>
                          <a:cs typeface="Arial" panose="020B0604020202020204" pitchFamily="34" charset="0"/>
                        </a:rPr>
                        <a:t>Fossil Fuels</a:t>
                      </a:r>
                      <a:endParaRPr lang="en-US" sz="1200" b="1" dirty="0">
                        <a:solidFill>
                          <a:srgbClr val="38D4D6"/>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200" b="1" dirty="0">
                        <a:solidFill>
                          <a:srgbClr val="16ADBF"/>
                        </a:solidFill>
                        <a:latin typeface="Arial Rounded"/>
                        <a:ea typeface="Arial Rounded"/>
                        <a:cs typeface="Arial Rounded"/>
                        <a:sym typeface="Arial Rounded"/>
                      </a:endParaRP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200" b="1" dirty="0">
                        <a:solidFill>
                          <a:srgbClr val="16ADBF"/>
                        </a:solidFill>
                        <a:latin typeface="Arial Rounded"/>
                        <a:ea typeface="Arial Rounded"/>
                        <a:cs typeface="Arial Rounded"/>
                        <a:sym typeface="Arial Rounded"/>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89551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dirty="0">
                          <a:solidFill>
                            <a:srgbClr val="38D4D6"/>
                          </a:solidFill>
                          <a:latin typeface="Arial Rounded MT Bold" panose="020F0704030504030204" pitchFamily="34" charset="77"/>
                          <a:cs typeface="Arial" panose="020B0604020202020204" pitchFamily="34" charset="0"/>
                        </a:rPr>
                        <a:t>Solar</a:t>
                      </a:r>
                      <a:endParaRPr lang="en-US" sz="1200" b="1" dirty="0">
                        <a:solidFill>
                          <a:srgbClr val="38D4D6"/>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6ADBF"/>
                        </a:buClr>
                        <a:buSzPts val="1200"/>
                        <a:buFont typeface="Arial Rounded"/>
                        <a:buNone/>
                      </a:pPr>
                      <a:endParaRPr dirty="0"/>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6ADBF"/>
                        </a:buClr>
                        <a:buSzPts val="1200"/>
                        <a:buFont typeface="Arial Rounded"/>
                        <a:buNone/>
                      </a:pP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89551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dirty="0">
                          <a:solidFill>
                            <a:srgbClr val="38D4D6"/>
                          </a:solidFill>
                          <a:latin typeface="Arial Rounded MT Bold" panose="020F0704030504030204" pitchFamily="34" charset="77"/>
                          <a:cs typeface="Arial" panose="020B0604020202020204" pitchFamily="34" charset="0"/>
                        </a:rPr>
                        <a:t>Wind </a:t>
                      </a:r>
                      <a:endParaRPr lang="en-US" sz="1200" b="1" dirty="0">
                        <a:solidFill>
                          <a:srgbClr val="38D4D6"/>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6ADBF"/>
                        </a:buClr>
                        <a:buSzPts val="1200"/>
                        <a:buFont typeface="Arial Rounded"/>
                        <a:buNone/>
                      </a:pPr>
                      <a:endParaRPr dirty="0"/>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6ADBF"/>
                        </a:buClr>
                        <a:buSzPts val="1200"/>
                        <a:buFont typeface="Arial Rounded"/>
                        <a:buNone/>
                      </a:pPr>
                      <a:endParaRPr dirty="0"/>
                    </a:p>
                  </a:txBody>
                  <a:tcPr marL="91450" marR="91450" marT="45725" marB="45725"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2502056946"/>
                  </a:ext>
                </a:extLst>
              </a:tr>
              <a:tr h="89551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dirty="0">
                          <a:solidFill>
                            <a:srgbClr val="38D4D6"/>
                          </a:solidFill>
                          <a:latin typeface="Arial Rounded MT Bold" panose="020F0704030504030204" pitchFamily="34" charset="77"/>
                          <a:cs typeface="Arial" panose="020B0604020202020204" pitchFamily="34" charset="0"/>
                        </a:rPr>
                        <a:t>Hydro</a:t>
                      </a:r>
                      <a:endParaRPr lang="en-US" sz="1200" b="1" dirty="0">
                        <a:solidFill>
                          <a:srgbClr val="38D4D6"/>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6ADBF"/>
                        </a:buClr>
                        <a:buSzPts val="1200"/>
                        <a:buFont typeface="Arial Rounded"/>
                        <a:buNone/>
                      </a:pPr>
                      <a:endParaRPr dirty="0"/>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6ADBF"/>
                        </a:buClr>
                        <a:buSzPts val="1200"/>
                        <a:buFont typeface="Arial Rounded"/>
                        <a:buNone/>
                      </a:pPr>
                      <a:endParaRPr dirty="0"/>
                    </a:p>
                  </a:txBody>
                  <a:tcPr marL="91450" marR="91450" marT="45725" marB="45725"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3654003719"/>
                  </a:ext>
                </a:extLst>
              </a:tr>
              <a:tr h="89551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dirty="0">
                          <a:solidFill>
                            <a:srgbClr val="38D4D6"/>
                          </a:solidFill>
                          <a:latin typeface="Arial Rounded MT Bold" panose="020F0704030504030204" pitchFamily="34" charset="77"/>
                          <a:cs typeface="Arial" panose="020B0604020202020204" pitchFamily="34" charset="0"/>
                        </a:rPr>
                        <a:t>Geothermal</a:t>
                      </a: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6ADBF"/>
                        </a:buClr>
                        <a:buSzPts val="1200"/>
                        <a:buFont typeface="Arial Rounded"/>
                        <a:buNone/>
                      </a:pPr>
                      <a:endParaRPr dirty="0"/>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6ADBF"/>
                        </a:buClr>
                        <a:buSzPts val="1200"/>
                        <a:buFont typeface="Arial Rounded"/>
                        <a:buNone/>
                      </a:pPr>
                      <a:endParaRPr dirty="0"/>
                    </a:p>
                  </a:txBody>
                  <a:tcPr marL="91450" marR="91450" marT="45725" marB="45725"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683030379"/>
                  </a:ext>
                </a:extLst>
              </a:tr>
              <a:tr h="89551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dirty="0">
                          <a:solidFill>
                            <a:srgbClr val="38D4D6"/>
                          </a:solidFill>
                          <a:latin typeface="Arial Rounded MT Bold" panose="020F0704030504030204" pitchFamily="34" charset="77"/>
                          <a:cs typeface="Arial" panose="020B0604020202020204" pitchFamily="34" charset="0"/>
                        </a:rPr>
                        <a:t>Biomass</a:t>
                      </a: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6ADBF"/>
                        </a:buClr>
                        <a:buSzPts val="1200"/>
                        <a:buFont typeface="Arial Rounded"/>
                        <a:buNone/>
                      </a:pPr>
                      <a:endParaRPr dirty="0"/>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6ADBF"/>
                        </a:buClr>
                        <a:buSzPts val="1200"/>
                        <a:buFont typeface="Arial Rounded"/>
                        <a:buNone/>
                      </a:pPr>
                      <a:endParaRPr dirty="0"/>
                    </a:p>
                  </a:txBody>
                  <a:tcPr marL="91450" marR="91450" marT="45725" marB="45725"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952915499"/>
                  </a:ext>
                </a:extLst>
              </a:tr>
            </a:tbl>
          </a:graphicData>
        </a:graphic>
      </p:graphicFrame>
    </p:spTree>
    <p:extLst>
      <p:ext uri="{BB962C8B-B14F-4D97-AF65-F5344CB8AC3E}">
        <p14:creationId xmlns:p14="http://schemas.microsoft.com/office/powerpoint/2010/main" val="11715118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330</TotalTime>
  <Words>404</Words>
  <Application>Microsoft Macintosh PowerPoint</Application>
  <PresentationFormat>A4 Paper (210x297 mm)</PresentationFormat>
  <Paragraphs>33</Paragraphs>
  <Slides>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Arial Rounded</vt:lpstr>
      <vt:lpstr>Arial</vt:lpstr>
      <vt:lpstr>Arial Rounded MT</vt:lpstr>
      <vt:lpstr>Arial Rounded MT Bold</vt:lpstr>
      <vt:lpstr>Calibri</vt:lpstr>
      <vt:lpstr>Calibri Light</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 Debney</dc:creator>
  <cp:lastModifiedBy>Shannon Weldon (BIO - Postgraduate Researcher)</cp:lastModifiedBy>
  <cp:revision>20</cp:revision>
  <dcterms:created xsi:type="dcterms:W3CDTF">2022-04-04T12:23:53Z</dcterms:created>
  <dcterms:modified xsi:type="dcterms:W3CDTF">2022-08-22T09:00:08Z</dcterms:modified>
</cp:coreProperties>
</file>