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84" r:id="rId2"/>
    <p:sldId id="325" r:id="rId3"/>
    <p:sldId id="372" r:id="rId4"/>
    <p:sldId id="357" r:id="rId5"/>
    <p:sldId id="345" r:id="rId6"/>
    <p:sldId id="371" r:id="rId7"/>
    <p:sldId id="378" r:id="rId8"/>
    <p:sldId id="381" r:id="rId9"/>
    <p:sldId id="38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77"/>
    <p:restoredTop sz="94555"/>
  </p:normalViewPr>
  <p:slideViewPr>
    <p:cSldViewPr snapToGrid="0" snapToObjects="1">
      <p:cViewPr varScale="1">
        <p:scale>
          <a:sx n="106" d="100"/>
          <a:sy n="106" d="100"/>
        </p:scale>
        <p:origin x="2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8086-93AE-384F-BAE6-8699CA804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DB1EFB-87BC-2C44-B929-5838363FC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E84F4-0681-184E-8D1E-4C1D8FAB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374D4-2C63-7B46-8C11-E1D1AF88A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C27ED-F046-234F-B78A-AF840050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3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B6C88-6772-8440-B56A-C7688354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0BD027-38D8-274C-BA7C-461667647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D44A1-CDF3-D94B-B2ED-FD649472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712E7-0B75-8243-B7C1-A18DC4E3E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B7736-DE67-EC40-AA40-C675A87E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1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162520-922E-0245-96FD-BFE07C3788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D3DEF-195F-0947-A7BC-2AD31F22E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33B6D-D51C-B848-AECA-26AB73C91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60273-CCEF-2D48-98B8-D5A6C9E29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0D2DA-1F1A-E84C-8317-349CF8DF6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7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1138B-6458-AE48-8A97-2CC5104D8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16282-ED28-804F-B3E6-10617D529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663B9-3425-D141-8668-08C0DECB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CFFF4-7972-EB45-8C91-99A2D040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2D21D-7A45-3C4B-A761-41279C2A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5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FD80-CA55-9D40-82C9-7086AD7F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0A3F3-C32F-414A-8F28-7CDF4330E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B50DD-D83B-A74C-907C-E8D65B19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3A41D-032A-9D46-A263-A3B684AC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A7DB8-5323-A040-832B-5AE290A3F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84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76F09-50C9-8540-A689-B8A618597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ABC14-8DD5-3F46-9FC3-942293319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697D-82B1-3140-B5F3-279CA59D4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CF581-448E-6F42-926F-26012625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2AC83-9CE5-4A4A-96EC-D37EC93C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794B4-7128-BC4F-A6D5-A90056696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2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24AE5-96F0-E347-BDA7-4170C897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3A494-DF80-CD48-9BA8-F5EE96996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189FD-8D50-CD40-8AA9-0F0081FF3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1A6AB-4204-B74B-A34F-75DD85D08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FD6169-77D5-3A42-881B-3EAAB1B16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7D5B61-BBBE-7F4A-A63E-097B6A0A3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95E33E-FC28-2644-9FB8-347615D46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A22A7-1396-A846-8C80-F865BDC2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3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8F30-C9DA-9A40-8971-DE80969C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E74589-C06A-5D43-A601-8AFA2C4E2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6C751-235B-664E-A4BF-647B05926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8E0EE-9572-D04E-845F-F449459D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CF61A-F889-8D42-A134-D6D2EC4C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E1E1D-E482-4340-93F0-53EFCAF60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1C0E7-8567-4641-83C7-E47F2E98A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5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0C98E-FBB9-064B-BD59-3C8E8832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D6F23-1E4C-3C43-A13C-FC3E9843D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7356A-6072-5447-9555-9296CF409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ED4B2-6955-BC4C-82E3-4A043711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D0B47-9331-8D4C-A6A7-AB929AF1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53B24-6FD9-E74E-AC2C-933F719C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2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CBF9-2BE7-F445-A35F-B0AB5FE8F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3EF0A9-AA6F-B940-A952-F67A4F72A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5A038-AADB-C441-BCF0-5A5BC9EDD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2F755-D761-0949-BBCB-0B1BC5F0F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8F6D5-0A4D-2D46-AC77-387BCE6A3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A554-B0CE-6041-BBDE-EE41B44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8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F0DD13-06C7-1F49-9064-767781F0E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019EB-6F2B-6D49-AAAA-27ECD5364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E2173-4395-FA46-BB47-A5C62DC36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70FC-996F-854F-8D47-C2992F01BB31}" type="datetimeFigureOut">
              <a:rPr lang="en-US" smtClean="0"/>
              <a:t>8/26/22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C91C-A50F-F847-A3B8-F7B8FF9B0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E7F9-E660-EB4B-8C51-7218132B6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0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68074B-4CC5-CA49-BF6E-F492F1306D18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  <a:endParaRPr lang="en-US" sz="1100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D88189-2F2C-9548-836D-FAB411249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107" y="-10578"/>
            <a:ext cx="7226894" cy="68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F68A63-3D00-B54F-8A43-5FEE258DFA91}"/>
              </a:ext>
            </a:extLst>
          </p:cNvPr>
          <p:cNvSpPr txBox="1"/>
          <p:nvPr/>
        </p:nvSpPr>
        <p:spPr>
          <a:xfrm>
            <a:off x="189661" y="1016197"/>
            <a:ext cx="4431019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The </a:t>
            </a:r>
            <a:r>
              <a:rPr lang="en-GB" sz="2400" b="1" dirty="0">
                <a:solidFill>
                  <a:srgbClr val="00B0F0"/>
                </a:solidFill>
              </a:rPr>
              <a:t>Sun </a:t>
            </a:r>
            <a:r>
              <a:rPr lang="en-GB" sz="2400" dirty="0"/>
              <a:t>is powered by </a:t>
            </a:r>
            <a:r>
              <a:rPr lang="en-GB" sz="2400" b="1" dirty="0">
                <a:solidFill>
                  <a:srgbClr val="00B0F0"/>
                </a:solidFill>
              </a:rPr>
              <a:t>fusion reactions.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GB" sz="2400" dirty="0"/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Each second more than 500 million tonnes of </a:t>
            </a:r>
            <a:r>
              <a:rPr lang="en-GB" sz="2400" b="1" dirty="0">
                <a:solidFill>
                  <a:srgbClr val="00B0F0"/>
                </a:solidFill>
              </a:rPr>
              <a:t>hydrogen</a:t>
            </a:r>
            <a:r>
              <a:rPr lang="en-GB" sz="2400" dirty="0"/>
              <a:t> fuse together to make </a:t>
            </a:r>
            <a:r>
              <a:rPr lang="en-GB" sz="2400" b="1" dirty="0">
                <a:solidFill>
                  <a:srgbClr val="00B0F0"/>
                </a:solidFill>
              </a:rPr>
              <a:t>helium</a:t>
            </a:r>
            <a:r>
              <a:rPr lang="en-GB" sz="2400" dirty="0"/>
              <a:t> and generates 400-million-million-million-million joules of energy per second.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GB" sz="2400" dirty="0"/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Currently, we use </a:t>
            </a:r>
            <a:r>
              <a:rPr lang="en-GB" sz="2400" b="1" dirty="0">
                <a:solidFill>
                  <a:srgbClr val="00B0F0"/>
                </a:solidFill>
              </a:rPr>
              <a:t>fission reactions </a:t>
            </a:r>
            <a:r>
              <a:rPr lang="en-GB" sz="2400" dirty="0"/>
              <a:t>to generate energy in nuclear </a:t>
            </a:r>
            <a:r>
              <a:rPr lang="en-GB" sz="2400" b="1" dirty="0">
                <a:solidFill>
                  <a:srgbClr val="00B0F0"/>
                </a:solidFill>
              </a:rPr>
              <a:t>reactors.</a:t>
            </a:r>
          </a:p>
        </p:txBody>
      </p:sp>
    </p:spTree>
    <p:extLst>
      <p:ext uri="{BB962C8B-B14F-4D97-AF65-F5344CB8AC3E}">
        <p14:creationId xmlns:p14="http://schemas.microsoft.com/office/powerpoint/2010/main" val="2032359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35BF30-68FC-EE46-8EB9-18943815F33E}"/>
              </a:ext>
            </a:extLst>
          </p:cNvPr>
          <p:cNvSpPr/>
          <p:nvPr/>
        </p:nvSpPr>
        <p:spPr>
          <a:xfrm>
            <a:off x="838200" y="365125"/>
            <a:ext cx="4763947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b="1" dirty="0">
                <a:solidFill>
                  <a:srgbClr val="00B0F0"/>
                </a:solidFill>
              </a:rPr>
              <a:t>Explore nuclear 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58699A-4715-0145-9E5D-DA08DD5A148F}"/>
              </a:ext>
            </a:extLst>
          </p:cNvPr>
          <p:cNvSpPr txBox="1"/>
          <p:nvPr/>
        </p:nvSpPr>
        <p:spPr>
          <a:xfrm>
            <a:off x="522946" y="2265037"/>
            <a:ext cx="443101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Describe how a </a:t>
            </a:r>
            <a:r>
              <a:rPr lang="en-GB" sz="2400" b="1" dirty="0">
                <a:solidFill>
                  <a:srgbClr val="00B0F0"/>
                </a:solidFill>
              </a:rPr>
              <a:t>nuclear power plant </a:t>
            </a:r>
            <a:r>
              <a:rPr lang="en-GB" sz="2400" dirty="0"/>
              <a:t>generates </a:t>
            </a:r>
            <a:r>
              <a:rPr lang="en-GB" sz="2400" b="1" dirty="0">
                <a:solidFill>
                  <a:srgbClr val="00B0F0"/>
                </a:solidFill>
              </a:rPr>
              <a:t>electricity.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GB" sz="2400" dirty="0"/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Explain why </a:t>
            </a:r>
            <a:r>
              <a:rPr lang="en-GB" sz="2400" b="1" dirty="0">
                <a:solidFill>
                  <a:srgbClr val="00B0F0"/>
                </a:solidFill>
              </a:rPr>
              <a:t>nuclear power </a:t>
            </a:r>
            <a:r>
              <a:rPr lang="en-GB" sz="2400" dirty="0"/>
              <a:t>is important in </a:t>
            </a:r>
            <a:r>
              <a:rPr lang="en-GB" sz="2400" b="1" dirty="0">
                <a:solidFill>
                  <a:srgbClr val="00B0F0"/>
                </a:solidFill>
              </a:rPr>
              <a:t>electricity generation.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GB" sz="2400" b="1" dirty="0">
              <a:solidFill>
                <a:srgbClr val="00B0F0"/>
              </a:solidFill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Discuss the advantages and disadvantages of using </a:t>
            </a:r>
            <a:r>
              <a:rPr lang="en-GB" sz="2400" b="1" dirty="0">
                <a:solidFill>
                  <a:srgbClr val="00B0F0"/>
                </a:solidFill>
              </a:rPr>
              <a:t>nuclear power </a:t>
            </a:r>
            <a:r>
              <a:rPr lang="en-GB" sz="2400" dirty="0"/>
              <a:t>to generate </a:t>
            </a:r>
            <a:r>
              <a:rPr lang="en-GB" sz="2400" b="1" dirty="0">
                <a:solidFill>
                  <a:srgbClr val="00B0F0"/>
                </a:solidFill>
              </a:rPr>
              <a:t>electricity.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B8EE43-06DB-E34F-B368-EF781BCDF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926" r="14513"/>
          <a:stretch/>
        </p:blipFill>
        <p:spPr>
          <a:xfrm>
            <a:off x="5473862" y="0"/>
            <a:ext cx="6942727" cy="685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57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laser, sky, scene&#10;&#10;Description automatically generated">
            <a:extLst>
              <a:ext uri="{FF2B5EF4-FFF2-40B4-BE49-F238E27FC236}">
                <a16:creationId xmlns:a16="http://schemas.microsoft.com/office/drawing/2014/main" id="{67E185C1-0F84-55DF-02D3-CFBE7270C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14" r="155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9B6335-A362-1667-0004-C10D2CE7B7DA}"/>
              </a:ext>
            </a:extLst>
          </p:cNvPr>
          <p:cNvSpPr/>
          <p:nvPr/>
        </p:nvSpPr>
        <p:spPr>
          <a:xfrm>
            <a:off x="2037320" y="475033"/>
            <a:ext cx="81173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UK has </a:t>
            </a:r>
            <a:r>
              <a:rPr lang="en-GB" sz="2800" b="1" dirty="0">
                <a:solidFill>
                  <a:schemeClr val="bg1"/>
                </a:solidFill>
              </a:rPr>
              <a:t>9</a:t>
            </a:r>
            <a:r>
              <a:rPr lang="en-US" sz="2800" dirty="0">
                <a:solidFill>
                  <a:schemeClr val="bg1"/>
                </a:solidFill>
              </a:rPr>
              <a:t> nuclear reactors that together generate </a:t>
            </a:r>
            <a:r>
              <a:rPr lang="en-GB" sz="2800" b="1" dirty="0">
                <a:solidFill>
                  <a:schemeClr val="bg1"/>
                </a:solidFill>
              </a:rPr>
              <a:t>5 GW of power into the UK grid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Nuclear is a vital part of the energy mix in the UK. </a:t>
            </a:r>
          </a:p>
        </p:txBody>
      </p:sp>
    </p:spTree>
    <p:extLst>
      <p:ext uri="{BB962C8B-B14F-4D97-AF65-F5344CB8AC3E}">
        <p14:creationId xmlns:p14="http://schemas.microsoft.com/office/powerpoint/2010/main" val="252187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5A2CDA-8B08-454B-8494-A765B14D3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216" y="3466803"/>
            <a:ext cx="9279053" cy="3073686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7F529-9657-A949-9098-B4B0DFD09464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E3CD42-BBB0-114B-84D5-242360BBAA50}"/>
              </a:ext>
            </a:extLst>
          </p:cNvPr>
          <p:cNvSpPr/>
          <p:nvPr/>
        </p:nvSpPr>
        <p:spPr>
          <a:xfrm>
            <a:off x="280334" y="171554"/>
            <a:ext cx="1141436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Nuclear power is generated by splitting a large atomic nuclei of elements such as uranium.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This process is known as </a:t>
            </a:r>
            <a:r>
              <a:rPr lang="en-GB" sz="2800" b="1" dirty="0">
                <a:solidFill>
                  <a:srgbClr val="00B0F0"/>
                </a:solidFill>
              </a:rPr>
              <a:t>nuclear fission.</a:t>
            </a:r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Fission also produces neutrons that can initiate further fission reactions. We call this a nuclear </a:t>
            </a:r>
            <a:r>
              <a:rPr lang="en-US" sz="2800" b="1" dirty="0">
                <a:solidFill>
                  <a:srgbClr val="00B0F0"/>
                </a:solidFill>
              </a:rPr>
              <a:t>chain reaction</a:t>
            </a:r>
            <a:r>
              <a:rPr lang="en-US" sz="2800" dirty="0"/>
              <a:t>.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55557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68074B-4CC5-CA49-BF6E-F492F1306D18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  <a:endParaRPr lang="en-US" sz="1100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5DADA-ECBC-2E43-A8DF-518F00CF0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886" y="1395960"/>
            <a:ext cx="7490897" cy="38859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0A6A3C-E626-4546-94E8-8C6B5C47EB3E}"/>
              </a:ext>
            </a:extLst>
          </p:cNvPr>
          <p:cNvSpPr/>
          <p:nvPr/>
        </p:nvSpPr>
        <p:spPr>
          <a:xfrm>
            <a:off x="606099" y="701257"/>
            <a:ext cx="362901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Inside a nuclear power station, </a:t>
            </a:r>
            <a:r>
              <a:rPr lang="en-US" sz="2400" b="1" dirty="0">
                <a:solidFill>
                  <a:srgbClr val="00B0F0"/>
                </a:solidFill>
              </a:rPr>
              <a:t>nuclear chain reactions </a:t>
            </a:r>
            <a:r>
              <a:rPr lang="en-US" sz="2400" dirty="0"/>
              <a:t>are carefully controlled by control rods.  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00B0F0"/>
                </a:solidFill>
              </a:rPr>
              <a:t>Nuclear fission </a:t>
            </a:r>
            <a:r>
              <a:rPr lang="en-US" sz="2400" dirty="0"/>
              <a:t>generates heat in the reactor that is used to turn water into steam. This steam drives a turbine that </a:t>
            </a:r>
            <a:r>
              <a:rPr lang="en-US" sz="2400" b="1" dirty="0">
                <a:solidFill>
                  <a:srgbClr val="00B0F0"/>
                </a:solidFill>
              </a:rPr>
              <a:t>generates electricity</a:t>
            </a:r>
            <a:r>
              <a:rPr lang="en-US" sz="2400" dirty="0"/>
              <a:t>. </a:t>
            </a:r>
          </a:p>
          <a:p>
            <a:endParaRPr lang="en-US" sz="2400" b="1" dirty="0">
              <a:solidFill>
                <a:srgbClr val="00B0F0"/>
              </a:solidFill>
            </a:endParaRPr>
          </a:p>
          <a:p>
            <a:r>
              <a:rPr lang="en-US" sz="2400" dirty="0"/>
              <a:t>This energy makes its way into homes and offices via the </a:t>
            </a:r>
            <a:r>
              <a:rPr lang="en-US" sz="2400" b="1" dirty="0">
                <a:solidFill>
                  <a:srgbClr val="00B0F0"/>
                </a:solidFill>
              </a:rPr>
              <a:t>National Grid.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11574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1CE893-BA1D-B14E-B1F2-D6DC2B8D4701}"/>
              </a:ext>
            </a:extLst>
          </p:cNvPr>
          <p:cNvSpPr/>
          <p:nvPr/>
        </p:nvSpPr>
        <p:spPr>
          <a:xfrm>
            <a:off x="7997015" y="982176"/>
            <a:ext cx="357961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33333"/>
                </a:solidFill>
                <a:latin typeface="proxima-soft"/>
              </a:rPr>
              <a:t>A nuclear fuel rod contains uranium pellets.</a:t>
            </a:r>
          </a:p>
          <a:p>
            <a:endParaRPr lang="en-GB" sz="2400" dirty="0">
              <a:solidFill>
                <a:srgbClr val="333333"/>
              </a:solidFill>
              <a:latin typeface="proxima-soft"/>
            </a:endParaRPr>
          </a:p>
          <a:p>
            <a:r>
              <a:rPr lang="en-GB" sz="2400" dirty="0">
                <a:solidFill>
                  <a:srgbClr val="333333"/>
                </a:solidFill>
                <a:latin typeface="proxima-soft"/>
              </a:rPr>
              <a:t>These rods are grouped together and suspended in the reactor core.  </a:t>
            </a:r>
          </a:p>
          <a:p>
            <a:endParaRPr lang="en-GB" sz="2400" dirty="0">
              <a:solidFill>
                <a:srgbClr val="333333"/>
              </a:solidFill>
              <a:latin typeface="proxima-soft"/>
            </a:endParaRPr>
          </a:p>
          <a:p>
            <a:r>
              <a:rPr lang="en-GB" sz="2400" dirty="0">
                <a:solidFill>
                  <a:srgbClr val="333333"/>
                </a:solidFill>
                <a:latin typeface="proxima-soft"/>
              </a:rPr>
              <a:t>A neutron moderator slows down the neutrons, making fission reactions more likely. Moderators include water and graphite (carbon).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525E2D-3F6F-B848-8E56-FBD3089BD8E8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A2488-283A-5C44-81E0-4C7219F5D7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394"/>
          <a:stretch/>
        </p:blipFill>
        <p:spPr>
          <a:xfrm>
            <a:off x="0" y="11287"/>
            <a:ext cx="7449779" cy="684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12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6C348A-024E-2248-AC8D-F62E27B03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0" b="17331"/>
          <a:stretch/>
        </p:blipFill>
        <p:spPr>
          <a:xfrm>
            <a:off x="6289231" y="0"/>
            <a:ext cx="590276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B21D85-FC80-8F49-AAD6-A70636CAE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65" y="3429000"/>
            <a:ext cx="4327216" cy="23799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2D791E-B86E-354E-90F2-197469CDC271}"/>
              </a:ext>
            </a:extLst>
          </p:cNvPr>
          <p:cNvSpPr/>
          <p:nvPr/>
        </p:nvSpPr>
        <p:spPr>
          <a:xfrm>
            <a:off x="504478" y="377581"/>
            <a:ext cx="536949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blue glow of a nuclear reactor is caused by </a:t>
            </a:r>
            <a:r>
              <a:rPr lang="en-US" sz="2800" b="1" dirty="0">
                <a:solidFill>
                  <a:srgbClr val="00B0F0"/>
                </a:solidFill>
              </a:rPr>
              <a:t>Cherenkov radiation. </a:t>
            </a:r>
          </a:p>
          <a:p>
            <a:endParaRPr lang="en-US" sz="2800" b="1" dirty="0">
              <a:solidFill>
                <a:srgbClr val="00B0F0"/>
              </a:solidFill>
            </a:endParaRPr>
          </a:p>
          <a:p>
            <a:r>
              <a:rPr lang="en-GB" sz="2800" b="1" dirty="0">
                <a:solidFill>
                  <a:srgbClr val="00B0F0"/>
                </a:solidFill>
              </a:rPr>
              <a:t>Control rods </a:t>
            </a:r>
            <a:r>
              <a:rPr lang="en-GB" sz="2800" dirty="0"/>
              <a:t>control the chain reaction and can be lowered further into the reactor to decrease its power output. 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921A14-0F08-391C-AAC6-6B0459ED701B}"/>
              </a:ext>
            </a:extLst>
          </p:cNvPr>
          <p:cNvSpPr txBox="1"/>
          <p:nvPr/>
        </p:nvSpPr>
        <p:spPr>
          <a:xfrm>
            <a:off x="1033868" y="5834088"/>
            <a:ext cx="1853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/>
              <a:t>Control rods in = low power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11D9D6-1BB8-4EBB-0D85-DCC30841294D}"/>
              </a:ext>
            </a:extLst>
          </p:cNvPr>
          <p:cNvSpPr txBox="1"/>
          <p:nvPr/>
        </p:nvSpPr>
        <p:spPr>
          <a:xfrm>
            <a:off x="3189225" y="5827374"/>
            <a:ext cx="2001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/>
              <a:t>Control rods out = high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700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68074B-4CC5-CA49-BF6E-F492F1306D18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  <a:endParaRPr lang="en-US" sz="1100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C476BE-A6F8-174D-939E-49AFD0C6A50B}"/>
              </a:ext>
            </a:extLst>
          </p:cNvPr>
          <p:cNvSpPr/>
          <p:nvPr/>
        </p:nvSpPr>
        <p:spPr>
          <a:xfrm>
            <a:off x="2556888" y="414749"/>
            <a:ext cx="70782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Nuclear energy: the</a:t>
            </a:r>
            <a:r>
              <a:rPr lang="en-GB" sz="2800" b="1" dirty="0">
                <a:solidFill>
                  <a:srgbClr val="00B0F0"/>
                </a:solidFill>
              </a:rPr>
              <a:t> pros </a:t>
            </a:r>
            <a:r>
              <a:rPr lang="en-US" sz="2800" dirty="0"/>
              <a:t>and </a:t>
            </a:r>
            <a:r>
              <a:rPr lang="en-GB" sz="2800" b="1" dirty="0">
                <a:solidFill>
                  <a:srgbClr val="00B0F0"/>
                </a:solidFill>
              </a:rPr>
              <a:t>cons:</a:t>
            </a:r>
            <a:endParaRPr lang="en-US" sz="2800" dirty="0"/>
          </a:p>
          <a:p>
            <a:pPr algn="ctr"/>
            <a:endParaRPr lang="en-US" sz="2800" b="1" dirty="0">
              <a:solidFill>
                <a:srgbClr val="00B0F0"/>
              </a:solidFill>
            </a:endParaRPr>
          </a:p>
          <a:p>
            <a:pPr lvl="1" algn="ctr"/>
            <a:r>
              <a:rPr lang="en-GB" sz="2800" b="1" dirty="0">
                <a:solidFill>
                  <a:srgbClr val="00B0F0"/>
                </a:solidFill>
              </a:rPr>
              <a:t>		 </a:t>
            </a:r>
            <a:endParaRPr lang="en-US" sz="2800" b="1" dirty="0">
              <a:solidFill>
                <a:srgbClr val="00B0F0"/>
              </a:solidFill>
            </a:endParaRPr>
          </a:p>
          <a:p>
            <a:pPr lvl="1" algn="ctr"/>
            <a:r>
              <a:rPr lang="en-US" sz="2800" dirty="0"/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1F60A-1462-C405-2FA9-1100B1386A3D}"/>
              </a:ext>
            </a:extLst>
          </p:cNvPr>
          <p:cNvSpPr txBox="1"/>
          <p:nvPr/>
        </p:nvSpPr>
        <p:spPr>
          <a:xfrm>
            <a:off x="6529139" y="1351508"/>
            <a:ext cx="48024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Cons -</a:t>
            </a:r>
            <a:endParaRPr lang="en-US" sz="2400" dirty="0"/>
          </a:p>
          <a:p>
            <a:pPr algn="ctr"/>
            <a:r>
              <a:rPr lang="en-US" sz="2400" dirty="0"/>
              <a:t>New power stations are expensive to build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Produces nuclear waste that must be reprocessed or stored for thousands of years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In the event of a natural disaster like a tsunami or an act of war there can be nuclear accidents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B59066-84EB-8E5A-BD87-1D6902052ED0}"/>
              </a:ext>
            </a:extLst>
          </p:cNvPr>
          <p:cNvSpPr txBox="1"/>
          <p:nvPr/>
        </p:nvSpPr>
        <p:spPr>
          <a:xfrm>
            <a:off x="685801" y="1322690"/>
            <a:ext cx="497706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Pros -</a:t>
            </a:r>
            <a:endParaRPr lang="en-US" sz="2400" dirty="0"/>
          </a:p>
          <a:p>
            <a:pPr algn="ctr"/>
            <a:r>
              <a:rPr lang="en-US" sz="2400" dirty="0"/>
              <a:t>Zero carbon emissions 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Nuclear fuel produces one million times more energy than fossils fuels per kilogram of fuel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Nuclear is incredibly reliable compared to many renewables. It does not depend on the Sun shining (like solar power) or the wind blowing (like wind power)  </a:t>
            </a:r>
          </a:p>
        </p:txBody>
      </p:sp>
    </p:spTree>
    <p:extLst>
      <p:ext uri="{BB962C8B-B14F-4D97-AF65-F5344CB8AC3E}">
        <p14:creationId xmlns:p14="http://schemas.microsoft.com/office/powerpoint/2010/main" val="4135113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68074B-4CC5-CA49-BF6E-F492F1306D18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  <a:endParaRPr lang="en-US" sz="1100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4DF8FE-E837-7B46-8F3A-B00B565938AD}"/>
              </a:ext>
            </a:extLst>
          </p:cNvPr>
          <p:cNvSpPr/>
          <p:nvPr/>
        </p:nvSpPr>
        <p:spPr>
          <a:xfrm>
            <a:off x="8312727" y="797510"/>
            <a:ext cx="37287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The ITER experiment in France is a prototype fusion reactor.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Dozens of countries around the world are working together to make fusion power a reality.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The test reactor will be switched on in 2025.</a:t>
            </a:r>
            <a:endParaRPr lang="en-US" sz="2800" dirty="0"/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8C41515F-600B-4238-514F-D787679B5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24" r="9048"/>
          <a:stretch/>
        </p:blipFill>
        <p:spPr>
          <a:xfrm>
            <a:off x="0" y="-16824"/>
            <a:ext cx="8158348" cy="690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2991</TotalTime>
  <Words>480</Words>
  <Application>Microsoft Macintosh PowerPoint</Application>
  <PresentationFormat>Widescreen</PresentationFormat>
  <Paragraphs>66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CordiaUPC</vt:lpstr>
      <vt:lpstr>proxima-soft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Mintey</dc:creator>
  <cp:lastModifiedBy>Sarah Mintey</cp:lastModifiedBy>
  <cp:revision>201</cp:revision>
  <dcterms:created xsi:type="dcterms:W3CDTF">2021-05-21T15:41:32Z</dcterms:created>
  <dcterms:modified xsi:type="dcterms:W3CDTF">2022-08-26T10:42:01Z</dcterms:modified>
</cp:coreProperties>
</file>