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4"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D4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7"/>
    <p:restoredTop sz="95846"/>
  </p:normalViewPr>
  <p:slideViewPr>
    <p:cSldViewPr snapToGrid="0" snapToObjects="1">
      <p:cViewPr varScale="1">
        <p:scale>
          <a:sx n="88" d="100"/>
          <a:sy n="88" d="100"/>
        </p:scale>
        <p:origin x="2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1FE4842-C518-9741-BB7B-A105FBC0FC1C}"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208206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FE4842-C518-9741-BB7B-A105FBC0FC1C}"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2847963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FE4842-C518-9741-BB7B-A105FBC0FC1C}"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69832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1FE4842-C518-9741-BB7B-A105FBC0FC1C}"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471148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1FE4842-C518-9741-BB7B-A105FBC0FC1C}" type="datetimeFigureOut">
              <a:rPr lang="en-US" smtClean="0"/>
              <a:t>10/12/22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1027824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1FE4842-C518-9741-BB7B-A105FBC0FC1C}" type="datetimeFigureOut">
              <a:rPr lang="en-US" smtClean="0"/>
              <a:t>10/12/22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33010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1FE4842-C518-9741-BB7B-A105FBC0FC1C}" type="datetimeFigureOut">
              <a:rPr lang="en-US" smtClean="0"/>
              <a:t>10/12/22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586169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1FE4842-C518-9741-BB7B-A105FBC0FC1C}" type="datetimeFigureOut">
              <a:rPr lang="en-US" smtClean="0"/>
              <a:t>10/12/22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457149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E4842-C518-9741-BB7B-A105FBC0FC1C}" type="datetimeFigureOut">
              <a:rPr lang="en-US" smtClean="0"/>
              <a:t>10/12/22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338111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1FE4842-C518-9741-BB7B-A105FBC0FC1C}" type="datetimeFigureOut">
              <a:rPr lang="en-US" smtClean="0"/>
              <a:t>10/12/22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3674563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1FE4842-C518-9741-BB7B-A105FBC0FC1C}" type="datetimeFigureOut">
              <a:rPr lang="en-US" smtClean="0"/>
              <a:t>10/12/22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A9877B-6E18-6A40-9A2D-719DAD24A118}" type="slidenum">
              <a:rPr lang="en-US" smtClean="0"/>
              <a:t>‹#›</a:t>
            </a:fld>
            <a:endParaRPr lang="en-US"/>
          </a:p>
        </p:txBody>
      </p:sp>
    </p:spTree>
    <p:extLst>
      <p:ext uri="{BB962C8B-B14F-4D97-AF65-F5344CB8AC3E}">
        <p14:creationId xmlns:p14="http://schemas.microsoft.com/office/powerpoint/2010/main" val="3456863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1FE4842-C518-9741-BB7B-A105FBC0FC1C}" type="datetimeFigureOut">
              <a:rPr lang="en-US" smtClean="0"/>
              <a:t>10/12/22</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AA9877B-6E18-6A40-9A2D-719DAD24A118}" type="slidenum">
              <a:rPr lang="en-US" smtClean="0"/>
              <a:t>‹#›</a:t>
            </a:fld>
            <a:endParaRPr lang="en-US"/>
          </a:p>
        </p:txBody>
      </p:sp>
    </p:spTree>
    <p:extLst>
      <p:ext uri="{BB962C8B-B14F-4D97-AF65-F5344CB8AC3E}">
        <p14:creationId xmlns:p14="http://schemas.microsoft.com/office/powerpoint/2010/main" val="26010153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A07E2583-9F8E-5D7A-2ECA-9B923F1F98BF}"/>
              </a:ext>
            </a:extLst>
          </p:cNvPr>
          <p:cNvSpPr/>
          <p:nvPr/>
        </p:nvSpPr>
        <p:spPr>
          <a:xfrm>
            <a:off x="182582" y="2396640"/>
            <a:ext cx="4452239" cy="2376250"/>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73" name="Rounded Rectangle 72">
            <a:extLst>
              <a:ext uri="{FF2B5EF4-FFF2-40B4-BE49-F238E27FC236}">
                <a16:creationId xmlns:a16="http://schemas.microsoft.com/office/drawing/2014/main" id="{9E56C881-986D-634B-B0B2-5B43DAAE26F2}"/>
              </a:ext>
            </a:extLst>
          </p:cNvPr>
          <p:cNvSpPr/>
          <p:nvPr/>
        </p:nvSpPr>
        <p:spPr>
          <a:xfrm>
            <a:off x="170690" y="1491479"/>
            <a:ext cx="6503172" cy="713351"/>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12" name="Rectangle 11">
            <a:extLst>
              <a:ext uri="{FF2B5EF4-FFF2-40B4-BE49-F238E27FC236}">
                <a16:creationId xmlns:a16="http://schemas.microsoft.com/office/drawing/2014/main" id="{FCB21089-0A6D-8F45-9B84-FE062ECA309E}"/>
              </a:ext>
            </a:extLst>
          </p:cNvPr>
          <p:cNvSpPr/>
          <p:nvPr/>
        </p:nvSpPr>
        <p:spPr>
          <a:xfrm>
            <a:off x="0" y="1"/>
            <a:ext cx="6858000" cy="1062318"/>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graphical user interface&#10;&#10;Description automatically generated">
            <a:extLst>
              <a:ext uri="{FF2B5EF4-FFF2-40B4-BE49-F238E27FC236}">
                <a16:creationId xmlns:a16="http://schemas.microsoft.com/office/drawing/2014/main" id="{C7BB3389-B151-3C47-B070-C81C7B936769}"/>
              </a:ext>
            </a:extLst>
          </p:cNvPr>
          <p:cNvPicPr>
            <a:picLocks noChangeAspect="1"/>
          </p:cNvPicPr>
          <p:nvPr/>
        </p:nvPicPr>
        <p:blipFill rotWithShape="1">
          <a:blip r:embed="rId2">
            <a:biLevel thresh="50000"/>
          </a:blip>
          <a:srcRect r="67643"/>
          <a:stretch/>
        </p:blipFill>
        <p:spPr>
          <a:xfrm>
            <a:off x="170690" y="162670"/>
            <a:ext cx="751977" cy="717630"/>
          </a:xfrm>
          <a:prstGeom prst="rect">
            <a:avLst/>
          </a:prstGeom>
          <a:effectLst>
            <a:outerShdw blurRad="50800" dist="38100" dir="2700000" algn="tl" rotWithShape="0">
              <a:prstClr val="black">
                <a:alpha val="40000"/>
              </a:prstClr>
            </a:outerShdw>
          </a:effectLst>
        </p:spPr>
      </p:pic>
      <p:sp>
        <p:nvSpPr>
          <p:cNvPr id="19" name="Rounded Rectangle 18">
            <a:extLst>
              <a:ext uri="{FF2B5EF4-FFF2-40B4-BE49-F238E27FC236}">
                <a16:creationId xmlns:a16="http://schemas.microsoft.com/office/drawing/2014/main" id="{4A66EE55-C288-1B43-855B-FE2272190694}"/>
              </a:ext>
            </a:extLst>
          </p:cNvPr>
          <p:cNvSpPr/>
          <p:nvPr/>
        </p:nvSpPr>
        <p:spPr>
          <a:xfrm>
            <a:off x="1093357" y="177564"/>
            <a:ext cx="5580506" cy="717631"/>
          </a:xfrm>
          <a:prstGeom prst="round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21" name="TextBox 20">
            <a:extLst>
              <a:ext uri="{FF2B5EF4-FFF2-40B4-BE49-F238E27FC236}">
                <a16:creationId xmlns:a16="http://schemas.microsoft.com/office/drawing/2014/main" id="{8A446204-9286-6F40-BF2A-1BDE81D029C0}"/>
              </a:ext>
            </a:extLst>
          </p:cNvPr>
          <p:cNvSpPr txBox="1"/>
          <p:nvPr/>
        </p:nvSpPr>
        <p:spPr>
          <a:xfrm>
            <a:off x="1112885" y="184705"/>
            <a:ext cx="4240403" cy="646331"/>
          </a:xfrm>
          <a:prstGeom prst="rect">
            <a:avLst/>
          </a:prstGeom>
          <a:noFill/>
        </p:spPr>
        <p:txBody>
          <a:bodyPr wrap="square" rtlCol="0">
            <a:spAutoFit/>
          </a:bodyPr>
          <a:lstStyle/>
          <a:p>
            <a:r>
              <a:rPr lang="en-US" sz="1200" dirty="0">
                <a:solidFill>
                  <a:schemeClr val="bg1"/>
                </a:solidFill>
                <a:latin typeface="Arial Rounded MT Bold" panose="020F0704030504030204" pitchFamily="34" charset="77"/>
              </a:rPr>
              <a:t>Mission Assignment: </a:t>
            </a:r>
            <a:r>
              <a:rPr lang="en-GB" sz="1200" b="1" dirty="0">
                <a:solidFill>
                  <a:schemeClr val="bg1"/>
                </a:solidFill>
                <a:latin typeface="Arial Rounded MT Bold" panose="020F0704030504030204" pitchFamily="34" charset="77"/>
              </a:rPr>
              <a:t>Discover how Grease is dealt with in Water</a:t>
            </a:r>
          </a:p>
          <a:p>
            <a:endParaRPr lang="en-US" sz="1200" dirty="0">
              <a:solidFill>
                <a:schemeClr val="bg1"/>
              </a:solidFill>
              <a:latin typeface="Arial Rounded MT Bold" panose="020F0704030504030204" pitchFamily="34" charset="77"/>
            </a:endParaRPr>
          </a:p>
        </p:txBody>
      </p:sp>
      <p:sp>
        <p:nvSpPr>
          <p:cNvPr id="24" name="Rectangle 23">
            <a:extLst>
              <a:ext uri="{FF2B5EF4-FFF2-40B4-BE49-F238E27FC236}">
                <a16:creationId xmlns:a16="http://schemas.microsoft.com/office/drawing/2014/main" id="{20A94FC6-A09D-D14C-AE03-EA5F1495FA64}"/>
              </a:ext>
            </a:extLst>
          </p:cNvPr>
          <p:cNvSpPr/>
          <p:nvPr/>
        </p:nvSpPr>
        <p:spPr>
          <a:xfrm>
            <a:off x="0" y="9624786"/>
            <a:ext cx="6858000" cy="305322"/>
          </a:xfrm>
          <a:prstGeom prst="rect">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A0EE72D-C9D7-D448-903B-E6F91E5817C9}"/>
              </a:ext>
            </a:extLst>
          </p:cNvPr>
          <p:cNvSpPr txBox="1"/>
          <p:nvPr/>
        </p:nvSpPr>
        <p:spPr>
          <a:xfrm>
            <a:off x="3820205" y="9669885"/>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2022 All Right Reserved</a:t>
            </a:r>
          </a:p>
        </p:txBody>
      </p:sp>
      <p:sp>
        <p:nvSpPr>
          <p:cNvPr id="47" name="TextBox 46">
            <a:extLst>
              <a:ext uri="{FF2B5EF4-FFF2-40B4-BE49-F238E27FC236}">
                <a16:creationId xmlns:a16="http://schemas.microsoft.com/office/drawing/2014/main" id="{02BA1913-C891-D244-8735-304621ADAD14}"/>
              </a:ext>
            </a:extLst>
          </p:cNvPr>
          <p:cNvSpPr txBox="1"/>
          <p:nvPr/>
        </p:nvSpPr>
        <p:spPr>
          <a:xfrm>
            <a:off x="4375722" y="874412"/>
            <a:ext cx="1840431" cy="215444"/>
          </a:xfrm>
          <a:prstGeom prst="rect">
            <a:avLst/>
          </a:prstGeom>
          <a:noFill/>
        </p:spPr>
        <p:txBody>
          <a:bodyPr wrap="square" rtlCol="0">
            <a:spAutoFit/>
          </a:bodyPr>
          <a:lstStyle/>
          <a:p>
            <a:r>
              <a:rPr lang="en-US" sz="800" dirty="0">
                <a:solidFill>
                  <a:schemeClr val="bg1"/>
                </a:solidFill>
                <a:latin typeface="Arial Rounded MT Bold" panose="020F0704030504030204" pitchFamily="34" charset="77"/>
              </a:rPr>
              <a:t>MA Code: N22.KS3.05</a:t>
            </a:r>
          </a:p>
        </p:txBody>
      </p:sp>
      <p:grpSp>
        <p:nvGrpSpPr>
          <p:cNvPr id="17" name="Group 16">
            <a:extLst>
              <a:ext uri="{FF2B5EF4-FFF2-40B4-BE49-F238E27FC236}">
                <a16:creationId xmlns:a16="http://schemas.microsoft.com/office/drawing/2014/main" id="{1E080103-EB62-6841-A28B-70D6D7F18E8C}"/>
              </a:ext>
            </a:extLst>
          </p:cNvPr>
          <p:cNvGrpSpPr/>
          <p:nvPr/>
        </p:nvGrpSpPr>
        <p:grpSpPr>
          <a:xfrm>
            <a:off x="2244549" y="743153"/>
            <a:ext cx="583454" cy="651836"/>
            <a:chOff x="2217067" y="1917395"/>
            <a:chExt cx="761257" cy="807096"/>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B7F3EA0B-FF0F-EE4E-B881-22514D4706DF}"/>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Doughnut 61">
              <a:extLst>
                <a:ext uri="{FF2B5EF4-FFF2-40B4-BE49-F238E27FC236}">
                  <a16:creationId xmlns:a16="http://schemas.microsoft.com/office/drawing/2014/main" id="{DB1B5D0C-DA16-CA45-A0EF-A9ADB4355D8F}"/>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4" name="Picture 63" descr="A white windmill with a black background&#10;&#10;Description automatically generated with medium confidence">
              <a:extLst>
                <a:ext uri="{FF2B5EF4-FFF2-40B4-BE49-F238E27FC236}">
                  <a16:creationId xmlns:a16="http://schemas.microsoft.com/office/drawing/2014/main" id="{D048D57E-2C8D-FB4A-B143-F6605F57D666}"/>
                </a:ext>
              </a:extLst>
            </p:cNvPr>
            <p:cNvPicPr>
              <a:picLocks noChangeAspect="1"/>
            </p:cNvPicPr>
            <p:nvPr/>
          </p:nvPicPr>
          <p:blipFill>
            <a:blip r:embed="rId3">
              <a:biLevel thresh="25000"/>
            </a:blip>
            <a:stretch>
              <a:fillRect/>
            </a:stretch>
          </p:blipFill>
          <p:spPr>
            <a:xfrm>
              <a:off x="2217067" y="1917395"/>
              <a:ext cx="751977" cy="807096"/>
            </a:xfrm>
            <a:prstGeom prst="rect">
              <a:avLst/>
            </a:prstGeom>
          </p:spPr>
        </p:pic>
      </p:grpSp>
      <p:grpSp>
        <p:nvGrpSpPr>
          <p:cNvPr id="46" name="Group 45">
            <a:extLst>
              <a:ext uri="{FF2B5EF4-FFF2-40B4-BE49-F238E27FC236}">
                <a16:creationId xmlns:a16="http://schemas.microsoft.com/office/drawing/2014/main" id="{515D12ED-8204-6045-8E63-72D65F0AEA5A}"/>
              </a:ext>
            </a:extLst>
          </p:cNvPr>
          <p:cNvGrpSpPr/>
          <p:nvPr/>
        </p:nvGrpSpPr>
        <p:grpSpPr>
          <a:xfrm>
            <a:off x="3502838" y="803603"/>
            <a:ext cx="471358" cy="441555"/>
            <a:chOff x="1866422" y="1624526"/>
            <a:chExt cx="751977" cy="717630"/>
          </a:xfrm>
          <a:effectLst>
            <a:outerShdw blurRad="50800" dist="38100" dir="2700000" algn="tl" rotWithShape="0">
              <a:prstClr val="black">
                <a:alpha val="40000"/>
              </a:prstClr>
            </a:outerShdw>
          </a:effectLst>
        </p:grpSpPr>
        <p:sp>
          <p:nvSpPr>
            <p:cNvPr id="96" name="Oval 95">
              <a:extLst>
                <a:ext uri="{FF2B5EF4-FFF2-40B4-BE49-F238E27FC236}">
                  <a16:creationId xmlns:a16="http://schemas.microsoft.com/office/drawing/2014/main" id="{148041ED-78D9-514A-A0E5-105161BD3473}"/>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Doughnut 96">
              <a:extLst>
                <a:ext uri="{FF2B5EF4-FFF2-40B4-BE49-F238E27FC236}">
                  <a16:creationId xmlns:a16="http://schemas.microsoft.com/office/drawing/2014/main" id="{1578345A-21A0-6545-B8F2-1AFFB650A0C5}"/>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9" name="Picture 64" descr="Free White Tractor 2 Icon - Download White Tractor 2 Icon">
              <a:extLst>
                <a:ext uri="{FF2B5EF4-FFF2-40B4-BE49-F238E27FC236}">
                  <a16:creationId xmlns:a16="http://schemas.microsoft.com/office/drawing/2014/main" id="{A5271525-3BC4-4F47-9034-138F660EC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5A3ED70B-D530-6A43-8857-BE3AE78BF584}"/>
              </a:ext>
            </a:extLst>
          </p:cNvPr>
          <p:cNvGrpSpPr/>
          <p:nvPr/>
        </p:nvGrpSpPr>
        <p:grpSpPr>
          <a:xfrm>
            <a:off x="4044079" y="786105"/>
            <a:ext cx="359960" cy="338627"/>
            <a:chOff x="3824288" y="1662211"/>
            <a:chExt cx="471358" cy="441555"/>
          </a:xfrm>
          <a:effectLst>
            <a:outerShdw blurRad="50800" dist="38100" dir="2700000" algn="tl" rotWithShape="0">
              <a:prstClr val="black">
                <a:alpha val="40000"/>
              </a:prstClr>
            </a:outerShdw>
          </a:effectLst>
        </p:grpSpPr>
        <p:sp>
          <p:nvSpPr>
            <p:cNvPr id="109" name="Oval 108">
              <a:extLst>
                <a:ext uri="{FF2B5EF4-FFF2-40B4-BE49-F238E27FC236}">
                  <a16:creationId xmlns:a16="http://schemas.microsoft.com/office/drawing/2014/main" id="{47B694A7-E094-3441-916A-67E9851BA668}"/>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Doughnut 109">
              <a:extLst>
                <a:ext uri="{FF2B5EF4-FFF2-40B4-BE49-F238E27FC236}">
                  <a16:creationId xmlns:a16="http://schemas.microsoft.com/office/drawing/2014/main" id="{38170066-0B24-384C-BE73-074DDA41D6FE}"/>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2" name="Picture 78" descr="icon_pawCross - Riverside Veterinary Hospital">
              <a:extLst>
                <a:ext uri="{FF2B5EF4-FFF2-40B4-BE49-F238E27FC236}">
                  <a16:creationId xmlns:a16="http://schemas.microsoft.com/office/drawing/2014/main" id="{16BA8657-733B-714F-90BB-F2AF6DC53883}"/>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a:extLst>
              <a:ext uri="{FF2B5EF4-FFF2-40B4-BE49-F238E27FC236}">
                <a16:creationId xmlns:a16="http://schemas.microsoft.com/office/drawing/2014/main" id="{1F014ED3-C1F6-B046-BDEE-61F99A527EBC}"/>
              </a:ext>
            </a:extLst>
          </p:cNvPr>
          <p:cNvGrpSpPr/>
          <p:nvPr/>
        </p:nvGrpSpPr>
        <p:grpSpPr>
          <a:xfrm>
            <a:off x="895311" y="753404"/>
            <a:ext cx="651649" cy="631333"/>
            <a:chOff x="964200" y="1717382"/>
            <a:chExt cx="751977" cy="717630"/>
          </a:xfrm>
          <a:effectLst>
            <a:outerShdw blurRad="50800" dist="38100" dir="2700000" algn="tl" rotWithShape="0">
              <a:prstClr val="black">
                <a:alpha val="40000"/>
              </a:prstClr>
            </a:outerShdw>
          </a:effectLst>
        </p:grpSpPr>
        <p:sp>
          <p:nvSpPr>
            <p:cNvPr id="66" name="Oval 65">
              <a:extLst>
                <a:ext uri="{FF2B5EF4-FFF2-40B4-BE49-F238E27FC236}">
                  <a16:creationId xmlns:a16="http://schemas.microsoft.com/office/drawing/2014/main" id="{4BC7CF95-80EE-4B45-BC71-738B180E6620}"/>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Doughnut 66">
              <a:extLst>
                <a:ext uri="{FF2B5EF4-FFF2-40B4-BE49-F238E27FC236}">
                  <a16:creationId xmlns:a16="http://schemas.microsoft.com/office/drawing/2014/main" id="{5D9A5342-B5A8-9C45-B600-13FB3E78F1BA}"/>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Picture 67" descr="Icon&#10;&#10;Description automatically generated">
              <a:extLst>
                <a:ext uri="{FF2B5EF4-FFF2-40B4-BE49-F238E27FC236}">
                  <a16:creationId xmlns:a16="http://schemas.microsoft.com/office/drawing/2014/main" id="{FDF9B13C-BE3A-3043-852F-3DBCCA9BC396}"/>
                </a:ext>
              </a:extLst>
            </p:cNvPr>
            <p:cNvPicPr>
              <a:picLocks noChangeAspect="1"/>
            </p:cNvPicPr>
            <p:nvPr/>
          </p:nvPicPr>
          <p:blipFill>
            <a:blip r:embed="rId6">
              <a:biLevel thresh="25000"/>
            </a:blip>
            <a:stretch>
              <a:fillRect/>
            </a:stretch>
          </p:blipFill>
          <p:spPr>
            <a:xfrm>
              <a:off x="1090624" y="1850961"/>
              <a:ext cx="516096" cy="365418"/>
            </a:xfrm>
            <a:prstGeom prst="rect">
              <a:avLst/>
            </a:prstGeom>
          </p:spPr>
        </p:pic>
      </p:grpSp>
      <p:grpSp>
        <p:nvGrpSpPr>
          <p:cNvPr id="69" name="Group 68">
            <a:extLst>
              <a:ext uri="{FF2B5EF4-FFF2-40B4-BE49-F238E27FC236}">
                <a16:creationId xmlns:a16="http://schemas.microsoft.com/office/drawing/2014/main" id="{36E9858A-4158-ED4B-B4FE-716668FD7632}"/>
              </a:ext>
            </a:extLst>
          </p:cNvPr>
          <p:cNvGrpSpPr/>
          <p:nvPr/>
        </p:nvGrpSpPr>
        <p:grpSpPr>
          <a:xfrm>
            <a:off x="465522" y="970622"/>
            <a:ext cx="382946" cy="382526"/>
            <a:chOff x="1761370" y="3168673"/>
            <a:chExt cx="751977" cy="717630"/>
          </a:xfrm>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B5B72AF7-A67E-B54A-A71D-CDFDA3BEA251}"/>
                </a:ext>
              </a:extLst>
            </p:cNvPr>
            <p:cNvSpPr/>
            <p:nvPr/>
          </p:nvSpPr>
          <p:spPr>
            <a:xfrm>
              <a:off x="1790881" y="3195510"/>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oughnut 70">
              <a:extLst>
                <a:ext uri="{FF2B5EF4-FFF2-40B4-BE49-F238E27FC236}">
                  <a16:creationId xmlns:a16="http://schemas.microsoft.com/office/drawing/2014/main" id="{AAF038E0-ED5D-314D-8917-90FB83AE1695}"/>
                </a:ext>
              </a:extLst>
            </p:cNvPr>
            <p:cNvSpPr/>
            <p:nvPr/>
          </p:nvSpPr>
          <p:spPr>
            <a:xfrm>
              <a:off x="1761370" y="3168673"/>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2" name="Picture 71" descr="Icon&#10;&#10;Description automatically generated">
              <a:extLst>
                <a:ext uri="{FF2B5EF4-FFF2-40B4-BE49-F238E27FC236}">
                  <a16:creationId xmlns:a16="http://schemas.microsoft.com/office/drawing/2014/main" id="{CFBE1A8C-7B45-7940-8253-661534E7D0F1}"/>
                </a:ext>
              </a:extLst>
            </p:cNvPr>
            <p:cNvPicPr>
              <a:picLocks noChangeAspect="1"/>
            </p:cNvPicPr>
            <p:nvPr/>
          </p:nvPicPr>
          <p:blipFill>
            <a:blip r:embed="rId7"/>
            <a:stretch>
              <a:fillRect/>
            </a:stretch>
          </p:blipFill>
          <p:spPr>
            <a:xfrm>
              <a:off x="1858226" y="3303380"/>
              <a:ext cx="586284" cy="492628"/>
            </a:xfrm>
            <a:prstGeom prst="rect">
              <a:avLst/>
            </a:prstGeom>
          </p:spPr>
        </p:pic>
      </p:grpSp>
      <p:grpSp>
        <p:nvGrpSpPr>
          <p:cNvPr id="5" name="Group 4">
            <a:extLst>
              <a:ext uri="{FF2B5EF4-FFF2-40B4-BE49-F238E27FC236}">
                <a16:creationId xmlns:a16="http://schemas.microsoft.com/office/drawing/2014/main" id="{36663A91-CB39-CE4B-BAE9-95189AEA604F}"/>
              </a:ext>
            </a:extLst>
          </p:cNvPr>
          <p:cNvGrpSpPr/>
          <p:nvPr/>
        </p:nvGrpSpPr>
        <p:grpSpPr>
          <a:xfrm>
            <a:off x="2891301" y="632875"/>
            <a:ext cx="549161" cy="523220"/>
            <a:chOff x="2954801" y="632875"/>
            <a:chExt cx="549161" cy="523220"/>
          </a:xfrm>
          <a:effectLst>
            <a:outerShdw blurRad="50800" dist="38100" dir="2700000" algn="tl" rotWithShape="0">
              <a:prstClr val="black">
                <a:alpha val="40000"/>
              </a:prstClr>
            </a:outerShdw>
          </a:effectLst>
        </p:grpSpPr>
        <p:sp>
          <p:nvSpPr>
            <p:cNvPr id="74" name="Oval 73">
              <a:extLst>
                <a:ext uri="{FF2B5EF4-FFF2-40B4-BE49-F238E27FC236}">
                  <a16:creationId xmlns:a16="http://schemas.microsoft.com/office/drawing/2014/main" id="{8D8FF5D1-07F4-5649-8952-A36B83C824DF}"/>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oughnut 74">
              <a:extLst>
                <a:ext uri="{FF2B5EF4-FFF2-40B4-BE49-F238E27FC236}">
                  <a16:creationId xmlns:a16="http://schemas.microsoft.com/office/drawing/2014/main" id="{FBB2561E-9EE1-E24C-8626-4C3C52FFB5D1}"/>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Icon&#10;&#10;Description automatically generated">
              <a:extLst>
                <a:ext uri="{FF2B5EF4-FFF2-40B4-BE49-F238E27FC236}">
                  <a16:creationId xmlns:a16="http://schemas.microsoft.com/office/drawing/2014/main" id="{8AF1AC92-D261-384C-9CA3-CD2941C5F020}"/>
                </a:ext>
              </a:extLst>
            </p:cNvPr>
            <p:cNvPicPr>
              <a:picLocks noChangeAspect="1"/>
            </p:cNvPicPr>
            <p:nvPr/>
          </p:nvPicPr>
          <p:blipFill>
            <a:blip r:embed="rId8"/>
            <a:stretch>
              <a:fillRect/>
            </a:stretch>
          </p:blipFill>
          <p:spPr>
            <a:xfrm>
              <a:off x="3016500" y="670402"/>
              <a:ext cx="456198" cy="430854"/>
            </a:xfrm>
            <a:prstGeom prst="rect">
              <a:avLst/>
            </a:prstGeom>
          </p:spPr>
        </p:pic>
      </p:grpSp>
      <p:grpSp>
        <p:nvGrpSpPr>
          <p:cNvPr id="82" name="Group 81">
            <a:extLst>
              <a:ext uri="{FF2B5EF4-FFF2-40B4-BE49-F238E27FC236}">
                <a16:creationId xmlns:a16="http://schemas.microsoft.com/office/drawing/2014/main" id="{FF549562-8F2F-4347-A68B-6E19ABFD54A5}"/>
              </a:ext>
            </a:extLst>
          </p:cNvPr>
          <p:cNvGrpSpPr/>
          <p:nvPr/>
        </p:nvGrpSpPr>
        <p:grpSpPr>
          <a:xfrm>
            <a:off x="1630819" y="632875"/>
            <a:ext cx="544625" cy="523220"/>
            <a:chOff x="992741" y="2082272"/>
            <a:chExt cx="751977" cy="717630"/>
          </a:xfrm>
          <a:effectLst>
            <a:outerShdw blurRad="50800" dist="38100" dir="2700000" algn="tl" rotWithShape="0">
              <a:prstClr val="black">
                <a:alpha val="40000"/>
              </a:prstClr>
            </a:outerShdw>
          </a:effectLst>
        </p:grpSpPr>
        <p:sp>
          <p:nvSpPr>
            <p:cNvPr id="83" name="Oval 82">
              <a:extLst>
                <a:ext uri="{FF2B5EF4-FFF2-40B4-BE49-F238E27FC236}">
                  <a16:creationId xmlns:a16="http://schemas.microsoft.com/office/drawing/2014/main" id="{9ADBBD3B-AF53-7441-861D-3980CEBD2C37}"/>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Doughnut 83">
              <a:extLst>
                <a:ext uri="{FF2B5EF4-FFF2-40B4-BE49-F238E27FC236}">
                  <a16:creationId xmlns:a16="http://schemas.microsoft.com/office/drawing/2014/main" id="{C1F59913-2927-444C-AD3F-10FA2A493FC5}"/>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5" name="Picture 84" descr="Icon&#10;&#10;Description automatically generated">
              <a:extLst>
                <a:ext uri="{FF2B5EF4-FFF2-40B4-BE49-F238E27FC236}">
                  <a16:creationId xmlns:a16="http://schemas.microsoft.com/office/drawing/2014/main" id="{5C898598-A252-BB4F-863C-6957B3137882}"/>
                </a:ext>
              </a:extLst>
            </p:cNvPr>
            <p:cNvPicPr>
              <a:picLocks noChangeAspect="1"/>
            </p:cNvPicPr>
            <p:nvPr/>
          </p:nvPicPr>
          <p:blipFill>
            <a:blip r:embed="rId9"/>
            <a:stretch>
              <a:fillRect/>
            </a:stretch>
          </p:blipFill>
          <p:spPr>
            <a:xfrm>
              <a:off x="1124027" y="2244941"/>
              <a:ext cx="489403" cy="340202"/>
            </a:xfrm>
            <a:prstGeom prst="rect">
              <a:avLst/>
            </a:prstGeom>
          </p:spPr>
        </p:pic>
      </p:grpSp>
      <p:sp>
        <p:nvSpPr>
          <p:cNvPr id="154" name="TextBox 153">
            <a:extLst>
              <a:ext uri="{FF2B5EF4-FFF2-40B4-BE49-F238E27FC236}">
                <a16:creationId xmlns:a16="http://schemas.microsoft.com/office/drawing/2014/main" id="{E74D3D8A-DBEF-2F41-B0BE-DE2C1CB80D5E}"/>
              </a:ext>
            </a:extLst>
          </p:cNvPr>
          <p:cNvSpPr txBox="1"/>
          <p:nvPr/>
        </p:nvSpPr>
        <p:spPr>
          <a:xfrm>
            <a:off x="1488371" y="1585012"/>
            <a:ext cx="3861113" cy="523220"/>
          </a:xfrm>
          <a:prstGeom prst="rect">
            <a:avLst/>
          </a:prstGeom>
          <a:noFill/>
        </p:spPr>
        <p:txBody>
          <a:bodyPr wrap="square">
            <a:spAutoFit/>
          </a:bodyPr>
          <a:lstStyle/>
          <a:p>
            <a:pPr lvl="0" algn="ctr" eaLnBrk="0" fontAlgn="base" hangingPunct="0">
              <a:spcBef>
                <a:spcPct val="0"/>
              </a:spcBef>
              <a:spcAft>
                <a:spcPct val="0"/>
              </a:spcAft>
            </a:pPr>
            <a:r>
              <a:rPr lang="en-US" altLang="en-US" sz="1400" b="1" dirty="0">
                <a:solidFill>
                  <a:schemeClr val="bg1">
                    <a:lumMod val="50000"/>
                  </a:schemeClr>
                </a:solidFill>
                <a:latin typeface="Arial Rounded MT Bold" panose="020F0704030504030204" pitchFamily="34" charset="0"/>
                <a:ea typeface="Calibri" panose="020F0502020204030204" pitchFamily="34" charset="0"/>
                <a:cs typeface="Times New Roman" panose="02020603050405020304" pitchFamily="18" charset="0"/>
              </a:rPr>
              <a:t>Investigate how oil and water behave when mixed</a:t>
            </a:r>
          </a:p>
        </p:txBody>
      </p:sp>
      <p:sp>
        <p:nvSpPr>
          <p:cNvPr id="86" name="Rectangle 11">
            <a:extLst>
              <a:ext uri="{FF2B5EF4-FFF2-40B4-BE49-F238E27FC236}">
                <a16:creationId xmlns:a16="http://schemas.microsoft.com/office/drawing/2014/main" id="{F86EFCB9-3F11-9541-829E-DF58A35DDE05}"/>
              </a:ext>
            </a:extLst>
          </p:cNvPr>
          <p:cNvSpPr>
            <a:spLocks noChangeArrowheads="1"/>
          </p:cNvSpPr>
          <p:nvPr/>
        </p:nvSpPr>
        <p:spPr bwMode="auto">
          <a:xfrm>
            <a:off x="239826" y="2484353"/>
            <a:ext cx="4288631"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GB" altLang="en-US" sz="1400" b="1" dirty="0">
                <a:solidFill>
                  <a:srgbClr val="38D4D6"/>
                </a:solidFill>
                <a:latin typeface="Arial Rounded MT Bold" panose="020F0704030504030204" pitchFamily="34" charset="0"/>
                <a:ea typeface="Times New Roman" panose="02020603050405020304" pitchFamily="18" charset="0"/>
                <a:cs typeface="Arial" panose="020B0604020202020204" pitchFamily="34" charset="0"/>
              </a:rPr>
              <a:t>Method</a:t>
            </a:r>
          </a:p>
          <a:p>
            <a:pPr marL="228600" indent="-228600" eaLnBrk="0" fontAlgn="base" hangingPunct="0">
              <a:spcBef>
                <a:spcPct val="0"/>
              </a:spcBef>
              <a:spcAft>
                <a:spcPct val="0"/>
              </a:spcAft>
              <a:buFont typeface="+mj-lt"/>
              <a:buAutoNum type="arabicPeriod"/>
            </a:pPr>
            <a:endParaRPr lang="en-US" altLang="en-US" sz="800" dirty="0">
              <a:solidFill>
                <a:srgbClr val="38D4D6"/>
              </a:solidFill>
              <a:latin typeface="Arial Rounded MT Bold" panose="020F0704030504030204" pitchFamily="34" charset="0"/>
              <a:ea typeface="Times New Roman" panose="02020603050405020304" pitchFamily="18" charset="0"/>
              <a:cs typeface="Arial" panose="020B0604020202020204" pitchFamily="34" charset="0"/>
            </a:endParaRPr>
          </a:p>
          <a:p>
            <a:pPr marL="228600" lvl="0" indent="-228600" eaLnBrk="0" fontAlgn="base" hangingPunct="0">
              <a:spcBef>
                <a:spcPct val="0"/>
              </a:spcBef>
              <a:spcAft>
                <a:spcPct val="0"/>
              </a:spcAft>
              <a:buFont typeface="+mj-lt"/>
              <a:buAutoNum type="arabicPeriod"/>
            </a:pPr>
            <a:r>
              <a:rPr lang="en-US" altLang="en-US" sz="1200" dirty="0">
                <a:solidFill>
                  <a:srgbClr val="38D4D6"/>
                </a:solidFill>
                <a:latin typeface="Arial Rounded MT Bold" panose="020F0704030504030204" pitchFamily="34" charset="0"/>
                <a:ea typeface="Times New Roman" panose="02020603050405020304" pitchFamily="18" charset="0"/>
                <a:cs typeface="Arial" panose="020B0604020202020204" pitchFamily="34" charset="0"/>
              </a:rPr>
              <a:t>Pour one cup of water into your glass jam jar.</a:t>
            </a:r>
          </a:p>
          <a:p>
            <a:pPr marL="228600" lvl="0" indent="-228600" eaLnBrk="0" fontAlgn="base" hangingPunct="0">
              <a:spcBef>
                <a:spcPct val="0"/>
              </a:spcBef>
              <a:spcAft>
                <a:spcPct val="0"/>
              </a:spcAft>
              <a:buFont typeface="+mj-lt"/>
              <a:buAutoNum type="arabicPeriod"/>
            </a:pPr>
            <a:endParaRPr lang="en-US" altLang="en-US" sz="1200" dirty="0">
              <a:solidFill>
                <a:srgbClr val="38D4D6"/>
              </a:solidFill>
              <a:latin typeface="Arial Rounded MT Bold" panose="020F0704030504030204" pitchFamily="34" charset="0"/>
              <a:ea typeface="Times New Roman" panose="02020603050405020304" pitchFamily="18" charset="0"/>
              <a:cs typeface="Arial" panose="020B0604020202020204" pitchFamily="34" charset="0"/>
            </a:endParaRPr>
          </a:p>
          <a:p>
            <a:pPr marL="228600" indent="-228600" rtl="0">
              <a:spcBef>
                <a:spcPts val="0"/>
              </a:spcBef>
              <a:spcAft>
                <a:spcPts val="0"/>
              </a:spcAft>
              <a:buFont typeface="+mj-lt"/>
              <a:buAutoNum type="arabicPeriod"/>
            </a:pPr>
            <a:r>
              <a:rPr lang="en-US" altLang="en-US" sz="1200" dirty="0">
                <a:solidFill>
                  <a:srgbClr val="38D4D6"/>
                </a:solidFill>
                <a:latin typeface="Arial Rounded MT Bold" panose="020F0704030504030204" pitchFamily="34" charset="0"/>
                <a:ea typeface="Times New Roman" panose="02020603050405020304" pitchFamily="18" charset="0"/>
                <a:cs typeface="Arial" panose="020B0604020202020204" pitchFamily="34" charset="0"/>
              </a:rPr>
              <a:t>Pour half a cup of vegetable oil on top of the water in the jar. </a:t>
            </a:r>
          </a:p>
          <a:p>
            <a:pPr marL="228600" lvl="0" indent="-228600" eaLnBrk="0" fontAlgn="base" hangingPunct="0">
              <a:spcBef>
                <a:spcPct val="0"/>
              </a:spcBef>
              <a:spcAft>
                <a:spcPct val="0"/>
              </a:spcAft>
              <a:buFont typeface="+mj-lt"/>
              <a:buAutoNum type="arabicPeriod"/>
            </a:pPr>
            <a:endParaRPr lang="en-US" altLang="en-US" sz="1200" dirty="0">
              <a:solidFill>
                <a:srgbClr val="38D4D6"/>
              </a:solidFill>
              <a:latin typeface="Arial Rounded MT Bold" panose="020F0704030504030204" pitchFamily="34" charset="0"/>
              <a:ea typeface="Times New Roman" panose="02020603050405020304" pitchFamily="18" charset="0"/>
              <a:cs typeface="Arial" panose="020B0604020202020204" pitchFamily="34" charset="0"/>
            </a:endParaRPr>
          </a:p>
          <a:p>
            <a:pPr marL="228600" indent="-228600" eaLnBrk="0" fontAlgn="base" hangingPunct="0">
              <a:spcBef>
                <a:spcPct val="0"/>
              </a:spcBef>
              <a:spcAft>
                <a:spcPct val="0"/>
              </a:spcAft>
              <a:buFont typeface="+mj-lt"/>
              <a:buAutoNum type="arabicPeriod"/>
            </a:pPr>
            <a:r>
              <a:rPr lang="en-US" altLang="en-US" sz="1200" dirty="0">
                <a:solidFill>
                  <a:srgbClr val="38D4D6"/>
                </a:solidFill>
                <a:latin typeface="Arial Rounded MT Bold" panose="020F0704030504030204" pitchFamily="34" charset="0"/>
                <a:ea typeface="Times New Roman" panose="02020603050405020304" pitchFamily="18" charset="0"/>
                <a:cs typeface="Arial" panose="020B0604020202020204" pitchFamily="34" charset="0"/>
              </a:rPr>
              <a:t>Stop and observe. Does the oil mix with the water? Screw the lid onto the jar and shake it. Can you make the oil and water mix? Is the vegetable oil more or less dense than the water?</a:t>
            </a:r>
          </a:p>
        </p:txBody>
      </p:sp>
      <p:sp>
        <p:nvSpPr>
          <p:cNvPr id="87" name="Rounded Rectangle 17">
            <a:extLst>
              <a:ext uri="{FF2B5EF4-FFF2-40B4-BE49-F238E27FC236}">
                <a16:creationId xmlns:a16="http://schemas.microsoft.com/office/drawing/2014/main" id="{AF68C4DE-4665-9540-AAFF-604F7075E37A}"/>
              </a:ext>
            </a:extLst>
          </p:cNvPr>
          <p:cNvSpPr/>
          <p:nvPr/>
        </p:nvSpPr>
        <p:spPr>
          <a:xfrm>
            <a:off x="4804230" y="2098336"/>
            <a:ext cx="1869632" cy="2674554"/>
          </a:xfrm>
          <a:prstGeom prst="roundRect">
            <a:avLst>
              <a:gd name="adj" fmla="val 5132"/>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eaLnBrk="0" fontAlgn="base" hangingPunct="0">
              <a:spcBef>
                <a:spcPct val="0"/>
              </a:spcBef>
              <a:spcAft>
                <a:spcPct val="0"/>
              </a:spcAft>
            </a:pPr>
            <a:r>
              <a:rPr lang="en-US" altLang="en-US" sz="1400" b="1"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Equipment</a:t>
            </a:r>
          </a:p>
          <a:p>
            <a:pPr lvl="0" eaLnBrk="0" fontAlgn="base" hangingPunct="0">
              <a:spcBef>
                <a:spcPct val="0"/>
              </a:spcBef>
              <a:spcAft>
                <a:spcPct val="0"/>
              </a:spcAft>
            </a:pPr>
            <a:endParaRPr lang="en-US" altLang="en-US" sz="1400" b="1"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endParaRP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Glass jam jars</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Jug of water</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Vegetable oil</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Dishwashing detergent</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Food colouring</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Small container</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Syringes or pipettes</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Cloth</a:t>
            </a:r>
          </a:p>
          <a:p>
            <a:pPr marL="171450" lvl="0" indent="-171450" eaLnBrk="0" fontAlgn="base" hangingPunct="0">
              <a:spcBef>
                <a:spcPct val="0"/>
              </a:spcBef>
              <a:spcAft>
                <a:spcPct val="0"/>
              </a:spcAft>
              <a:buFont typeface="Arial" panose="020B0604020202020204" pitchFamily="34" charset="0"/>
              <a:buChar char="•"/>
            </a:pPr>
            <a:r>
              <a:rPr lang="en-US" altLang="en-US" sz="1200"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Table Salt</a:t>
            </a:r>
          </a:p>
        </p:txBody>
      </p:sp>
      <p:sp>
        <p:nvSpPr>
          <p:cNvPr id="90" name="Rectangle 89">
            <a:extLst>
              <a:ext uri="{FF2B5EF4-FFF2-40B4-BE49-F238E27FC236}">
                <a16:creationId xmlns:a16="http://schemas.microsoft.com/office/drawing/2014/main" id="{DD946BD8-E64C-7641-8525-11964E97C3F1}"/>
              </a:ext>
            </a:extLst>
          </p:cNvPr>
          <p:cNvSpPr/>
          <p:nvPr/>
        </p:nvSpPr>
        <p:spPr>
          <a:xfrm>
            <a:off x="235916" y="6687447"/>
            <a:ext cx="6355597" cy="1569660"/>
          </a:xfrm>
          <a:prstGeom prst="rect">
            <a:avLst/>
          </a:prstGeom>
        </p:spPr>
        <p:txBody>
          <a:bodyPr wrap="square">
            <a:spAutoFit/>
          </a:bodyPr>
          <a:lstStyle/>
          <a:p>
            <a:pPr marL="228600" indent="-228600" eaLnBrk="0" fontAlgn="base" hangingPunct="0">
              <a:spcBef>
                <a:spcPct val="0"/>
              </a:spcBef>
              <a:spcAft>
                <a:spcPct val="0"/>
              </a:spcAft>
              <a:buFont typeface="+mj-lt"/>
              <a:buAutoNum type="arabicPeriod" startAt="4"/>
            </a:pPr>
            <a:r>
              <a:rPr lang="en-US" altLang="en-US" sz="1200" dirty="0">
                <a:solidFill>
                  <a:srgbClr val="38D4D6"/>
                </a:solidFill>
                <a:latin typeface="Arial Rounded MT Bold" panose="020F0704030504030204" pitchFamily="34" charset="0"/>
                <a:ea typeface="Times New Roman" panose="02020603050405020304" pitchFamily="18" charset="0"/>
                <a:cs typeface="Arial" panose="020B0604020202020204" pitchFamily="34" charset="0"/>
              </a:rPr>
              <a:t>Mix a generous squirt of dishwashing detergent with some food colouring in the separate small container.</a:t>
            </a:r>
          </a:p>
          <a:p>
            <a:pPr marL="342900" lvl="0" indent="-342900" eaLnBrk="0" fontAlgn="base" hangingPunct="0">
              <a:spcBef>
                <a:spcPct val="0"/>
              </a:spcBef>
              <a:spcAft>
                <a:spcPct val="0"/>
              </a:spcAft>
              <a:buFont typeface="+mj-lt"/>
              <a:buAutoNum type="arabicPeriod" startAt="4"/>
            </a:pPr>
            <a:endParaRPr lang="en-US" altLang="en-US" sz="1200" dirty="0">
              <a:solidFill>
                <a:srgbClr val="38D4D6"/>
              </a:solidFill>
              <a:latin typeface="Arial Rounded MT Bold" panose="020F0704030504030204" pitchFamily="34" charset="0"/>
              <a:ea typeface="Times New Roman" panose="02020603050405020304" pitchFamily="18" charset="0"/>
              <a:cs typeface="Arial" panose="020B0604020202020204" pitchFamily="34" charset="0"/>
            </a:endParaRPr>
          </a:p>
          <a:p>
            <a:pPr marL="228600" indent="-228600" eaLnBrk="0" fontAlgn="base" hangingPunct="0">
              <a:spcBef>
                <a:spcPct val="0"/>
              </a:spcBef>
              <a:spcAft>
                <a:spcPct val="0"/>
              </a:spcAft>
              <a:buFont typeface="+mj-lt"/>
              <a:buAutoNum type="arabicPeriod" startAt="4"/>
            </a:pPr>
            <a:r>
              <a:rPr lang="en-US" altLang="en-US" sz="1200" dirty="0">
                <a:solidFill>
                  <a:srgbClr val="38D4D6"/>
                </a:solidFill>
                <a:latin typeface="Arial Rounded MT Bold" panose="020F0704030504030204" pitchFamily="34" charset="0"/>
                <a:ea typeface="Times New Roman" panose="02020603050405020304" pitchFamily="18" charset="0"/>
                <a:cs typeface="Arial" panose="020B0604020202020204" pitchFamily="34" charset="0"/>
              </a:rPr>
              <a:t>Using a syringe squirt some coloured detergent into your oil and water filled jar.</a:t>
            </a:r>
          </a:p>
          <a:p>
            <a:pPr marL="342900" lvl="0" indent="-342900" eaLnBrk="0" fontAlgn="base" hangingPunct="0">
              <a:spcBef>
                <a:spcPct val="0"/>
              </a:spcBef>
              <a:spcAft>
                <a:spcPct val="0"/>
              </a:spcAft>
              <a:buFont typeface="+mj-lt"/>
              <a:buAutoNum type="arabicPeriod" startAt="4"/>
            </a:pPr>
            <a:endParaRPr lang="en-US" altLang="en-US" sz="1200" dirty="0">
              <a:solidFill>
                <a:srgbClr val="38D4D6"/>
              </a:solidFill>
              <a:latin typeface="Arial Rounded MT Bold" panose="020F0704030504030204" pitchFamily="34" charset="0"/>
              <a:ea typeface="Times New Roman" panose="02020603050405020304" pitchFamily="18" charset="0"/>
              <a:cs typeface="Arial" panose="020B0604020202020204" pitchFamily="34" charset="0"/>
            </a:endParaRPr>
          </a:p>
          <a:p>
            <a:pPr marL="228600" indent="-228600" eaLnBrk="0" fontAlgn="base" hangingPunct="0">
              <a:spcBef>
                <a:spcPct val="0"/>
              </a:spcBef>
              <a:spcAft>
                <a:spcPct val="0"/>
              </a:spcAft>
              <a:buFont typeface="+mj-lt"/>
              <a:buAutoNum type="arabicPeriod" startAt="4"/>
            </a:pPr>
            <a:r>
              <a:rPr lang="en-US" altLang="en-US" sz="1200" dirty="0">
                <a:solidFill>
                  <a:srgbClr val="38D4D6"/>
                </a:solidFill>
                <a:latin typeface="Arial Rounded MT Bold" panose="020F0704030504030204" pitchFamily="34" charset="0"/>
                <a:ea typeface="Times New Roman" panose="02020603050405020304" pitchFamily="18" charset="0"/>
                <a:cs typeface="Arial" panose="020B0604020202020204" pitchFamily="34" charset="0"/>
              </a:rPr>
              <a:t>Watch what happens, you should see a lava lamp like affect with bubbles of colour falling through the mixture. Repeat this progress as many times as you like.</a:t>
            </a:r>
          </a:p>
        </p:txBody>
      </p:sp>
      <p:sp>
        <p:nvSpPr>
          <p:cNvPr id="159" name="Rounded Rectangle 17">
            <a:extLst>
              <a:ext uri="{FF2B5EF4-FFF2-40B4-BE49-F238E27FC236}">
                <a16:creationId xmlns:a16="http://schemas.microsoft.com/office/drawing/2014/main" id="{CA7FD1C4-8098-4546-A9BF-AB0C67423D09}"/>
              </a:ext>
            </a:extLst>
          </p:cNvPr>
          <p:cNvSpPr/>
          <p:nvPr/>
        </p:nvSpPr>
        <p:spPr>
          <a:xfrm>
            <a:off x="488782" y="4722066"/>
            <a:ext cx="2964077" cy="1434847"/>
          </a:xfrm>
          <a:prstGeom prst="roundRect">
            <a:avLst>
              <a:gd name="adj" fmla="val 10197"/>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eaLnBrk="0" fontAlgn="base" hangingPunct="0">
              <a:spcBef>
                <a:spcPct val="0"/>
              </a:spcBef>
              <a:spcAft>
                <a:spcPct val="0"/>
              </a:spcAft>
            </a:pPr>
            <a:r>
              <a:rPr lang="en-US" altLang="en-US" sz="1400" b="1"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Stretch</a:t>
            </a:r>
          </a:p>
          <a:p>
            <a:pPr lvl="0" algn="ctr" eaLnBrk="0" fontAlgn="base" hangingPunct="0">
              <a:spcBef>
                <a:spcPct val="0"/>
              </a:spcBef>
              <a:spcAft>
                <a:spcPct val="0"/>
              </a:spcAft>
            </a:pPr>
            <a:endParaRPr lang="en-US" altLang="en-US" sz="1400" b="1"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US" altLang="en-US" sz="300" b="1"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200" b="1"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If you would like to see a different reaction, try pouring a teaspoon of salt into the mixture and watch what happens.</a:t>
            </a:r>
          </a:p>
        </p:txBody>
      </p:sp>
      <p:grpSp>
        <p:nvGrpSpPr>
          <p:cNvPr id="138" name="Group 137">
            <a:extLst>
              <a:ext uri="{FF2B5EF4-FFF2-40B4-BE49-F238E27FC236}">
                <a16:creationId xmlns:a16="http://schemas.microsoft.com/office/drawing/2014/main" id="{464A7BCB-ADAC-7843-9C8B-162BCAEAF776}"/>
              </a:ext>
            </a:extLst>
          </p:cNvPr>
          <p:cNvGrpSpPr/>
          <p:nvPr/>
        </p:nvGrpSpPr>
        <p:grpSpPr>
          <a:xfrm>
            <a:off x="2787601" y="9410155"/>
            <a:ext cx="471358" cy="441555"/>
            <a:chOff x="1866422" y="1624526"/>
            <a:chExt cx="751977" cy="717630"/>
          </a:xfrm>
          <a:effectLst>
            <a:outerShdw blurRad="50800" dist="38100" dir="2700000" algn="tl" rotWithShape="0">
              <a:prstClr val="black">
                <a:alpha val="40000"/>
              </a:prstClr>
            </a:outerShdw>
          </a:effectLst>
        </p:grpSpPr>
        <p:sp>
          <p:nvSpPr>
            <p:cNvPr id="139" name="Oval 138">
              <a:extLst>
                <a:ext uri="{FF2B5EF4-FFF2-40B4-BE49-F238E27FC236}">
                  <a16:creationId xmlns:a16="http://schemas.microsoft.com/office/drawing/2014/main" id="{28B06BC6-5B91-3141-ABA0-8607A2F4695E}"/>
                </a:ext>
              </a:extLst>
            </p:cNvPr>
            <p:cNvSpPr/>
            <p:nvPr/>
          </p:nvSpPr>
          <p:spPr>
            <a:xfrm>
              <a:off x="1895933" y="1651363"/>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Doughnut 139">
              <a:extLst>
                <a:ext uri="{FF2B5EF4-FFF2-40B4-BE49-F238E27FC236}">
                  <a16:creationId xmlns:a16="http://schemas.microsoft.com/office/drawing/2014/main" id="{DFE2CA9F-B803-E24E-8A7B-D036AF11FBB1}"/>
                </a:ext>
              </a:extLst>
            </p:cNvPr>
            <p:cNvSpPr/>
            <p:nvPr/>
          </p:nvSpPr>
          <p:spPr>
            <a:xfrm>
              <a:off x="1866422" y="1624526"/>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1" name="Picture 64" descr="Free White Tractor 2 Icon - Download White Tractor 2 Icon">
              <a:extLst>
                <a:ext uri="{FF2B5EF4-FFF2-40B4-BE49-F238E27FC236}">
                  <a16:creationId xmlns:a16="http://schemas.microsoft.com/office/drawing/2014/main" id="{38D76E04-BC17-2042-95AD-12A077BFF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1680" y="1752611"/>
              <a:ext cx="461459" cy="46145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2" name="Group 141">
            <a:extLst>
              <a:ext uri="{FF2B5EF4-FFF2-40B4-BE49-F238E27FC236}">
                <a16:creationId xmlns:a16="http://schemas.microsoft.com/office/drawing/2014/main" id="{732BF66B-89D8-6944-9235-25F8CB6BF9E4}"/>
              </a:ext>
            </a:extLst>
          </p:cNvPr>
          <p:cNvGrpSpPr/>
          <p:nvPr/>
        </p:nvGrpSpPr>
        <p:grpSpPr>
          <a:xfrm>
            <a:off x="3333137" y="9375345"/>
            <a:ext cx="359960" cy="338627"/>
            <a:chOff x="3824288" y="1662211"/>
            <a:chExt cx="471358" cy="441555"/>
          </a:xfrm>
          <a:effectLst>
            <a:outerShdw blurRad="50800" dist="38100" dir="2700000" algn="tl" rotWithShape="0">
              <a:prstClr val="black">
                <a:alpha val="40000"/>
              </a:prstClr>
            </a:outerShdw>
          </a:effectLst>
        </p:grpSpPr>
        <p:sp>
          <p:nvSpPr>
            <p:cNvPr id="143" name="Oval 142">
              <a:extLst>
                <a:ext uri="{FF2B5EF4-FFF2-40B4-BE49-F238E27FC236}">
                  <a16:creationId xmlns:a16="http://schemas.microsoft.com/office/drawing/2014/main" id="{39B99FA3-C788-7142-9D7A-FB7125679806}"/>
                </a:ext>
              </a:extLst>
            </p:cNvPr>
            <p:cNvSpPr/>
            <p:nvPr/>
          </p:nvSpPr>
          <p:spPr>
            <a:xfrm>
              <a:off x="3842786" y="1678724"/>
              <a:ext cx="438500" cy="408530"/>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Doughnut 143">
              <a:extLst>
                <a:ext uri="{FF2B5EF4-FFF2-40B4-BE49-F238E27FC236}">
                  <a16:creationId xmlns:a16="http://schemas.microsoft.com/office/drawing/2014/main" id="{631B0C69-0CCF-FB4E-97C5-BBBC1D2A2285}"/>
                </a:ext>
              </a:extLst>
            </p:cNvPr>
            <p:cNvSpPr/>
            <p:nvPr/>
          </p:nvSpPr>
          <p:spPr>
            <a:xfrm>
              <a:off x="3824288" y="1662211"/>
              <a:ext cx="471358" cy="441555"/>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5" name="Picture 78" descr="icon_pawCross - Riverside Veterinary Hospital">
              <a:extLst>
                <a:ext uri="{FF2B5EF4-FFF2-40B4-BE49-F238E27FC236}">
                  <a16:creationId xmlns:a16="http://schemas.microsoft.com/office/drawing/2014/main" id="{2828BA2C-CC37-7C47-B4A6-8F2FDA03FE1A}"/>
                </a:ext>
              </a:extLst>
            </p:cNvPr>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3915340" y="1723116"/>
              <a:ext cx="289254" cy="2892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74AD0BA3-FC39-1747-B0F0-73F9D9F311A7}"/>
              </a:ext>
            </a:extLst>
          </p:cNvPr>
          <p:cNvGrpSpPr/>
          <p:nvPr/>
        </p:nvGrpSpPr>
        <p:grpSpPr>
          <a:xfrm>
            <a:off x="2185670" y="9271144"/>
            <a:ext cx="549161" cy="523220"/>
            <a:chOff x="2954801" y="632875"/>
            <a:chExt cx="549161" cy="523220"/>
          </a:xfrm>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ED3AB06C-BD3E-3741-86C5-04B39AFCE4D1}"/>
                </a:ext>
              </a:extLst>
            </p:cNvPr>
            <p:cNvSpPr/>
            <p:nvPr/>
          </p:nvSpPr>
          <p:spPr>
            <a:xfrm>
              <a:off x="2976353" y="652442"/>
              <a:ext cx="510880" cy="48408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Doughnut 79">
              <a:extLst>
                <a:ext uri="{FF2B5EF4-FFF2-40B4-BE49-F238E27FC236}">
                  <a16:creationId xmlns:a16="http://schemas.microsoft.com/office/drawing/2014/main" id="{194ACFED-9EEF-F745-8C56-3CDFCF797D38}"/>
                </a:ext>
              </a:extLst>
            </p:cNvPr>
            <p:cNvSpPr/>
            <p:nvPr/>
          </p:nvSpPr>
          <p:spPr>
            <a:xfrm>
              <a:off x="2954801" y="632875"/>
              <a:ext cx="549161" cy="52322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1" name="Picture 80" descr="Icon&#10;&#10;Description automatically generated">
              <a:extLst>
                <a:ext uri="{FF2B5EF4-FFF2-40B4-BE49-F238E27FC236}">
                  <a16:creationId xmlns:a16="http://schemas.microsoft.com/office/drawing/2014/main" id="{34A0565D-5AD5-314C-BEC0-41373618B4DD}"/>
                </a:ext>
              </a:extLst>
            </p:cNvPr>
            <p:cNvPicPr>
              <a:picLocks noChangeAspect="1"/>
            </p:cNvPicPr>
            <p:nvPr/>
          </p:nvPicPr>
          <p:blipFill>
            <a:blip r:embed="rId8"/>
            <a:stretch>
              <a:fillRect/>
            </a:stretch>
          </p:blipFill>
          <p:spPr>
            <a:xfrm>
              <a:off x="3016500" y="670402"/>
              <a:ext cx="456198" cy="430854"/>
            </a:xfrm>
            <a:prstGeom prst="rect">
              <a:avLst/>
            </a:prstGeom>
          </p:spPr>
        </p:pic>
      </p:grpSp>
      <p:grpSp>
        <p:nvGrpSpPr>
          <p:cNvPr id="126" name="Group 125">
            <a:extLst>
              <a:ext uri="{FF2B5EF4-FFF2-40B4-BE49-F238E27FC236}">
                <a16:creationId xmlns:a16="http://schemas.microsoft.com/office/drawing/2014/main" id="{E969BD45-C6A4-2C40-B030-93E0641A36A4}"/>
              </a:ext>
            </a:extLst>
          </p:cNvPr>
          <p:cNvGrpSpPr/>
          <p:nvPr/>
        </p:nvGrpSpPr>
        <p:grpSpPr>
          <a:xfrm>
            <a:off x="931352" y="9222966"/>
            <a:ext cx="553044" cy="523220"/>
            <a:chOff x="992741" y="2082272"/>
            <a:chExt cx="751977" cy="717630"/>
          </a:xfrm>
          <a:effectLst>
            <a:outerShdw blurRad="50800" dist="38100" dir="2700000" algn="tl" rotWithShape="0">
              <a:prstClr val="black">
                <a:alpha val="40000"/>
              </a:prstClr>
            </a:outerShdw>
          </a:effectLst>
        </p:grpSpPr>
        <p:sp>
          <p:nvSpPr>
            <p:cNvPr id="127" name="Oval 126">
              <a:extLst>
                <a:ext uri="{FF2B5EF4-FFF2-40B4-BE49-F238E27FC236}">
                  <a16:creationId xmlns:a16="http://schemas.microsoft.com/office/drawing/2014/main" id="{7A25DFEF-9B55-1042-A9F4-61F6CDB8BE90}"/>
                </a:ext>
              </a:extLst>
            </p:cNvPr>
            <p:cNvSpPr/>
            <p:nvPr/>
          </p:nvSpPr>
          <p:spPr>
            <a:xfrm>
              <a:off x="1022252" y="210910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Doughnut 127">
              <a:extLst>
                <a:ext uri="{FF2B5EF4-FFF2-40B4-BE49-F238E27FC236}">
                  <a16:creationId xmlns:a16="http://schemas.microsoft.com/office/drawing/2014/main" id="{E13641C3-FC9F-0A4E-87D4-E291AD35A8D9}"/>
                </a:ext>
              </a:extLst>
            </p:cNvPr>
            <p:cNvSpPr/>
            <p:nvPr/>
          </p:nvSpPr>
          <p:spPr>
            <a:xfrm>
              <a:off x="992741" y="208227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9" name="Picture 128" descr="Icon&#10;&#10;Description automatically generated">
              <a:extLst>
                <a:ext uri="{FF2B5EF4-FFF2-40B4-BE49-F238E27FC236}">
                  <a16:creationId xmlns:a16="http://schemas.microsoft.com/office/drawing/2014/main" id="{33E79BC3-6CF1-D341-831E-7477279BCDEC}"/>
                </a:ext>
              </a:extLst>
            </p:cNvPr>
            <p:cNvPicPr>
              <a:picLocks noChangeAspect="1"/>
            </p:cNvPicPr>
            <p:nvPr/>
          </p:nvPicPr>
          <p:blipFill>
            <a:blip r:embed="rId9"/>
            <a:stretch>
              <a:fillRect/>
            </a:stretch>
          </p:blipFill>
          <p:spPr>
            <a:xfrm>
              <a:off x="1124027" y="2244941"/>
              <a:ext cx="489403" cy="340202"/>
            </a:xfrm>
            <a:prstGeom prst="rect">
              <a:avLst/>
            </a:prstGeom>
          </p:spPr>
        </p:pic>
      </p:grpSp>
      <p:grpSp>
        <p:nvGrpSpPr>
          <p:cNvPr id="130" name="Group 129">
            <a:extLst>
              <a:ext uri="{FF2B5EF4-FFF2-40B4-BE49-F238E27FC236}">
                <a16:creationId xmlns:a16="http://schemas.microsoft.com/office/drawing/2014/main" id="{A9BF0AE4-6087-C24E-9FC7-F66A8C429BAB}"/>
              </a:ext>
            </a:extLst>
          </p:cNvPr>
          <p:cNvGrpSpPr/>
          <p:nvPr/>
        </p:nvGrpSpPr>
        <p:grpSpPr>
          <a:xfrm>
            <a:off x="1517966" y="9116399"/>
            <a:ext cx="583454" cy="651836"/>
            <a:chOff x="2217067" y="1917395"/>
            <a:chExt cx="761257" cy="807096"/>
          </a:xfrm>
          <a:effectLst>
            <a:outerShdw blurRad="50800" dist="38100" dir="2700000" algn="tl" rotWithShape="0">
              <a:prstClr val="black">
                <a:alpha val="40000"/>
              </a:prstClr>
            </a:outerShdw>
          </a:effectLst>
        </p:grpSpPr>
        <p:sp>
          <p:nvSpPr>
            <p:cNvPr id="131" name="Oval 130">
              <a:extLst>
                <a:ext uri="{FF2B5EF4-FFF2-40B4-BE49-F238E27FC236}">
                  <a16:creationId xmlns:a16="http://schemas.microsoft.com/office/drawing/2014/main" id="{D0868609-D886-2948-8B18-E7D58AE4BB42}"/>
                </a:ext>
              </a:extLst>
            </p:cNvPr>
            <p:cNvSpPr/>
            <p:nvPr/>
          </p:nvSpPr>
          <p:spPr>
            <a:xfrm>
              <a:off x="2255858" y="1981892"/>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Doughnut 131">
              <a:extLst>
                <a:ext uri="{FF2B5EF4-FFF2-40B4-BE49-F238E27FC236}">
                  <a16:creationId xmlns:a16="http://schemas.microsoft.com/office/drawing/2014/main" id="{488CA64B-28AF-B14B-9C27-362658063960}"/>
                </a:ext>
              </a:extLst>
            </p:cNvPr>
            <p:cNvSpPr/>
            <p:nvPr/>
          </p:nvSpPr>
          <p:spPr>
            <a:xfrm>
              <a:off x="2226347" y="1955055"/>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3" name="Picture 132" descr="A white windmill with a black background&#10;&#10;Description automatically generated with medium confidence">
              <a:extLst>
                <a:ext uri="{FF2B5EF4-FFF2-40B4-BE49-F238E27FC236}">
                  <a16:creationId xmlns:a16="http://schemas.microsoft.com/office/drawing/2014/main" id="{FE98B6BB-CE06-A04C-9BE7-A4B68FCF9A49}"/>
                </a:ext>
              </a:extLst>
            </p:cNvPr>
            <p:cNvPicPr>
              <a:picLocks noChangeAspect="1"/>
            </p:cNvPicPr>
            <p:nvPr/>
          </p:nvPicPr>
          <p:blipFill>
            <a:blip r:embed="rId3">
              <a:biLevel thresh="25000"/>
            </a:blip>
            <a:stretch>
              <a:fillRect/>
            </a:stretch>
          </p:blipFill>
          <p:spPr>
            <a:xfrm>
              <a:off x="2217067" y="1917395"/>
              <a:ext cx="751977" cy="807096"/>
            </a:xfrm>
            <a:prstGeom prst="rect">
              <a:avLst/>
            </a:prstGeom>
          </p:spPr>
        </p:pic>
      </p:grpSp>
      <p:grpSp>
        <p:nvGrpSpPr>
          <p:cNvPr id="122" name="Group 121">
            <a:extLst>
              <a:ext uri="{FF2B5EF4-FFF2-40B4-BE49-F238E27FC236}">
                <a16:creationId xmlns:a16="http://schemas.microsoft.com/office/drawing/2014/main" id="{6253B7EB-2E55-2445-A05F-4322B48A552C}"/>
              </a:ext>
            </a:extLst>
          </p:cNvPr>
          <p:cNvGrpSpPr/>
          <p:nvPr/>
        </p:nvGrpSpPr>
        <p:grpSpPr>
          <a:xfrm>
            <a:off x="109492" y="9104209"/>
            <a:ext cx="751977" cy="717630"/>
            <a:chOff x="964200" y="1717382"/>
            <a:chExt cx="751977" cy="717630"/>
          </a:xfrm>
          <a:effectLst>
            <a:outerShdw blurRad="50800" dist="38100" dir="2700000" algn="tl" rotWithShape="0">
              <a:prstClr val="black">
                <a:alpha val="40000"/>
              </a:prstClr>
            </a:outerShdw>
          </a:effectLst>
        </p:grpSpPr>
        <p:sp>
          <p:nvSpPr>
            <p:cNvPr id="123" name="Oval 122">
              <a:extLst>
                <a:ext uri="{FF2B5EF4-FFF2-40B4-BE49-F238E27FC236}">
                  <a16:creationId xmlns:a16="http://schemas.microsoft.com/office/drawing/2014/main" id="{E8C52716-3D30-084C-AFE0-C6E9EFE52CD7}"/>
                </a:ext>
              </a:extLst>
            </p:cNvPr>
            <p:cNvSpPr/>
            <p:nvPr/>
          </p:nvSpPr>
          <p:spPr>
            <a:xfrm>
              <a:off x="993711" y="1744219"/>
              <a:ext cx="699558" cy="663957"/>
            </a:xfrm>
            <a:prstGeom prst="ellipse">
              <a:avLst/>
            </a:prstGeom>
            <a:solidFill>
              <a:srgbClr val="38D4D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Doughnut 123">
              <a:extLst>
                <a:ext uri="{FF2B5EF4-FFF2-40B4-BE49-F238E27FC236}">
                  <a16:creationId xmlns:a16="http://schemas.microsoft.com/office/drawing/2014/main" id="{68224A13-6F3C-F049-83D2-6720F0A70E1B}"/>
                </a:ext>
              </a:extLst>
            </p:cNvPr>
            <p:cNvSpPr/>
            <p:nvPr/>
          </p:nvSpPr>
          <p:spPr>
            <a:xfrm>
              <a:off x="964200" y="1717382"/>
              <a:ext cx="751977" cy="717630"/>
            </a:xfrm>
            <a:prstGeom prst="donut">
              <a:avLst>
                <a:gd name="adj" fmla="val 504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25" name="Picture 124" descr="Icon&#10;&#10;Description automatically generated">
              <a:extLst>
                <a:ext uri="{FF2B5EF4-FFF2-40B4-BE49-F238E27FC236}">
                  <a16:creationId xmlns:a16="http://schemas.microsoft.com/office/drawing/2014/main" id="{D8F5722E-3BC3-1943-B074-5250E637543C}"/>
                </a:ext>
              </a:extLst>
            </p:cNvPr>
            <p:cNvPicPr>
              <a:picLocks noChangeAspect="1"/>
            </p:cNvPicPr>
            <p:nvPr/>
          </p:nvPicPr>
          <p:blipFill>
            <a:blip r:embed="rId6">
              <a:biLevel thresh="25000"/>
            </a:blip>
            <a:stretch>
              <a:fillRect/>
            </a:stretch>
          </p:blipFill>
          <p:spPr>
            <a:xfrm>
              <a:off x="1090624" y="1850961"/>
              <a:ext cx="516096" cy="365418"/>
            </a:xfrm>
            <a:prstGeom prst="rect">
              <a:avLst/>
            </a:prstGeom>
          </p:spPr>
        </p:pic>
      </p:grpSp>
      <p:pic>
        <p:nvPicPr>
          <p:cNvPr id="4" name="Picture 3">
            <a:extLst>
              <a:ext uri="{FF2B5EF4-FFF2-40B4-BE49-F238E27FC236}">
                <a16:creationId xmlns:a16="http://schemas.microsoft.com/office/drawing/2014/main" id="{A2EC533C-3C54-EDA6-44F4-001BC103FCBF}"/>
              </a:ext>
            </a:extLst>
          </p:cNvPr>
          <p:cNvPicPr>
            <a:picLocks noChangeAspect="1"/>
          </p:cNvPicPr>
          <p:nvPr/>
        </p:nvPicPr>
        <p:blipFill>
          <a:blip r:embed="rId10"/>
          <a:stretch>
            <a:fillRect/>
          </a:stretch>
        </p:blipFill>
        <p:spPr>
          <a:xfrm>
            <a:off x="5482031" y="302578"/>
            <a:ext cx="1109482" cy="461664"/>
          </a:xfrm>
          <a:prstGeom prst="roundRect">
            <a:avLst>
              <a:gd name="adj" fmla="val 8594"/>
            </a:avLst>
          </a:prstGeom>
          <a:solidFill>
            <a:srgbClr val="FFFFFF">
              <a:shade val="85000"/>
            </a:srgbClr>
          </a:solidFill>
          <a:ln>
            <a:noFill/>
          </a:ln>
          <a:effectLst/>
        </p:spPr>
      </p:pic>
      <p:sp>
        <p:nvSpPr>
          <p:cNvPr id="6" name="Rounded Rectangle 17">
            <a:extLst>
              <a:ext uri="{FF2B5EF4-FFF2-40B4-BE49-F238E27FC236}">
                <a16:creationId xmlns:a16="http://schemas.microsoft.com/office/drawing/2014/main" id="{D3F30A66-9026-A6A3-EEF2-A9BAE16BB442}"/>
              </a:ext>
            </a:extLst>
          </p:cNvPr>
          <p:cNvSpPr/>
          <p:nvPr/>
        </p:nvSpPr>
        <p:spPr>
          <a:xfrm>
            <a:off x="3673364" y="8275733"/>
            <a:ext cx="2841424" cy="995411"/>
          </a:xfrm>
          <a:prstGeom prst="roundRect">
            <a:avLst>
              <a:gd name="adj" fmla="val 10197"/>
            </a:avLst>
          </a:prstGeom>
          <a:solidFill>
            <a:srgbClr val="38D4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eaLnBrk="0" fontAlgn="base" hangingPunct="0">
              <a:spcBef>
                <a:spcPct val="0"/>
              </a:spcBef>
              <a:spcAft>
                <a:spcPct val="0"/>
              </a:spcAft>
            </a:pPr>
            <a:r>
              <a:rPr lang="en-US" altLang="en-US" sz="1400" b="1"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To consider:</a:t>
            </a:r>
          </a:p>
          <a:p>
            <a:pPr lvl="0" algn="ctr" eaLnBrk="0" fontAlgn="base" hangingPunct="0">
              <a:spcBef>
                <a:spcPct val="0"/>
              </a:spcBef>
              <a:spcAft>
                <a:spcPct val="0"/>
              </a:spcAft>
            </a:pPr>
            <a:endParaRPr lang="en-US" altLang="en-US" sz="1400" b="1"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endParaRPr lang="en-US" altLang="en-US" sz="300" b="1"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endParaRPr>
          </a:p>
          <a:p>
            <a:pPr lvl="0" algn="ctr" eaLnBrk="0" fontAlgn="base" hangingPunct="0">
              <a:spcBef>
                <a:spcPct val="0"/>
              </a:spcBef>
              <a:spcAft>
                <a:spcPct val="0"/>
              </a:spcAft>
            </a:pPr>
            <a:r>
              <a:rPr lang="en-US" altLang="en-US" sz="1200" b="1" dirty="0">
                <a:solidFill>
                  <a:schemeClr val="bg1"/>
                </a:solidFill>
                <a:latin typeface="Arial Rounded MT Bold" panose="020F0704030504030204" pitchFamily="34" charset="0"/>
                <a:ea typeface="Calibri" panose="020F0502020204030204" pitchFamily="34" charset="0"/>
                <a:cs typeface="Times New Roman" panose="02020603050405020304" pitchFamily="18" charset="0"/>
              </a:rPr>
              <a:t>How will you dispose of these liquids without polluting?</a:t>
            </a:r>
          </a:p>
        </p:txBody>
      </p:sp>
      <p:sp>
        <p:nvSpPr>
          <p:cNvPr id="8" name="Rounded Rectangle 7">
            <a:extLst>
              <a:ext uri="{FF2B5EF4-FFF2-40B4-BE49-F238E27FC236}">
                <a16:creationId xmlns:a16="http://schemas.microsoft.com/office/drawing/2014/main" id="{271B22CB-55D7-B761-CCFA-64CF8006F59F}"/>
              </a:ext>
            </a:extLst>
          </p:cNvPr>
          <p:cNvSpPr/>
          <p:nvPr/>
        </p:nvSpPr>
        <p:spPr>
          <a:xfrm>
            <a:off x="204341" y="6566625"/>
            <a:ext cx="6472241" cy="1781129"/>
          </a:xfrm>
          <a:prstGeom prst="roundRect">
            <a:avLst>
              <a:gd name="adj" fmla="val 2594"/>
            </a:avLst>
          </a:prstGeom>
          <a:noFill/>
          <a:ln w="28575">
            <a:solidFill>
              <a:srgbClr val="38D4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pic>
        <p:nvPicPr>
          <p:cNvPr id="9" name="Picture 8">
            <a:extLst>
              <a:ext uri="{FF2B5EF4-FFF2-40B4-BE49-F238E27FC236}">
                <a16:creationId xmlns:a16="http://schemas.microsoft.com/office/drawing/2014/main" id="{433B9299-8054-C7BB-EAA9-928DA0B1520D}"/>
              </a:ext>
            </a:extLst>
          </p:cNvPr>
          <p:cNvPicPr>
            <a:picLocks noChangeAspect="1"/>
          </p:cNvPicPr>
          <p:nvPr/>
        </p:nvPicPr>
        <p:blipFill>
          <a:blip r:embed="rId11"/>
          <a:srcRect t="12237" b="12237"/>
          <a:stretch/>
        </p:blipFill>
        <p:spPr>
          <a:xfrm>
            <a:off x="3974196" y="5025107"/>
            <a:ext cx="2249854" cy="1313370"/>
          </a:xfrm>
          <a:prstGeom prst="roundRect">
            <a:avLst>
              <a:gd name="adj" fmla="val 4966"/>
            </a:avLst>
          </a:prstGeom>
          <a:ln w="12700">
            <a:solidFill>
              <a:srgbClr val="16ADBF"/>
            </a:solidFill>
          </a:ln>
          <a:effectLst/>
          <a:scene3d>
            <a:camera prst="orthographicFront"/>
            <a:lightRig rig="contrasting" dir="t">
              <a:rot lat="0" lon="0" rev="4200000"/>
            </a:lightRig>
          </a:scene3d>
          <a:sp3d prstMaterial="plastic">
            <a:contourClr>
              <a:srgbClr val="969696"/>
            </a:contourClr>
          </a:sp3d>
        </p:spPr>
      </p:pic>
    </p:spTree>
    <p:extLst>
      <p:ext uri="{BB962C8B-B14F-4D97-AF65-F5344CB8AC3E}">
        <p14:creationId xmlns:p14="http://schemas.microsoft.com/office/powerpoint/2010/main" val="25850388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TotalTime>
  <Words>225</Words>
  <Application>Microsoft Macintosh PowerPoint</Application>
  <PresentationFormat>A4 Paper (210x297 mm)</PresentationFormat>
  <Paragraphs>35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Rounded MT Bold</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Mintey</dc:creator>
  <cp:lastModifiedBy>Developing Experts</cp:lastModifiedBy>
  <cp:revision>53</cp:revision>
  <dcterms:created xsi:type="dcterms:W3CDTF">2022-04-04T08:08:59Z</dcterms:created>
  <dcterms:modified xsi:type="dcterms:W3CDTF">2022-10-12T13:16:51Z</dcterms:modified>
</cp:coreProperties>
</file>