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6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4"/>
    <p:restoredTop sz="94611"/>
  </p:normalViewPr>
  <p:slideViewPr>
    <p:cSldViewPr snapToGrid="0" snapToObjects="1">
      <p:cViewPr varScale="1">
        <p:scale>
          <a:sx n="78" d="100"/>
          <a:sy n="7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5993-5571-1F41-BB5B-7D74BBB9FC2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1C57-97DD-1240-B4BA-7FD660D0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9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31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82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6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5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EFCF-F9B2-344F-B140-0585B331BD97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584311-1429-5940-9930-85A7BC1F1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3"/>
          <a:stretch/>
        </p:blipFill>
        <p:spPr>
          <a:xfrm>
            <a:off x="121082" y="1916331"/>
            <a:ext cx="1891228" cy="1548048"/>
          </a:xfrm>
          <a:prstGeom prst="rect">
            <a:avLst/>
          </a:prstGeom>
          <a:effectLst/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EE28950-3F44-0742-BB74-E1EFFE0F0E91}"/>
              </a:ext>
            </a:extLst>
          </p:cNvPr>
          <p:cNvSpPr/>
          <p:nvPr/>
        </p:nvSpPr>
        <p:spPr>
          <a:xfrm>
            <a:off x="170690" y="1216150"/>
            <a:ext cx="6503172" cy="676974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Google Shape;95;p13">
            <a:extLst>
              <a:ext uri="{FF2B5EF4-FFF2-40B4-BE49-F238E27FC236}">
                <a16:creationId xmlns:a16="http://schemas.microsoft.com/office/drawing/2014/main" id="{6F88AFDE-57BC-4423-AA5E-070A186933ED}"/>
              </a:ext>
            </a:extLst>
          </p:cNvPr>
          <p:cNvSpPr txBox="1"/>
          <p:nvPr/>
        </p:nvSpPr>
        <p:spPr>
          <a:xfrm>
            <a:off x="199281" y="1329002"/>
            <a:ext cx="6406355" cy="5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Write descriptions of each type of soil using the word bank.  </a:t>
            </a:r>
            <a:br>
              <a:rPr lang="en-GB" sz="15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n-GB" sz="15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Use these to help you with the next task.</a:t>
            </a:r>
            <a:endParaRPr sz="1500" b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95944" y="1703954"/>
            <a:ext cx="6232084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FA2B4"/>
              </a:solidFill>
              <a:latin typeface="Arial Rounded MT Bold" panose="020F0704030504030204" pitchFamily="34" charset="77"/>
              <a:ea typeface="Nunito"/>
              <a:cs typeface="Nunito"/>
              <a:sym typeface="Nunito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12CAED0-6C4B-A842-8FA0-D90213D8BBA1}"/>
              </a:ext>
            </a:extLst>
          </p:cNvPr>
          <p:cNvSpPr/>
          <p:nvPr/>
        </p:nvSpPr>
        <p:spPr>
          <a:xfrm>
            <a:off x="208438" y="7980723"/>
            <a:ext cx="6478229" cy="1337194"/>
          </a:xfrm>
          <a:prstGeom prst="roundRect">
            <a:avLst/>
          </a:prstGeom>
          <a:solidFill>
            <a:srgbClr val="38D4D6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Rounded MT Bold" panose="020F0704030504030204" pitchFamily="34" charset="77"/>
              </a:rPr>
              <a:t>Rocket your writing with these words!</a:t>
            </a:r>
            <a:br>
              <a:rPr lang="en-GB" dirty="0">
                <a:latin typeface="Arial Rounded MT Bold" panose="020F0704030504030204" pitchFamily="34" charset="77"/>
              </a:rPr>
            </a:br>
            <a:r>
              <a:rPr lang="en-GB" dirty="0">
                <a:latin typeface="Arial Rounded MT Bold" panose="020F0704030504030204" pitchFamily="34" charset="77"/>
              </a:rPr>
              <a:t>	</a:t>
            </a:r>
            <a:r>
              <a:rPr lang="en-GB" sz="1600" dirty="0">
                <a:latin typeface="Arial Rounded MT Bold" panose="020F0704030504030204" pitchFamily="34" charset="77"/>
              </a:rPr>
              <a:t>thick     crusty     dark      nutrients    crumbly</a:t>
            </a:r>
          </a:p>
          <a:p>
            <a:r>
              <a:rPr lang="en-GB" sz="1600" dirty="0">
                <a:latin typeface="Arial Rounded MT Bold" panose="020F0704030504030204" pitchFamily="34" charset="77"/>
              </a:rPr>
              <a:t>	        fine	        loose         dry          wet	         sticky</a:t>
            </a:r>
            <a:endParaRPr lang="en-GB" dirty="0">
              <a:latin typeface="Arial Rounded MT Bold" panose="020F0704030504030204" pitchFamily="34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374AF4-C158-EC4F-89CB-BAA4BE9FF79D}"/>
              </a:ext>
            </a:extLst>
          </p:cNvPr>
          <p:cNvSpPr/>
          <p:nvPr/>
        </p:nvSpPr>
        <p:spPr>
          <a:xfrm>
            <a:off x="168465" y="2053544"/>
            <a:ext cx="6492112" cy="1314770"/>
          </a:xfrm>
          <a:prstGeom prst="roundRect">
            <a:avLst>
              <a:gd name="adj" fmla="val 13356"/>
            </a:avLst>
          </a:prstGeom>
          <a:noFill/>
          <a:ln w="381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D8304-0536-284A-AAC5-0698BC880E37}"/>
              </a:ext>
            </a:extLst>
          </p:cNvPr>
          <p:cNvSpPr txBox="1"/>
          <p:nvPr/>
        </p:nvSpPr>
        <p:spPr>
          <a:xfrm>
            <a:off x="1966631" y="2088449"/>
            <a:ext cx="115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F08EA-BE4D-E444-856A-7F381860D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66" y="6395142"/>
            <a:ext cx="1891229" cy="1471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1D5F8-B56B-D441-A1CF-0C2857BCF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29" y="3455193"/>
            <a:ext cx="1846581" cy="14624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B8975F-AC94-4148-8F55-531CC31A8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86" y="4976258"/>
            <a:ext cx="1760645" cy="1314769"/>
          </a:xfrm>
          <a:prstGeom prst="roundRect">
            <a:avLst/>
          </a:prstGeom>
        </p:spPr>
      </p:pic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A66CC46-ABB7-BC4E-9B1E-E451A1591618}"/>
              </a:ext>
            </a:extLst>
          </p:cNvPr>
          <p:cNvSpPr/>
          <p:nvPr/>
        </p:nvSpPr>
        <p:spPr>
          <a:xfrm>
            <a:off x="180142" y="3516918"/>
            <a:ext cx="6492112" cy="1314770"/>
          </a:xfrm>
          <a:prstGeom prst="roundRect">
            <a:avLst>
              <a:gd name="adj" fmla="val 13356"/>
            </a:avLst>
          </a:prstGeom>
          <a:noFill/>
          <a:ln w="381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AD59D9-8A0D-B34C-A9CD-EC8FE05708D0}"/>
              </a:ext>
            </a:extLst>
          </p:cNvPr>
          <p:cNvSpPr txBox="1"/>
          <p:nvPr/>
        </p:nvSpPr>
        <p:spPr>
          <a:xfrm>
            <a:off x="1978308" y="3551823"/>
            <a:ext cx="115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chalky soil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69CFF80-E07E-FE43-A308-63238A8BB128}"/>
              </a:ext>
            </a:extLst>
          </p:cNvPr>
          <p:cNvSpPr/>
          <p:nvPr/>
        </p:nvSpPr>
        <p:spPr>
          <a:xfrm>
            <a:off x="198094" y="4979369"/>
            <a:ext cx="6492112" cy="1314770"/>
          </a:xfrm>
          <a:prstGeom prst="roundRect">
            <a:avLst>
              <a:gd name="adj" fmla="val 13356"/>
            </a:avLst>
          </a:prstGeom>
          <a:noFill/>
          <a:ln w="381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16C78A3-99A2-5D4E-9705-81956767EDAA}"/>
              </a:ext>
            </a:extLst>
          </p:cNvPr>
          <p:cNvSpPr txBox="1"/>
          <p:nvPr/>
        </p:nvSpPr>
        <p:spPr>
          <a:xfrm>
            <a:off x="1996260" y="5014274"/>
            <a:ext cx="115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sandy soil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73A3F0A-BA86-F048-AC0D-F0D3E64B8E6E}"/>
              </a:ext>
            </a:extLst>
          </p:cNvPr>
          <p:cNvSpPr/>
          <p:nvPr/>
        </p:nvSpPr>
        <p:spPr>
          <a:xfrm>
            <a:off x="194555" y="6451322"/>
            <a:ext cx="6492112" cy="1314770"/>
          </a:xfrm>
          <a:prstGeom prst="roundRect">
            <a:avLst>
              <a:gd name="adj" fmla="val 13356"/>
            </a:avLst>
          </a:prstGeom>
          <a:noFill/>
          <a:ln w="381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04DCB2F-12C5-7744-B7CE-67B77E75E16A}"/>
              </a:ext>
            </a:extLst>
          </p:cNvPr>
          <p:cNvSpPr txBox="1"/>
          <p:nvPr/>
        </p:nvSpPr>
        <p:spPr>
          <a:xfrm>
            <a:off x="1992721" y="6486227"/>
            <a:ext cx="115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clay soil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D504AF-8D13-9B4B-B525-7910CA654140}"/>
              </a:ext>
            </a:extLst>
          </p:cNvPr>
          <p:cNvSpPr/>
          <p:nvPr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35342F-1F26-914F-8977-3005279C1F56}"/>
              </a:ext>
            </a:extLst>
          </p:cNvPr>
          <p:cNvSpPr txBox="1"/>
          <p:nvPr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831A07C-3030-924A-B459-2905EA444074}"/>
              </a:ext>
            </a:extLst>
          </p:cNvPr>
          <p:cNvGrpSpPr/>
          <p:nvPr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77D8D2-58CD-5847-82B8-1833D0970E48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Doughnut 81">
              <a:extLst>
                <a:ext uri="{FF2B5EF4-FFF2-40B4-BE49-F238E27FC236}">
                  <a16:creationId xmlns:a16="http://schemas.microsoft.com/office/drawing/2014/main" id="{9552111C-CC6C-A54C-9CAD-3C6615D9CFA5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A7ED1FC7-C63B-7945-ACBA-AA568238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DD216F-1C9A-E14E-81A8-FB65F22D39E8}"/>
              </a:ext>
            </a:extLst>
          </p:cNvPr>
          <p:cNvGrpSpPr/>
          <p:nvPr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1612FE9-4921-B242-BA31-B338837870C2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Doughnut 85">
              <a:extLst>
                <a:ext uri="{FF2B5EF4-FFF2-40B4-BE49-F238E27FC236}">
                  <a16:creationId xmlns:a16="http://schemas.microsoft.com/office/drawing/2014/main" id="{F559DA0B-5170-7A44-A6E9-98390400C77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7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11129605-0294-BD4B-9F35-247377768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6BD11F-B964-C745-861E-B8EC796FAA36}"/>
              </a:ext>
            </a:extLst>
          </p:cNvPr>
          <p:cNvGrpSpPr/>
          <p:nvPr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5C2D378-0817-7B43-8673-6E8339F7E466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Doughnut 89">
              <a:extLst>
                <a:ext uri="{FF2B5EF4-FFF2-40B4-BE49-F238E27FC236}">
                  <a16:creationId xmlns:a16="http://schemas.microsoft.com/office/drawing/2014/main" id="{A7DC4453-EA3A-F94E-A150-CBD698B3CB9D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1" name="Picture 78" descr="icon_pawCross - Riverside Veterinary Hospital">
              <a:extLst>
                <a:ext uri="{FF2B5EF4-FFF2-40B4-BE49-F238E27FC236}">
                  <a16:creationId xmlns:a16="http://schemas.microsoft.com/office/drawing/2014/main" id="{C09D6D78-CE92-E64A-A678-867A33367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318554-37DD-CC45-B0B5-95FA52DCC04B}"/>
              </a:ext>
            </a:extLst>
          </p:cNvPr>
          <p:cNvGrpSpPr/>
          <p:nvPr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3938E9B-77B6-844F-A2D0-F35F88C4D250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Doughnut 98">
              <a:extLst>
                <a:ext uri="{FF2B5EF4-FFF2-40B4-BE49-F238E27FC236}">
                  <a16:creationId xmlns:a16="http://schemas.microsoft.com/office/drawing/2014/main" id="{7234BF4D-B210-9645-A387-8D6A309112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0" name="Picture 99" descr="Icon&#10;&#10;Description automatically generated">
              <a:extLst>
                <a:ext uri="{FF2B5EF4-FFF2-40B4-BE49-F238E27FC236}">
                  <a16:creationId xmlns:a16="http://schemas.microsoft.com/office/drawing/2014/main" id="{A17DD0CC-9318-9449-BEA4-D8D3BA00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0294D85-D911-3D41-A311-64E92C4DDCF3}"/>
              </a:ext>
            </a:extLst>
          </p:cNvPr>
          <p:cNvGrpSpPr/>
          <p:nvPr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550D3F2-8D46-2F4A-A3CB-AA40F12B905B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Doughnut 103">
              <a:extLst>
                <a:ext uri="{FF2B5EF4-FFF2-40B4-BE49-F238E27FC236}">
                  <a16:creationId xmlns:a16="http://schemas.microsoft.com/office/drawing/2014/main" id="{FD9D023B-5F41-7947-9B26-8A2F1253C955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A583CCB4-1D50-D749-BF35-4A3D7DEB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651133-77C2-EF45-821D-D53D6E408A11}"/>
              </a:ext>
            </a:extLst>
          </p:cNvPr>
          <p:cNvGrpSpPr/>
          <p:nvPr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F563F0A-477E-C848-93BB-72BEE92601BF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Doughnut 107">
              <a:extLst>
                <a:ext uri="{FF2B5EF4-FFF2-40B4-BE49-F238E27FC236}">
                  <a16:creationId xmlns:a16="http://schemas.microsoft.com/office/drawing/2014/main" id="{CA556497-0F6D-9C4D-9349-3F245ABF03E9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9" name="Picture 108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45E73103-C020-E14B-982C-2D2AA3000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596C0D-3601-E049-8232-4402152E8E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70514">
            <a:off x="111059" y="7528065"/>
            <a:ext cx="1662902" cy="1814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74667327-9BF4-694F-A97F-475547CEB7F9}"/>
              </a:ext>
            </a:extLst>
          </p:cNvPr>
          <p:cNvSpPr/>
          <p:nvPr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6C8B33-E633-A242-9FCF-23239ECF79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EAF59FF-6A63-0949-B130-77115C0BB1B6}"/>
              </a:ext>
            </a:extLst>
          </p:cNvPr>
          <p:cNvSpPr/>
          <p:nvPr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D3BD0F8-ACB6-9E4A-B647-E41F83BD0A56}"/>
              </a:ext>
            </a:extLst>
          </p:cNvPr>
          <p:cNvSpPr txBox="1"/>
          <p:nvPr/>
        </p:nvSpPr>
        <p:spPr>
          <a:xfrm>
            <a:off x="1112885" y="184705"/>
            <a:ext cx="490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Understand what fossils are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026E948-C3DD-7C42-9F79-BA63D9A9ACCC}"/>
              </a:ext>
            </a:extLst>
          </p:cNvPr>
          <p:cNvSpPr txBox="1"/>
          <p:nvPr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S03_04_03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37255-B7A1-7D44-9901-0F00C4ECD127}"/>
              </a:ext>
            </a:extLst>
          </p:cNvPr>
          <p:cNvGrpSpPr/>
          <p:nvPr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0B65DD-A8DA-ED4A-B4E3-E1F2D1B31193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Doughnut 111">
              <a:extLst>
                <a:ext uri="{FF2B5EF4-FFF2-40B4-BE49-F238E27FC236}">
                  <a16:creationId xmlns:a16="http://schemas.microsoft.com/office/drawing/2014/main" id="{7A2F82E5-8A60-2E48-9648-8197393EDE73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3" name="Picture 112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5980A75A-D163-C342-8122-8C4E59D13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E95250D-DC0E-BB44-9234-B9761B633C73}"/>
              </a:ext>
            </a:extLst>
          </p:cNvPr>
          <p:cNvGrpSpPr/>
          <p:nvPr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1480C79-7233-6040-9F2C-C0B126919CF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Doughnut 115">
              <a:extLst>
                <a:ext uri="{FF2B5EF4-FFF2-40B4-BE49-F238E27FC236}">
                  <a16:creationId xmlns:a16="http://schemas.microsoft.com/office/drawing/2014/main" id="{5F719539-5435-8149-A843-A3F17EF92029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7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57241367-EF07-904A-B72A-90F3CF17D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96613EC-8D3E-1C47-B2B2-52A8CADD6E1C}"/>
              </a:ext>
            </a:extLst>
          </p:cNvPr>
          <p:cNvGrpSpPr/>
          <p:nvPr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6C246B5-A14E-144B-A802-49154A7F6EA6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Doughnut 119">
              <a:extLst>
                <a:ext uri="{FF2B5EF4-FFF2-40B4-BE49-F238E27FC236}">
                  <a16:creationId xmlns:a16="http://schemas.microsoft.com/office/drawing/2014/main" id="{5FE8F7EE-34D4-1946-9EEE-AF343DC3D60B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1" name="Picture 78" descr="icon_pawCross - Riverside Veterinary Hospital">
              <a:extLst>
                <a:ext uri="{FF2B5EF4-FFF2-40B4-BE49-F238E27FC236}">
                  <a16:creationId xmlns:a16="http://schemas.microsoft.com/office/drawing/2014/main" id="{AAC56E55-0823-D947-8679-6EFCF6CCB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8F7381D-6082-E944-9B05-12DAF3515B08}"/>
              </a:ext>
            </a:extLst>
          </p:cNvPr>
          <p:cNvGrpSpPr/>
          <p:nvPr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D96F2CA-7E6A-3749-A08E-4C1E5D39BB38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ghnut 123">
              <a:extLst>
                <a:ext uri="{FF2B5EF4-FFF2-40B4-BE49-F238E27FC236}">
                  <a16:creationId xmlns:a16="http://schemas.microsoft.com/office/drawing/2014/main" id="{F6BAE1EE-D9B6-724A-A71B-C345008F71E1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5" name="Picture 124" descr="Icon&#10;&#10;Description automatically generated">
              <a:extLst>
                <a:ext uri="{FF2B5EF4-FFF2-40B4-BE49-F238E27FC236}">
                  <a16:creationId xmlns:a16="http://schemas.microsoft.com/office/drawing/2014/main" id="{C5585330-7018-4148-8C1C-78D967F2F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E78EE83-9F16-8443-928A-05B4A9D03E4E}"/>
              </a:ext>
            </a:extLst>
          </p:cNvPr>
          <p:cNvGrpSpPr/>
          <p:nvPr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4A377A2-49F7-0540-A7A7-9B4AD9B2DA2E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Doughnut 127">
              <a:extLst>
                <a:ext uri="{FF2B5EF4-FFF2-40B4-BE49-F238E27FC236}">
                  <a16:creationId xmlns:a16="http://schemas.microsoft.com/office/drawing/2014/main" id="{152A8F19-087D-664B-9DCB-09782A6F7C35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9" name="Picture 128" descr="Icon&#10;&#10;Description automatically generated">
              <a:extLst>
                <a:ext uri="{FF2B5EF4-FFF2-40B4-BE49-F238E27FC236}">
                  <a16:creationId xmlns:a16="http://schemas.microsoft.com/office/drawing/2014/main" id="{6170D06C-FFC4-AC46-A590-074E6C829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DE36F00-D28B-6B4D-A23D-5D0D7234F126}"/>
              </a:ext>
            </a:extLst>
          </p:cNvPr>
          <p:cNvGrpSpPr/>
          <p:nvPr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4055E92-1D7D-554A-90D2-C02B4BBF8755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Doughnut 131">
              <a:extLst>
                <a:ext uri="{FF2B5EF4-FFF2-40B4-BE49-F238E27FC236}">
                  <a16:creationId xmlns:a16="http://schemas.microsoft.com/office/drawing/2014/main" id="{52772EF6-D2D1-8D45-8908-8BA8BE373B3F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3" name="Picture 132" descr="Icon&#10;&#10;Description automatically generated">
              <a:extLst>
                <a:ext uri="{FF2B5EF4-FFF2-40B4-BE49-F238E27FC236}">
                  <a16:creationId xmlns:a16="http://schemas.microsoft.com/office/drawing/2014/main" id="{55FE01B6-A1C0-D049-BCCE-90E5F1913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B145B5F-57FD-DA41-9BFC-388A7E317711}"/>
              </a:ext>
            </a:extLst>
          </p:cNvPr>
          <p:cNvGrpSpPr/>
          <p:nvPr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4CEF05B-18A7-3549-B7EF-98772CFB11C3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Doughnut 135">
              <a:extLst>
                <a:ext uri="{FF2B5EF4-FFF2-40B4-BE49-F238E27FC236}">
                  <a16:creationId xmlns:a16="http://schemas.microsoft.com/office/drawing/2014/main" id="{8DA36B47-0AB0-2643-B099-081C5DBA78FA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7" name="Picture 136" descr="Icon&#10;&#10;Description automatically generated">
              <a:extLst>
                <a:ext uri="{FF2B5EF4-FFF2-40B4-BE49-F238E27FC236}">
                  <a16:creationId xmlns:a16="http://schemas.microsoft.com/office/drawing/2014/main" id="{87692CFF-7735-C14C-8274-1B4C4D3F8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59197273-AFC3-8846-87CC-E51E690691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9335" y="193685"/>
            <a:ext cx="713439" cy="6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5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D2FFC8BD-A01D-4244-AB60-36ADD29DBB1D}"/>
              </a:ext>
            </a:extLst>
          </p:cNvPr>
          <p:cNvSpPr/>
          <p:nvPr/>
        </p:nvSpPr>
        <p:spPr>
          <a:xfrm>
            <a:off x="199281" y="8199197"/>
            <a:ext cx="6459647" cy="1010525"/>
          </a:xfrm>
          <a:prstGeom prst="roundRect">
            <a:avLst/>
          </a:prstGeom>
          <a:solidFill>
            <a:srgbClr val="38D4D6"/>
          </a:solidFill>
          <a:ln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Rocket your writing with these words!</a:t>
            </a:r>
            <a:br>
              <a:rPr lang="en-GB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thick     crusty     dark      nutrients    crumbly</a:t>
            </a:r>
          </a:p>
          <a:p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	     fine      loose       dry          wet         sticky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EE28950-3F44-0742-BB74-E1EFFE0F0E91}"/>
              </a:ext>
            </a:extLst>
          </p:cNvPr>
          <p:cNvSpPr/>
          <p:nvPr/>
        </p:nvSpPr>
        <p:spPr>
          <a:xfrm>
            <a:off x="170690" y="1216150"/>
            <a:ext cx="6503172" cy="676974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0" name="Google Shape;95;p13">
            <a:extLst>
              <a:ext uri="{FF2B5EF4-FFF2-40B4-BE49-F238E27FC236}">
                <a16:creationId xmlns:a16="http://schemas.microsoft.com/office/drawing/2014/main" id="{6F88AFDE-57BC-4423-AA5E-070A186933ED}"/>
              </a:ext>
            </a:extLst>
          </p:cNvPr>
          <p:cNvSpPr txBox="1"/>
          <p:nvPr/>
        </p:nvSpPr>
        <p:spPr>
          <a:xfrm>
            <a:off x="199281" y="1329002"/>
            <a:ext cx="6406355" cy="5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Fill the Venn diagram with words to describe two chosen soil types. Then write a comparison between them using connectives.</a:t>
            </a:r>
          </a:p>
        </p:txBody>
      </p:sp>
      <p:sp>
        <p:nvSpPr>
          <p:cNvPr id="96" name="Google Shape;96;p13"/>
          <p:cNvSpPr/>
          <p:nvPr/>
        </p:nvSpPr>
        <p:spPr>
          <a:xfrm>
            <a:off x="295944" y="1703954"/>
            <a:ext cx="6232084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FA2B4"/>
              </a:solidFill>
              <a:latin typeface="Arial Rounded MT Bold" panose="020F0704030504030204" pitchFamily="34" charset="77"/>
              <a:ea typeface="Nunito"/>
              <a:cs typeface="Nunito"/>
              <a:sym typeface="Nunito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D504AF-8D13-9B4B-B525-7910CA654140}"/>
              </a:ext>
            </a:extLst>
          </p:cNvPr>
          <p:cNvSpPr/>
          <p:nvPr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35342F-1F26-914F-8977-3005279C1F56}"/>
              </a:ext>
            </a:extLst>
          </p:cNvPr>
          <p:cNvSpPr txBox="1"/>
          <p:nvPr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831A07C-3030-924A-B459-2905EA444074}"/>
              </a:ext>
            </a:extLst>
          </p:cNvPr>
          <p:cNvGrpSpPr/>
          <p:nvPr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477D8D2-58CD-5847-82B8-1833D0970E48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Doughnut 81">
              <a:extLst>
                <a:ext uri="{FF2B5EF4-FFF2-40B4-BE49-F238E27FC236}">
                  <a16:creationId xmlns:a16="http://schemas.microsoft.com/office/drawing/2014/main" id="{9552111C-CC6C-A54C-9CAD-3C6615D9CFA5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A7ED1FC7-C63B-7945-ACBA-AA568238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DD216F-1C9A-E14E-81A8-FB65F22D39E8}"/>
              </a:ext>
            </a:extLst>
          </p:cNvPr>
          <p:cNvGrpSpPr/>
          <p:nvPr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1612FE9-4921-B242-BA31-B338837870C2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Doughnut 85">
              <a:extLst>
                <a:ext uri="{FF2B5EF4-FFF2-40B4-BE49-F238E27FC236}">
                  <a16:creationId xmlns:a16="http://schemas.microsoft.com/office/drawing/2014/main" id="{F559DA0B-5170-7A44-A6E9-98390400C77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7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11129605-0294-BD4B-9F35-247377768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6BD11F-B964-C745-861E-B8EC796FAA36}"/>
              </a:ext>
            </a:extLst>
          </p:cNvPr>
          <p:cNvGrpSpPr/>
          <p:nvPr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5C2D378-0817-7B43-8673-6E8339F7E466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Doughnut 89">
              <a:extLst>
                <a:ext uri="{FF2B5EF4-FFF2-40B4-BE49-F238E27FC236}">
                  <a16:creationId xmlns:a16="http://schemas.microsoft.com/office/drawing/2014/main" id="{A7DC4453-EA3A-F94E-A150-CBD698B3CB9D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1" name="Picture 78" descr="icon_pawCross - Riverside Veterinary Hospital">
              <a:extLst>
                <a:ext uri="{FF2B5EF4-FFF2-40B4-BE49-F238E27FC236}">
                  <a16:creationId xmlns:a16="http://schemas.microsoft.com/office/drawing/2014/main" id="{C09D6D78-CE92-E64A-A678-867A33367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318554-37DD-CC45-B0B5-95FA52DCC04B}"/>
              </a:ext>
            </a:extLst>
          </p:cNvPr>
          <p:cNvGrpSpPr/>
          <p:nvPr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3938E9B-77B6-844F-A2D0-F35F88C4D250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Doughnut 98">
              <a:extLst>
                <a:ext uri="{FF2B5EF4-FFF2-40B4-BE49-F238E27FC236}">
                  <a16:creationId xmlns:a16="http://schemas.microsoft.com/office/drawing/2014/main" id="{7234BF4D-B210-9645-A387-8D6A309112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0" name="Picture 99" descr="Icon&#10;&#10;Description automatically generated">
              <a:extLst>
                <a:ext uri="{FF2B5EF4-FFF2-40B4-BE49-F238E27FC236}">
                  <a16:creationId xmlns:a16="http://schemas.microsoft.com/office/drawing/2014/main" id="{A17DD0CC-9318-9449-BEA4-D8D3BA00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0294D85-D911-3D41-A311-64E92C4DDCF3}"/>
              </a:ext>
            </a:extLst>
          </p:cNvPr>
          <p:cNvGrpSpPr/>
          <p:nvPr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550D3F2-8D46-2F4A-A3CB-AA40F12B905B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Doughnut 103">
              <a:extLst>
                <a:ext uri="{FF2B5EF4-FFF2-40B4-BE49-F238E27FC236}">
                  <a16:creationId xmlns:a16="http://schemas.microsoft.com/office/drawing/2014/main" id="{FD9D023B-5F41-7947-9B26-8A2F1253C955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5" name="Picture 104" descr="Icon&#10;&#10;Description automatically generated">
              <a:extLst>
                <a:ext uri="{FF2B5EF4-FFF2-40B4-BE49-F238E27FC236}">
                  <a16:creationId xmlns:a16="http://schemas.microsoft.com/office/drawing/2014/main" id="{A583CCB4-1D50-D749-BF35-4A3D7DEB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651133-77C2-EF45-821D-D53D6E408A11}"/>
              </a:ext>
            </a:extLst>
          </p:cNvPr>
          <p:cNvGrpSpPr/>
          <p:nvPr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F563F0A-477E-C848-93BB-72BEE92601BF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Doughnut 107">
              <a:extLst>
                <a:ext uri="{FF2B5EF4-FFF2-40B4-BE49-F238E27FC236}">
                  <a16:creationId xmlns:a16="http://schemas.microsoft.com/office/drawing/2014/main" id="{CA556497-0F6D-9C4D-9349-3F245ABF03E9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9" name="Picture 108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45E73103-C020-E14B-982C-2D2AA3000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ED71FC17-6B66-204E-A604-AACDAC8543D4}"/>
              </a:ext>
            </a:extLst>
          </p:cNvPr>
          <p:cNvSpPr txBox="1"/>
          <p:nvPr/>
        </p:nvSpPr>
        <p:spPr>
          <a:xfrm>
            <a:off x="190467" y="1978036"/>
            <a:ext cx="28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Soil A: ________________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5F81A6-F9A5-E342-BC50-7064CF7374CB}"/>
              </a:ext>
            </a:extLst>
          </p:cNvPr>
          <p:cNvSpPr txBox="1"/>
          <p:nvPr/>
        </p:nvSpPr>
        <p:spPr>
          <a:xfrm>
            <a:off x="3772109" y="1978036"/>
            <a:ext cx="308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Soil B: _________________</a:t>
            </a:r>
          </a:p>
        </p:txBody>
      </p:sp>
      <p:sp>
        <p:nvSpPr>
          <p:cNvPr id="95" name="Google Shape;101;p13">
            <a:extLst>
              <a:ext uri="{FF2B5EF4-FFF2-40B4-BE49-F238E27FC236}">
                <a16:creationId xmlns:a16="http://schemas.microsoft.com/office/drawing/2014/main" id="{8F7ABE4F-B8C7-DF4F-9FDF-7D5229874FDD}"/>
              </a:ext>
            </a:extLst>
          </p:cNvPr>
          <p:cNvSpPr/>
          <p:nvPr/>
        </p:nvSpPr>
        <p:spPr>
          <a:xfrm>
            <a:off x="5411848" y="2443209"/>
            <a:ext cx="1248729" cy="180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Rounded MT Bold" panose="020F0704030504030204" pitchFamily="34" charset="77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7605EB5-E78D-334E-BA57-C3BCCD2A4F52}"/>
              </a:ext>
            </a:extLst>
          </p:cNvPr>
          <p:cNvSpPr/>
          <p:nvPr/>
        </p:nvSpPr>
        <p:spPr>
          <a:xfrm>
            <a:off x="199280" y="2507396"/>
            <a:ext cx="4500000" cy="2664000"/>
          </a:xfrm>
          <a:prstGeom prst="ellipse">
            <a:avLst/>
          </a:prstGeom>
          <a:solidFill>
            <a:srgbClr val="2FA2B4">
              <a:alpha val="24000"/>
            </a:srgbClr>
          </a:solidFill>
          <a:ln w="381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15459FE-6D2F-F043-9EB7-60C3483AA81B}"/>
              </a:ext>
            </a:extLst>
          </p:cNvPr>
          <p:cNvSpPr/>
          <p:nvPr/>
        </p:nvSpPr>
        <p:spPr>
          <a:xfrm>
            <a:off x="2158928" y="2507396"/>
            <a:ext cx="4500000" cy="2664000"/>
          </a:xfrm>
          <a:prstGeom prst="ellipse">
            <a:avLst/>
          </a:prstGeom>
          <a:solidFill>
            <a:srgbClr val="7030A0">
              <a:alpha val="17000"/>
            </a:srgbClr>
          </a:solidFill>
          <a:ln w="3810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83D104E-B5D5-D645-A321-259E728978C8}"/>
              </a:ext>
            </a:extLst>
          </p:cNvPr>
          <p:cNvSpPr txBox="1"/>
          <p:nvPr/>
        </p:nvSpPr>
        <p:spPr>
          <a:xfrm>
            <a:off x="210215" y="5454350"/>
            <a:ext cx="6448503" cy="2431435"/>
          </a:xfrm>
          <a:prstGeom prst="rect">
            <a:avLst/>
          </a:prstGeom>
          <a:noFill/>
          <a:ln w="15875" cap="rnd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 has a ______________ texture and feels___ ______________________________________________________</a:t>
            </a:r>
          </a:p>
          <a:p>
            <a: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However, _____________________________________________</a:t>
            </a:r>
            <a:b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</a:br>
            <a: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</a:t>
            </a:r>
          </a:p>
          <a:p>
            <a:endParaRPr lang="en-GB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 is useful for ___________________________</a:t>
            </a:r>
          </a:p>
          <a:p>
            <a:endParaRPr lang="en-GB" sz="8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Whereas, ___________________ can be used to __________</a:t>
            </a:r>
            <a:b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</a:br>
            <a:r>
              <a:rPr lang="en-GB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</a:t>
            </a:r>
          </a:p>
        </p:txBody>
      </p:sp>
      <p:sp>
        <p:nvSpPr>
          <p:cNvPr id="112" name="Google Shape;97;p13">
            <a:extLst>
              <a:ext uri="{FF2B5EF4-FFF2-40B4-BE49-F238E27FC236}">
                <a16:creationId xmlns:a16="http://schemas.microsoft.com/office/drawing/2014/main" id="{9FCFD8AA-0AA2-A246-B08B-B98C5F1EDBB2}"/>
              </a:ext>
            </a:extLst>
          </p:cNvPr>
          <p:cNvSpPr/>
          <p:nvPr/>
        </p:nvSpPr>
        <p:spPr>
          <a:xfrm>
            <a:off x="199281" y="5446082"/>
            <a:ext cx="6459647" cy="2577722"/>
          </a:xfrm>
          <a:prstGeom prst="roundRect">
            <a:avLst>
              <a:gd name="adj" fmla="val 3324"/>
            </a:avLst>
          </a:prstGeom>
          <a:noFill/>
          <a:ln w="38100" cap="flat" cmpd="sng">
            <a:solidFill>
              <a:srgbClr val="38D4D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596C0D-3601-E049-8232-4402152E8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70514">
            <a:off x="-57976" y="7470072"/>
            <a:ext cx="1662902" cy="1814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B4B1E668-A1AA-884C-869C-6334347B851F}"/>
              </a:ext>
            </a:extLst>
          </p:cNvPr>
          <p:cNvSpPr/>
          <p:nvPr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3B66E1-A9FA-2640-B070-1E396A9025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32350FF-CB88-E243-A75C-A3C93B492C1C}"/>
              </a:ext>
            </a:extLst>
          </p:cNvPr>
          <p:cNvSpPr/>
          <p:nvPr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C7396D2-9581-4749-8BC9-D4C161AFFFA6}"/>
              </a:ext>
            </a:extLst>
          </p:cNvPr>
          <p:cNvSpPr txBox="1"/>
          <p:nvPr/>
        </p:nvSpPr>
        <p:spPr>
          <a:xfrm>
            <a:off x="1112885" y="184705"/>
            <a:ext cx="490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Understand what fossils are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CA4DF78-24DA-7C40-868B-D107217BFC03}"/>
              </a:ext>
            </a:extLst>
          </p:cNvPr>
          <p:cNvSpPr txBox="1"/>
          <p:nvPr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S03_04_03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C8231D9-A819-D343-B1F0-30D4F51BB2DC}"/>
              </a:ext>
            </a:extLst>
          </p:cNvPr>
          <p:cNvGrpSpPr/>
          <p:nvPr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440344B-A345-4F44-9D4C-2A0E1F65C06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Doughnut 119">
              <a:extLst>
                <a:ext uri="{FF2B5EF4-FFF2-40B4-BE49-F238E27FC236}">
                  <a16:creationId xmlns:a16="http://schemas.microsoft.com/office/drawing/2014/main" id="{C8D550F1-8DED-FA4C-9022-1716AE92AB5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1" name="Picture 120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346F59DD-9161-AE4D-A1CB-EB996E02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BE33269-E847-6840-93E3-993F2412BEA9}"/>
              </a:ext>
            </a:extLst>
          </p:cNvPr>
          <p:cNvGrpSpPr/>
          <p:nvPr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2CD662F-0D37-174C-97FC-BD6BFC0F453F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Doughnut 123">
              <a:extLst>
                <a:ext uri="{FF2B5EF4-FFF2-40B4-BE49-F238E27FC236}">
                  <a16:creationId xmlns:a16="http://schemas.microsoft.com/office/drawing/2014/main" id="{26795F9C-981C-444C-9079-60404522B0F1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5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A29F6BF0-FC61-AE45-955C-A0EC21A1E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A6BD08B-FDA5-B346-AFF3-1E230658E922}"/>
              </a:ext>
            </a:extLst>
          </p:cNvPr>
          <p:cNvGrpSpPr/>
          <p:nvPr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6026B24-5DA4-E34D-8075-60113BB9733C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Doughnut 127">
              <a:extLst>
                <a:ext uri="{FF2B5EF4-FFF2-40B4-BE49-F238E27FC236}">
                  <a16:creationId xmlns:a16="http://schemas.microsoft.com/office/drawing/2014/main" id="{D06E5F74-C5AC-174C-A885-E0453CE94169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9" name="Picture 78" descr="icon_pawCross - Riverside Veterinary Hospital">
              <a:extLst>
                <a:ext uri="{FF2B5EF4-FFF2-40B4-BE49-F238E27FC236}">
                  <a16:creationId xmlns:a16="http://schemas.microsoft.com/office/drawing/2014/main" id="{497B03A4-ACC4-3F4C-9E6C-9198E54A7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71BA14C-7FD4-1B4F-AF19-1C0A69D65E1F}"/>
              </a:ext>
            </a:extLst>
          </p:cNvPr>
          <p:cNvGrpSpPr/>
          <p:nvPr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97CE9B5-D8C2-B04E-9C28-A961CBDF9E90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Doughnut 131">
              <a:extLst>
                <a:ext uri="{FF2B5EF4-FFF2-40B4-BE49-F238E27FC236}">
                  <a16:creationId xmlns:a16="http://schemas.microsoft.com/office/drawing/2014/main" id="{A63B9266-A5E3-CE46-9D9E-68A1BB9FA3B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3" name="Picture 132" descr="Icon&#10;&#10;Description automatically generated">
              <a:extLst>
                <a:ext uri="{FF2B5EF4-FFF2-40B4-BE49-F238E27FC236}">
                  <a16:creationId xmlns:a16="http://schemas.microsoft.com/office/drawing/2014/main" id="{846403B4-1164-B949-BA0E-08F262C77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1FEBE9E-A176-964E-834E-A34A7FDADA5D}"/>
              </a:ext>
            </a:extLst>
          </p:cNvPr>
          <p:cNvGrpSpPr/>
          <p:nvPr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EF1B043-2B9E-BE43-9A0B-7D4382038179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Doughnut 135">
              <a:extLst>
                <a:ext uri="{FF2B5EF4-FFF2-40B4-BE49-F238E27FC236}">
                  <a16:creationId xmlns:a16="http://schemas.microsoft.com/office/drawing/2014/main" id="{7199E254-BFFF-BF49-B51A-332875B7A98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37" name="Picture 136" descr="Icon&#10;&#10;Description automatically generated">
              <a:extLst>
                <a:ext uri="{FF2B5EF4-FFF2-40B4-BE49-F238E27FC236}">
                  <a16:creationId xmlns:a16="http://schemas.microsoft.com/office/drawing/2014/main" id="{4FF863D3-C470-B748-9748-3B9E4E859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077025A-54CB-8841-AE4C-B9752766D8FD}"/>
              </a:ext>
            </a:extLst>
          </p:cNvPr>
          <p:cNvGrpSpPr/>
          <p:nvPr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C9EAE95-7F90-4244-B364-07DABF20174A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Doughnut 139">
              <a:extLst>
                <a:ext uri="{FF2B5EF4-FFF2-40B4-BE49-F238E27FC236}">
                  <a16:creationId xmlns:a16="http://schemas.microsoft.com/office/drawing/2014/main" id="{F25D12D7-E409-2F48-B445-3461EFC01463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1" name="Picture 140" descr="Icon&#10;&#10;Description automatically generated">
              <a:extLst>
                <a:ext uri="{FF2B5EF4-FFF2-40B4-BE49-F238E27FC236}">
                  <a16:creationId xmlns:a16="http://schemas.microsoft.com/office/drawing/2014/main" id="{AF9B2D3D-76EB-B544-A880-73CA07CF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E78B3A0-2686-A843-B7D0-3051CAC98BCB}"/>
              </a:ext>
            </a:extLst>
          </p:cNvPr>
          <p:cNvGrpSpPr/>
          <p:nvPr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F72358F-0F36-554B-913A-DDEF89C55BBE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Doughnut 143">
              <a:extLst>
                <a:ext uri="{FF2B5EF4-FFF2-40B4-BE49-F238E27FC236}">
                  <a16:creationId xmlns:a16="http://schemas.microsoft.com/office/drawing/2014/main" id="{C2FEC334-BDE9-024F-A24B-36A18BB0F193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5" name="Picture 144" descr="Icon&#10;&#10;Description automatically generated">
              <a:extLst>
                <a:ext uri="{FF2B5EF4-FFF2-40B4-BE49-F238E27FC236}">
                  <a16:creationId xmlns:a16="http://schemas.microsoft.com/office/drawing/2014/main" id="{85EDC83E-A4FD-EE44-BDA9-13BBEFB9F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511601C9-9E41-7E43-8349-ADAF4AAE56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9335" y="193685"/>
            <a:ext cx="713439" cy="6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172</Words>
  <Application>Microsoft Macintosh PowerPoint</Application>
  <PresentationFormat>A4 Paper (210x297 mm)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Sarah Mintey</cp:lastModifiedBy>
  <cp:revision>20</cp:revision>
  <cp:lastPrinted>2019-01-15T15:21:12Z</cp:lastPrinted>
  <dcterms:created xsi:type="dcterms:W3CDTF">2018-12-19T08:48:01Z</dcterms:created>
  <dcterms:modified xsi:type="dcterms:W3CDTF">2022-04-06T14:49:02Z</dcterms:modified>
</cp:coreProperties>
</file>