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5" r:id="rId2"/>
    <p:sldId id="325" r:id="rId3"/>
    <p:sldId id="395" r:id="rId4"/>
    <p:sldId id="399" r:id="rId5"/>
    <p:sldId id="400" r:id="rId6"/>
    <p:sldId id="396" r:id="rId7"/>
    <p:sldId id="401" r:id="rId8"/>
    <p:sldId id="402" r:id="rId9"/>
    <p:sldId id="385" r:id="rId10"/>
    <p:sldId id="4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6"/>
    <p:restoredTop sz="94564"/>
  </p:normalViewPr>
  <p:slideViewPr>
    <p:cSldViewPr snapToGrid="0" snapToObjects="1">
      <p:cViewPr varScale="1">
        <p:scale>
          <a:sx n="106" d="100"/>
          <a:sy n="106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in on DTH - IR&amp;amp;MW - Day One">
            <a:extLst>
              <a:ext uri="{FF2B5EF4-FFF2-40B4-BE49-F238E27FC236}">
                <a16:creationId xmlns:a16="http://schemas.microsoft.com/office/drawing/2014/main" id="{50F12125-B9AE-1741-8EED-614FA73A0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197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DE68D-2D67-FE4F-A61C-B9A59F9CD8EB}"/>
              </a:ext>
            </a:extLst>
          </p:cNvPr>
          <p:cNvSpPr txBox="1"/>
          <p:nvPr/>
        </p:nvSpPr>
        <p:spPr>
          <a:xfrm>
            <a:off x="2694432" y="3681350"/>
            <a:ext cx="6803136" cy="1569660"/>
          </a:xfrm>
          <a:prstGeom prst="rect">
            <a:avLst/>
          </a:prstGeom>
          <a:solidFill>
            <a:schemeClr val="tx1">
              <a:alpha val="5031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Why do some argue that the Harber process is fundamentally the most important invention of all time?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F5E5C-DDDF-4B43-9325-27D8A28F34CD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58775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Jaime @ Hornby High School: THE WATER CYCLE IN ACTION 💦">
            <a:extLst>
              <a:ext uri="{FF2B5EF4-FFF2-40B4-BE49-F238E27FC236}">
                <a16:creationId xmlns:a16="http://schemas.microsoft.com/office/drawing/2014/main" id="{56834663-8904-7747-8AD7-B77926ED4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0" b="18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D761C1-4700-4047-8364-9C29FD5CF48B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0DF3C-DF15-8043-9A2C-99D4F9902BB2}"/>
              </a:ext>
            </a:extLst>
          </p:cNvPr>
          <p:cNvSpPr/>
          <p:nvPr/>
        </p:nvSpPr>
        <p:spPr>
          <a:xfrm>
            <a:off x="2565070" y="2644170"/>
            <a:ext cx="6768935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In the lab we can only produce a small amount of ammonium nitrate in one go. This is called a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batch process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making fertilisers in the lab and in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State the elements in </a:t>
            </a:r>
            <a:r>
              <a:rPr lang="en-GB" sz="2400" b="1" dirty="0">
                <a:solidFill>
                  <a:srgbClr val="00B0F0"/>
                </a:solidFill>
              </a:rPr>
              <a:t>NPK fertilizers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how the compounds and NPK fertilizers are </a:t>
            </a:r>
            <a:r>
              <a:rPr lang="en-GB" sz="2400" b="1" dirty="0">
                <a:solidFill>
                  <a:srgbClr val="00B0F0"/>
                </a:solidFill>
              </a:rPr>
              <a:t>produced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Compare the </a:t>
            </a:r>
            <a:r>
              <a:rPr lang="en-GB" sz="2400" b="1" dirty="0">
                <a:solidFill>
                  <a:srgbClr val="00B0F0"/>
                </a:solidFill>
              </a:rPr>
              <a:t>industrial production</a:t>
            </a:r>
            <a:r>
              <a:rPr lang="en-GB" sz="2400" dirty="0"/>
              <a:t> of fertilizers with their production in a lab. 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Looking after the environment: choosing the right fertiliser for your  garden · NARC Environment Magazine">
            <a:extLst>
              <a:ext uri="{FF2B5EF4-FFF2-40B4-BE49-F238E27FC236}">
                <a16:creationId xmlns:a16="http://schemas.microsoft.com/office/drawing/2014/main" id="{1C838C4B-F965-0D41-A4D4-EA6E6C557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r="5853"/>
          <a:stretch/>
        </p:blipFill>
        <p:spPr bwMode="auto">
          <a:xfrm>
            <a:off x="5914350" y="2476"/>
            <a:ext cx="6274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ames Water - The UK&amp;#39;s largest water and wastewater company">
            <a:extLst>
              <a:ext uri="{FF2B5EF4-FFF2-40B4-BE49-F238E27FC236}">
                <a16:creationId xmlns:a16="http://schemas.microsoft.com/office/drawing/2014/main" id="{803D8345-19CD-CF46-9136-AD7BF15B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58" y="4895557"/>
            <a:ext cx="1556761" cy="1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ICL FERTILISER Fetilisers ICL FERTILISER Leading global manufacturer of  fertilisers ICL is a leading provider of potash, phosphate and  technology-rich specialty fertilizers – critical inputs that farmers need  to increase their yields and improve the quality of ...">
            <a:extLst>
              <a:ext uri="{FF2B5EF4-FFF2-40B4-BE49-F238E27FC236}">
                <a16:creationId xmlns:a16="http://schemas.microsoft.com/office/drawing/2014/main" id="{5DA244D4-E9DB-0349-B300-5C21D04F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r="145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B1733-9DF1-AC40-B738-1BF3CEF44972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5BBD5-819C-9641-8B8B-4984128840B9}"/>
              </a:ext>
            </a:extLst>
          </p:cNvPr>
          <p:cNvSpPr/>
          <p:nvPr/>
        </p:nvSpPr>
        <p:spPr>
          <a:xfrm>
            <a:off x="5708072" y="2286438"/>
            <a:ext cx="4944094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NPK fertilisers contain compounds of nitrogen, phosphorus, and potassium.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Fertilizer Granulation Systems">
            <a:extLst>
              <a:ext uri="{FF2B5EF4-FFF2-40B4-BE49-F238E27FC236}">
                <a16:creationId xmlns:a16="http://schemas.microsoft.com/office/drawing/2014/main" id="{669BCE5B-F5F0-E943-8B00-F22F92C5D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1" b="14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C6801E-0DD8-2F4C-9E7B-7EFB00D7BBD1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75774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2" descr="Fertilizer Granulation Systems">
            <a:extLst>
              <a:ext uri="{FF2B5EF4-FFF2-40B4-BE49-F238E27FC236}">
                <a16:creationId xmlns:a16="http://schemas.microsoft.com/office/drawing/2014/main" id="{8E5586F0-CD37-7640-9CCB-837316A8B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1" b="1422"/>
          <a:stretch/>
        </p:blipFill>
        <p:spPr bwMode="auto">
          <a:xfrm>
            <a:off x="20" y="1282"/>
            <a:ext cx="12194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E4EB1-6422-994F-8F57-9595A20248DD}"/>
              </a:ext>
            </a:extLst>
          </p:cNvPr>
          <p:cNvSpPr txBox="1"/>
          <p:nvPr/>
        </p:nvSpPr>
        <p:spPr>
          <a:xfrm>
            <a:off x="2625873" y="1908364"/>
            <a:ext cx="6583680" cy="107721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NPK fertilisers is </a:t>
            </a:r>
            <a:r>
              <a:rPr lang="en-GB" sz="3200" b="1" dirty="0">
                <a:solidFill>
                  <a:srgbClr val="00B0F0"/>
                </a:solidFill>
              </a:rPr>
              <a:t>ammonium nitrate </a:t>
            </a:r>
            <a:r>
              <a:rPr lang="en-GB" sz="3200" dirty="0"/>
              <a:t>its </a:t>
            </a:r>
            <a:r>
              <a:rPr lang="en-GB" sz="3200" dirty="0">
                <a:solidFill>
                  <a:schemeClr val="bg1"/>
                </a:solidFill>
              </a:rPr>
              <a:t>formula is </a:t>
            </a:r>
            <a:r>
              <a:rPr lang="en-GB" sz="3200" b="1" dirty="0">
                <a:solidFill>
                  <a:srgbClr val="00B0F0"/>
                </a:solidFill>
              </a:rPr>
              <a:t>NH</a:t>
            </a:r>
            <a:r>
              <a:rPr lang="en-GB" sz="2400" b="1" dirty="0">
                <a:solidFill>
                  <a:srgbClr val="00B0F0"/>
                </a:solidFill>
              </a:rPr>
              <a:t>4</a:t>
            </a:r>
            <a:r>
              <a:rPr lang="en-GB" sz="3200" b="1" dirty="0">
                <a:solidFill>
                  <a:srgbClr val="00B0F0"/>
                </a:solidFill>
              </a:rPr>
              <a:t>NO</a:t>
            </a:r>
            <a:r>
              <a:rPr lang="en-GB" sz="2400" b="1" dirty="0">
                <a:solidFill>
                  <a:srgbClr val="00B0F0"/>
                </a:solidFill>
              </a:rPr>
              <a:t>3</a:t>
            </a:r>
            <a:r>
              <a:rPr lang="en-GB" sz="3200" dirty="0">
                <a:solidFill>
                  <a:schemeClr val="bg1"/>
                </a:solidFill>
              </a:rPr>
              <a:t>. 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44749-6CB3-9D42-A52C-03E66A4FF620}"/>
              </a:ext>
            </a:extLst>
          </p:cNvPr>
          <p:cNvSpPr/>
          <p:nvPr/>
        </p:nvSpPr>
        <p:spPr>
          <a:xfrm>
            <a:off x="2625872" y="3991422"/>
            <a:ext cx="6583679" cy="107721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To make this, we use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ammonia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which is produced by the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Harber process</a:t>
            </a:r>
            <a:r>
              <a:rPr lang="en-GB" sz="3200" dirty="0">
                <a:solidFill>
                  <a:srgbClr val="333333"/>
                </a:solidFill>
                <a:latin typeface="proxima-soft"/>
              </a:rPr>
              <a:t>. 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2E771-8AB3-0341-845D-F52D8F878B7D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77218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Mining industry of Togo - Wikipedia">
            <a:extLst>
              <a:ext uri="{FF2B5EF4-FFF2-40B4-BE49-F238E27FC236}">
                <a16:creationId xmlns:a16="http://schemas.microsoft.com/office/drawing/2014/main" id="{9910FEE5-7DF0-674B-AB54-EA3FF9A2D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33661-5120-B849-BD0A-C758F9CE42A8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26306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Phosphate Rock 101 | Nexant">
            <a:extLst>
              <a:ext uri="{FF2B5EF4-FFF2-40B4-BE49-F238E27FC236}">
                <a16:creationId xmlns:a16="http://schemas.microsoft.com/office/drawing/2014/main" id="{51AD2060-3777-884D-A9C8-C72522C6A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D17BD-4C5C-C34B-8906-CD2C191687BF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D6A91-65AF-4D49-8164-A71771E69462}"/>
              </a:ext>
            </a:extLst>
          </p:cNvPr>
          <p:cNvSpPr/>
          <p:nvPr/>
        </p:nvSpPr>
        <p:spPr>
          <a:xfrm>
            <a:off x="2009483" y="1292873"/>
            <a:ext cx="7858910" cy="107721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Treating phosphate rock with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nitric acid 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produces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phosphoric acid 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and calcium nitrate.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F30CE-2073-5841-8ED1-8CB63EBFDF77}"/>
              </a:ext>
            </a:extLst>
          </p:cNvPr>
          <p:cNvSpPr/>
          <p:nvPr/>
        </p:nvSpPr>
        <p:spPr>
          <a:xfrm>
            <a:off x="2009483" y="2606533"/>
            <a:ext cx="7858909" cy="1569660"/>
          </a:xfrm>
          <a:prstGeom prst="rect">
            <a:avLst/>
          </a:prstGeom>
          <a:solidFill>
            <a:schemeClr val="tx1">
              <a:alpha val="50108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Phosphoric acid contains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phosphorus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, but we cannot add this directly to plants, so we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neutralise it with ammonia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913A5-427B-1341-8D1E-4892DA8B3C47}"/>
              </a:ext>
            </a:extLst>
          </p:cNvPr>
          <p:cNvSpPr/>
          <p:nvPr/>
        </p:nvSpPr>
        <p:spPr>
          <a:xfrm>
            <a:off x="2009483" y="4433229"/>
            <a:ext cx="7858909" cy="1077218"/>
          </a:xfrm>
          <a:prstGeom prst="rect">
            <a:avLst/>
          </a:prstGeom>
          <a:solidFill>
            <a:schemeClr val="tx1">
              <a:alpha val="499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This produces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ammonium phosphate 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and that can be used in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NPK fertiliser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9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sphate Rock 101 | Nexant">
            <a:extLst>
              <a:ext uri="{FF2B5EF4-FFF2-40B4-BE49-F238E27FC236}">
                <a16:creationId xmlns:a16="http://schemas.microsoft.com/office/drawing/2014/main" id="{51AD2060-3777-884D-A9C8-C72522C6A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D17BD-4C5C-C34B-8906-CD2C191687BF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D6A91-65AF-4D49-8164-A71771E69462}"/>
              </a:ext>
            </a:extLst>
          </p:cNvPr>
          <p:cNvSpPr/>
          <p:nvPr/>
        </p:nvSpPr>
        <p:spPr>
          <a:xfrm>
            <a:off x="2009483" y="1651647"/>
            <a:ext cx="7858910" cy="156966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If we treat phosphate rock with </a:t>
            </a:r>
            <a:r>
              <a:rPr lang="en-GB" sz="3200" b="1" dirty="0">
                <a:solidFill>
                  <a:srgbClr val="00B0F0"/>
                </a:solidFill>
              </a:rPr>
              <a:t>sulfuric acid</a:t>
            </a:r>
            <a:r>
              <a:rPr lang="en-GB" sz="3200" dirty="0">
                <a:solidFill>
                  <a:schemeClr val="bg1"/>
                </a:solidFill>
              </a:rPr>
              <a:t>, then we make a mixture of </a:t>
            </a:r>
            <a:r>
              <a:rPr lang="en-GB" sz="3200" b="1" dirty="0">
                <a:solidFill>
                  <a:srgbClr val="00B0F0"/>
                </a:solidFill>
              </a:rPr>
              <a:t>calcium phosphate </a:t>
            </a:r>
            <a:r>
              <a:rPr lang="en-GB" sz="3200" dirty="0">
                <a:solidFill>
                  <a:schemeClr val="bg1"/>
                </a:solidFill>
              </a:rPr>
              <a:t>and </a:t>
            </a:r>
            <a:r>
              <a:rPr lang="en-GB" sz="3200" b="1" dirty="0">
                <a:solidFill>
                  <a:srgbClr val="00B0F0"/>
                </a:solidFill>
              </a:rPr>
              <a:t>calcium sulfate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AF1E75-3094-D74C-AC60-CCA595E3AB13}"/>
              </a:ext>
            </a:extLst>
          </p:cNvPr>
          <p:cNvSpPr/>
          <p:nvPr/>
        </p:nvSpPr>
        <p:spPr>
          <a:xfrm>
            <a:off x="2009483" y="3543150"/>
            <a:ext cx="7858910" cy="5847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proxima-soft"/>
              </a:rPr>
              <a:t>This mixture is called single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super phosphate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6352D-D16A-2C46-A2A7-46A7837CCAEC}"/>
              </a:ext>
            </a:extLst>
          </p:cNvPr>
          <p:cNvSpPr/>
          <p:nvPr/>
        </p:nvSpPr>
        <p:spPr>
          <a:xfrm>
            <a:off x="2009483" y="4519863"/>
            <a:ext cx="7858910" cy="584775"/>
          </a:xfrm>
          <a:prstGeom prst="rect">
            <a:avLst/>
          </a:prstGeom>
          <a:solidFill>
            <a:schemeClr val="tx1">
              <a:alpha val="50191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proxima-soft"/>
              </a:rPr>
              <a:t>This can use this in </a:t>
            </a:r>
            <a:r>
              <a:rPr lang="en-GB" sz="3200" b="1" dirty="0">
                <a:solidFill>
                  <a:srgbClr val="00B0F0"/>
                </a:solidFill>
                <a:latin typeface="proxima-soft"/>
              </a:rPr>
              <a:t>NPK fertilisers</a:t>
            </a:r>
            <a:r>
              <a:rPr lang="en-GB" sz="3200" dirty="0">
                <a:solidFill>
                  <a:schemeClr val="bg1"/>
                </a:solidFill>
                <a:latin typeface="proxima-soft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8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8" name="Picture 6" descr="Classroom photos of Mr. Dyre&amp;#39;s high school science lab | High school science,  High school classroom, High school chemistry">
            <a:extLst>
              <a:ext uri="{FF2B5EF4-FFF2-40B4-BE49-F238E27FC236}">
                <a16:creationId xmlns:a16="http://schemas.microsoft.com/office/drawing/2014/main" id="{BEB7563F-F27A-1848-BBA5-98FEAC712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r="1614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akhodka Mineral Fertilizer Plant selects Topsoe as licensor for  world-scale methanol plant">
            <a:extLst>
              <a:ext uri="{FF2B5EF4-FFF2-40B4-BE49-F238E27FC236}">
                <a16:creationId xmlns:a16="http://schemas.microsoft.com/office/drawing/2014/main" id="{9B49692B-18FA-AA47-A025-F327366BE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1" r="20110" b="-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7478C1-ECD5-7647-8F62-01ADAAB44CD4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D6C59-5393-9C41-9968-24B3D50BB15E}"/>
              </a:ext>
            </a:extLst>
          </p:cNvPr>
          <p:cNvSpPr/>
          <p:nvPr/>
        </p:nvSpPr>
        <p:spPr>
          <a:xfrm>
            <a:off x="948779" y="890536"/>
            <a:ext cx="4188918" cy="243143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  <a:latin typeface="proxima-soft"/>
              </a:rPr>
              <a:t>School Lab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proxima-soft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We would use </a:t>
            </a:r>
            <a:r>
              <a:rPr lang="en-GB" sz="2800" b="1" dirty="0">
                <a:solidFill>
                  <a:srgbClr val="00B0F0"/>
                </a:solidFill>
              </a:rPr>
              <a:t>dilute solutions</a:t>
            </a:r>
            <a:r>
              <a:rPr lang="en-GB" sz="2800" dirty="0">
                <a:solidFill>
                  <a:schemeClr val="bg1"/>
                </a:solidFill>
              </a:rPr>
              <a:t> of ammonia on nitric acid, that's to make them </a:t>
            </a:r>
            <a:r>
              <a:rPr lang="en-GB" sz="2800" b="1" dirty="0">
                <a:solidFill>
                  <a:srgbClr val="00B0F0"/>
                </a:solidFill>
              </a:rPr>
              <a:t>safe</a:t>
            </a:r>
            <a:r>
              <a:rPr lang="en-GB" sz="2800" dirty="0">
                <a:solidFill>
                  <a:schemeClr val="bg1"/>
                </a:solidFill>
              </a:rPr>
              <a:t> to work with.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EBCA9-2DEF-7A4E-9F98-8785C9C2BC6F}"/>
              </a:ext>
            </a:extLst>
          </p:cNvPr>
          <p:cNvSpPr/>
          <p:nvPr/>
        </p:nvSpPr>
        <p:spPr>
          <a:xfrm>
            <a:off x="7054303" y="890536"/>
            <a:ext cx="4188918" cy="538609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B0F0"/>
                </a:solidFill>
                <a:latin typeface="proxima-soft"/>
              </a:rPr>
              <a:t>Industry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proxima-soft"/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The </a:t>
            </a:r>
            <a:r>
              <a:rPr lang="en-GB" sz="2800" b="1" dirty="0">
                <a:solidFill>
                  <a:srgbClr val="00B0F0"/>
                </a:solidFill>
              </a:rPr>
              <a:t>ammonia would be used as a gas </a:t>
            </a:r>
            <a:r>
              <a:rPr lang="en-GB" sz="2800" dirty="0">
                <a:solidFill>
                  <a:schemeClr val="bg1"/>
                </a:solidFill>
              </a:rPr>
              <a:t>and the </a:t>
            </a:r>
            <a:r>
              <a:rPr lang="en-GB" sz="2800" b="1" dirty="0">
                <a:solidFill>
                  <a:srgbClr val="00B0F0"/>
                </a:solidFill>
              </a:rPr>
              <a:t>nitric acid will be concentrated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This is much more dangerous, as the reactions very </a:t>
            </a:r>
            <a:r>
              <a:rPr lang="en-GB" sz="2800" b="1" dirty="0">
                <a:solidFill>
                  <a:srgbClr val="00B0F0"/>
                </a:solidFill>
              </a:rPr>
              <a:t>exothermic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This means that the heat produced has to be safely removed. This heat is then used in later stages.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6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344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CordiaUPC</vt:lpstr>
      <vt:lpstr>proxima-soft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236</cp:revision>
  <dcterms:created xsi:type="dcterms:W3CDTF">2021-05-21T15:41:32Z</dcterms:created>
  <dcterms:modified xsi:type="dcterms:W3CDTF">2021-06-12T10:54:01Z</dcterms:modified>
</cp:coreProperties>
</file>