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60" r:id="rId2"/>
    <p:sldId id="261" r:id="rId3"/>
    <p:sldId id="262" r:id="rId4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A2B4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03"/>
    <p:restoredTop sz="95865"/>
  </p:normalViewPr>
  <p:slideViewPr>
    <p:cSldViewPr snapToGrid="0" snapToObjects="1">
      <p:cViewPr varScale="1">
        <p:scale>
          <a:sx n="75" d="100"/>
          <a:sy n="75" d="100"/>
        </p:scale>
        <p:origin x="30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706AE-DE1A-1541-84A6-749C272C0DDB}" type="datetimeFigureOut">
              <a:rPr lang="en-US" smtClean="0"/>
              <a:t>12/27/21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B1595-6957-3C44-8D0B-2BDFC33EF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6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72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9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4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72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3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12/27/21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94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12/27/21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52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12/27/21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8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30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56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079533-D787-41B7-8657-39A54F277B9F}"/>
              </a:ext>
            </a:extLst>
          </p:cNvPr>
          <p:cNvSpPr/>
          <p:nvPr userDrawn="1"/>
        </p:nvSpPr>
        <p:spPr>
          <a:xfrm>
            <a:off x="1339906" y="9555021"/>
            <a:ext cx="4178191" cy="24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541404" algn="ctr"/>
                <a:tab pos="5082810" algn="r"/>
                <a:tab pos="2305502" algn="l"/>
                <a:tab pos="2541404" algn="ctr"/>
                <a:tab pos="5082810" algn="r"/>
              </a:tabLst>
            </a:pPr>
            <a:r>
              <a:rPr lang="en-US" sz="1020" dirty="0">
                <a:solidFill>
                  <a:srgbClr val="2FA2B4"/>
                </a:solidFill>
                <a:latin typeface="Arial Rounded MT Bold" charset="0"/>
                <a:ea typeface="ＭＳ 明朝" charset="-128"/>
                <a:cs typeface="Times New Roman" charset="0"/>
              </a:rPr>
              <a:t>Developing Experts Ltd. © 2022</a:t>
            </a:r>
            <a:endParaRPr lang="en-US" sz="1020" dirty="0">
              <a:solidFill>
                <a:srgbClr val="2FA2B4"/>
              </a:solidFill>
              <a:latin typeface="Cambria" charset="0"/>
              <a:ea typeface="ＭＳ 明朝" charset="-128"/>
              <a:cs typeface="Times New Roman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7F9D92F7-A11A-4BF8-B07C-8C59DD636239}"/>
              </a:ext>
            </a:extLst>
          </p:cNvPr>
          <p:cNvSpPr/>
          <p:nvPr userDrawn="1"/>
        </p:nvSpPr>
        <p:spPr>
          <a:xfrm>
            <a:off x="199281" y="290925"/>
            <a:ext cx="6459648" cy="167972"/>
          </a:xfrm>
          <a:prstGeom prst="roundRect">
            <a:avLst/>
          </a:prstGeom>
          <a:solidFill>
            <a:srgbClr val="2FA2B4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12" dirty="0">
                <a:latin typeface="Arial Rounded MT Bold" charset="0"/>
                <a:ea typeface="Arial Rounded MT Bold" charset="0"/>
                <a:cs typeface="Arial Rounded MT Bold" charset="0"/>
              </a:rPr>
              <a:t>S01.05.01.Handout </a:t>
            </a:r>
          </a:p>
        </p:txBody>
      </p:sp>
      <p:sp>
        <p:nvSpPr>
          <p:cNvPr id="9" name="Rounded Rectangular Callout 10">
            <a:extLst>
              <a:ext uri="{FF2B5EF4-FFF2-40B4-BE49-F238E27FC236}">
                <a16:creationId xmlns:a16="http://schemas.microsoft.com/office/drawing/2014/main" id="{864754E5-3646-4BC2-A7F7-B6B589FFA6BC}"/>
              </a:ext>
            </a:extLst>
          </p:cNvPr>
          <p:cNvSpPr/>
          <p:nvPr userDrawn="1"/>
        </p:nvSpPr>
        <p:spPr>
          <a:xfrm rot="10800000" flipV="1">
            <a:off x="985837" y="556389"/>
            <a:ext cx="5673093" cy="524699"/>
          </a:xfrm>
          <a:prstGeom prst="wedgeRoundRectCallout">
            <a:avLst>
              <a:gd name="adj1" fmla="val 51669"/>
              <a:gd name="adj2" fmla="val -21473"/>
              <a:gd name="adj3" fmla="val 16667"/>
            </a:avLst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i="0" u="none" strike="noStrike" kern="1200" dirty="0">
                <a:solidFill>
                  <a:srgbClr val="2FA2B4"/>
                </a:solidFill>
                <a:effectLst/>
                <a:latin typeface="Arial Rounded MT Bold" panose="020F0704030504030204" pitchFamily="34" charset="0"/>
                <a:ea typeface="+mn-ea"/>
                <a:cs typeface="+mn-cs"/>
              </a:rPr>
              <a:t>Know everyday uses of magnets</a:t>
            </a:r>
            <a:endParaRPr lang="en-US" sz="2000" dirty="0">
              <a:solidFill>
                <a:srgbClr val="2FA2B4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386326-C23C-4447-AEC1-DB5D08D3550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69" y="556389"/>
            <a:ext cx="524699" cy="52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hyperlink" Target="https://en.wikipedia.org/wiki/Hardware_disease" TargetMode="External"/><Relationship Id="rId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41ED60E-78E5-4C30-8CF3-1A686AA367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1732"/>
              </p:ext>
            </p:extLst>
          </p:nvPr>
        </p:nvGraphicFramePr>
        <p:xfrm>
          <a:off x="180627" y="1925662"/>
          <a:ext cx="6496744" cy="6986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186">
                  <a:extLst>
                    <a:ext uri="{9D8B030D-6E8A-4147-A177-3AD203B41FA5}">
                      <a16:colId xmlns:a16="http://schemas.microsoft.com/office/drawing/2014/main" val="2492037238"/>
                    </a:ext>
                  </a:extLst>
                </a:gridCol>
                <a:gridCol w="1624186">
                  <a:extLst>
                    <a:ext uri="{9D8B030D-6E8A-4147-A177-3AD203B41FA5}">
                      <a16:colId xmlns:a16="http://schemas.microsoft.com/office/drawing/2014/main" val="2887488769"/>
                    </a:ext>
                  </a:extLst>
                </a:gridCol>
                <a:gridCol w="1624186">
                  <a:extLst>
                    <a:ext uri="{9D8B030D-6E8A-4147-A177-3AD203B41FA5}">
                      <a16:colId xmlns:a16="http://schemas.microsoft.com/office/drawing/2014/main" val="1767054367"/>
                    </a:ext>
                  </a:extLst>
                </a:gridCol>
                <a:gridCol w="1624186">
                  <a:extLst>
                    <a:ext uri="{9D8B030D-6E8A-4147-A177-3AD203B41FA5}">
                      <a16:colId xmlns:a16="http://schemas.microsoft.com/office/drawing/2014/main" val="3348915384"/>
                    </a:ext>
                  </a:extLst>
                </a:gridCol>
              </a:tblGrid>
              <a:tr h="1397302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2FA2B4"/>
                          </a:solidFill>
                          <a:latin typeface="Arial Rounded MT Bold" panose="020F0704030504030204" pitchFamily="34" charset="0"/>
                        </a:rPr>
                        <a:t>books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2FA2B4"/>
                          </a:solidFill>
                          <a:latin typeface="Arial Rounded MT Bold" panose="020F0704030504030204" pitchFamily="34" charset="0"/>
                        </a:rPr>
                        <a:t>DVD player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2FA2B4"/>
                          </a:solidFill>
                          <a:latin typeface="Arial Rounded MT Bold" panose="020F0704030504030204" pitchFamily="34" charset="0"/>
                        </a:rPr>
                        <a:t>fan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2FA2B4"/>
                          </a:solidFill>
                          <a:latin typeface="Arial Rounded MT Bold" panose="020F0704030504030204" pitchFamily="34" charset="0"/>
                        </a:rPr>
                        <a:t>paperclip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99695"/>
                  </a:ext>
                </a:extLst>
              </a:tr>
              <a:tr h="1397302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2FA2B4"/>
                          </a:solidFill>
                          <a:latin typeface="Arial Rounded MT Bold" panose="020F0704030504030204" pitchFamily="34" charset="0"/>
                        </a:rPr>
                        <a:t>teddy bear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2FA2B4"/>
                          </a:solidFill>
                          <a:latin typeface="Arial Rounded MT Bold" panose="020F0704030504030204" pitchFamily="34" charset="0"/>
                        </a:rPr>
                        <a:t>electric toothbrush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2FA2B4"/>
                          </a:solidFill>
                          <a:latin typeface="Arial Rounded MT Bold" panose="020F0704030504030204" pitchFamily="34" charset="0"/>
                        </a:rPr>
                        <a:t>pen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2FA2B4"/>
                          </a:solidFill>
                          <a:latin typeface="Arial Rounded MT Bold" panose="020F0704030504030204" pitchFamily="34" charset="0"/>
                        </a:rPr>
                        <a:t>screw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890078"/>
                  </a:ext>
                </a:extLst>
              </a:tr>
              <a:tr h="1397302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2FA2B4"/>
                          </a:solidFill>
                          <a:latin typeface="Arial Rounded MT Bold" panose="020F0704030504030204" pitchFamily="34" charset="0"/>
                        </a:rPr>
                        <a:t>phone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2FA2B4"/>
                          </a:solidFill>
                          <a:latin typeface="Arial Rounded MT Bold" panose="020F0704030504030204" pitchFamily="34" charset="0"/>
                        </a:rPr>
                        <a:t>blender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2FA2B4"/>
                          </a:solidFill>
                          <a:latin typeface="Arial Rounded MT Bold" panose="020F0704030504030204" pitchFamily="34" charset="0"/>
                        </a:rPr>
                        <a:t>whiteboard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2FA2B4"/>
                          </a:solidFill>
                          <a:latin typeface="Arial Rounded MT Bold" panose="020F0704030504030204" pitchFamily="34" charset="0"/>
                        </a:rPr>
                        <a:t>clock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394968"/>
                  </a:ext>
                </a:extLst>
              </a:tr>
              <a:tr h="1397302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2FA2B4"/>
                          </a:solidFill>
                          <a:latin typeface="Arial Rounded MT Bold" panose="020F0704030504030204" pitchFamily="34" charset="0"/>
                        </a:rPr>
                        <a:t>lamp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2FA2B4"/>
                          </a:solidFill>
                          <a:latin typeface="Arial Rounded MT Bold" panose="020F0704030504030204" pitchFamily="34" charset="0"/>
                        </a:rPr>
                        <a:t>microphone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2FA2B4"/>
                          </a:solidFill>
                          <a:latin typeface="Arial Rounded MT Bold" panose="020F0704030504030204" pitchFamily="34" charset="0"/>
                        </a:rPr>
                        <a:t>microwave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2FA2B4"/>
                          </a:solidFill>
                          <a:latin typeface="Arial Rounded MT Bold" panose="020F0704030504030204" pitchFamily="34" charset="0"/>
                        </a:rPr>
                        <a:t>headphones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851911"/>
                  </a:ext>
                </a:extLst>
              </a:tr>
              <a:tr h="1397302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2FA2B4"/>
                          </a:solidFill>
                          <a:latin typeface="Arial Rounded MT Bold" panose="020F0704030504030204" pitchFamily="34" charset="0"/>
                        </a:rPr>
                        <a:t>washing machine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2FA2B4"/>
                          </a:solidFill>
                          <a:latin typeface="Arial Rounded MT Bold" panose="020F0704030504030204" pitchFamily="34" charset="0"/>
                        </a:rPr>
                        <a:t>sponge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2FA2B4"/>
                          </a:solidFill>
                          <a:latin typeface="Arial Rounded MT Bold" panose="020F0704030504030204" pitchFamily="34" charset="0"/>
                        </a:rPr>
                        <a:t>hammer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2FA2B4"/>
                          </a:solidFill>
                          <a:latin typeface="Arial Rounded MT Bold" panose="020F0704030504030204" pitchFamily="34" charset="0"/>
                        </a:rPr>
                        <a:t>cow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84302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20D707-D5B6-4BB8-AEFE-BCEDC40C3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628" y="1158439"/>
            <a:ext cx="6496743" cy="639478"/>
          </a:xfrm>
          <a:prstGeom prst="roundRect">
            <a:avLst/>
          </a:prstGeom>
          <a:noFill/>
          <a:ln w="9525">
            <a:solidFill>
              <a:srgbClr val="2FA2B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Magnets are found in lots of every objects. </a:t>
            </a:r>
          </a:p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Circle the objects below that contain a magnet.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360E0A2-D248-4EC2-841E-000F11C1B7DE}"/>
              </a:ext>
            </a:extLst>
          </p:cNvPr>
          <p:cNvGrpSpPr/>
          <p:nvPr/>
        </p:nvGrpSpPr>
        <p:grpSpPr>
          <a:xfrm>
            <a:off x="397449" y="1964337"/>
            <a:ext cx="6146850" cy="6607701"/>
            <a:chOff x="397449" y="1874191"/>
            <a:chExt cx="6146850" cy="6607701"/>
          </a:xfrm>
        </p:grpSpPr>
        <p:pic>
          <p:nvPicPr>
            <p:cNvPr id="1026" name="Picture 2" descr="Microwave, Oven, Appliance, Kitchen, Heats, Food">
              <a:extLst>
                <a:ext uri="{FF2B5EF4-FFF2-40B4-BE49-F238E27FC236}">
                  <a16:creationId xmlns:a16="http://schemas.microsoft.com/office/drawing/2014/main" id="{80671B6B-CD44-4146-BC2A-9F99FD77D6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0114" y="6217546"/>
              <a:ext cx="1423005" cy="956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eadphone, Headset, Music, Audio, Computer, Hardware">
              <a:extLst>
                <a:ext uri="{FF2B5EF4-FFF2-40B4-BE49-F238E27FC236}">
                  <a16:creationId xmlns:a16="http://schemas.microsoft.com/office/drawing/2014/main" id="{F5825672-63F7-4CB5-BF89-54F56FB5B9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9975" y="6191143"/>
              <a:ext cx="818001" cy="931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Microphone, Sing, Singer, Mic, Audio, Graphic">
              <a:extLst>
                <a:ext uri="{FF2B5EF4-FFF2-40B4-BE49-F238E27FC236}">
                  <a16:creationId xmlns:a16="http://schemas.microsoft.com/office/drawing/2014/main" id="{96EF3BCB-5FAA-443A-A21C-E1926E7FD2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41880">
              <a:off x="2229777" y="6051406"/>
              <a:ext cx="911476" cy="1281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Phone, Handset, Cordless, Telephone, Wireless, Dock">
              <a:extLst>
                <a:ext uri="{FF2B5EF4-FFF2-40B4-BE49-F238E27FC236}">
                  <a16:creationId xmlns:a16="http://schemas.microsoft.com/office/drawing/2014/main" id="{5F5A5C66-02A0-4755-AFCF-3F56E70808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723" y="4724356"/>
              <a:ext cx="658506" cy="1019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Air, Blade, Blowing, Chrome, Cool, Electric, Fan">
              <a:extLst>
                <a:ext uri="{FF2B5EF4-FFF2-40B4-BE49-F238E27FC236}">
                  <a16:creationId xmlns:a16="http://schemas.microsoft.com/office/drawing/2014/main" id="{44D17C71-F3D5-42EB-9DA9-B08607A20A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78" t="6459" r="11159" b="6558"/>
            <a:stretch/>
          </p:blipFill>
          <p:spPr bwMode="auto">
            <a:xfrm>
              <a:off x="3730422" y="1874191"/>
              <a:ext cx="1202824" cy="1140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Philips, Portable, Dvd, Player">
              <a:extLst>
                <a:ext uri="{FF2B5EF4-FFF2-40B4-BE49-F238E27FC236}">
                  <a16:creationId xmlns:a16="http://schemas.microsoft.com/office/drawing/2014/main" id="{1D0B597B-6D3F-4369-92E1-AC874A66E0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0614" y="1897239"/>
              <a:ext cx="1202825" cy="1117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Blender, Grinder, Mixer, Equipment, Appliance, Domestic">
              <a:extLst>
                <a:ext uri="{FF2B5EF4-FFF2-40B4-BE49-F238E27FC236}">
                  <a16:creationId xmlns:a16="http://schemas.microsoft.com/office/drawing/2014/main" id="{A8701225-861E-4A95-917A-086955BB3D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1282" y="4738196"/>
              <a:ext cx="645914" cy="1033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Clock, Analog, Time, Watch, Analog Clock, Ticking, Hour">
              <a:extLst>
                <a:ext uri="{FF2B5EF4-FFF2-40B4-BE49-F238E27FC236}">
                  <a16:creationId xmlns:a16="http://schemas.microsoft.com/office/drawing/2014/main" id="{75BE7EEF-774C-414A-936D-21CD61DCD3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1730" y="4738196"/>
              <a:ext cx="956246" cy="956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Washing Machine, Wash, Budget, Electrical Appliance">
              <a:extLst>
                <a:ext uri="{FF2B5EF4-FFF2-40B4-BE49-F238E27FC236}">
                  <a16:creationId xmlns:a16="http://schemas.microsoft.com/office/drawing/2014/main" id="{45A13D0C-64EF-49FF-8EA4-FE57AB4C89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97" y="7610951"/>
              <a:ext cx="482035" cy="679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Sponge, Cleaning Sponge, Clean, Rinse, Scrub">
              <a:extLst>
                <a:ext uri="{FF2B5EF4-FFF2-40B4-BE49-F238E27FC236}">
                  <a16:creationId xmlns:a16="http://schemas.microsoft.com/office/drawing/2014/main" id="{36E1871A-5C3C-43EB-AD07-B77C683FC4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99" t="19750" r="11700" b="11053"/>
            <a:stretch/>
          </p:blipFill>
          <p:spPr bwMode="auto">
            <a:xfrm>
              <a:off x="1944484" y="7659075"/>
              <a:ext cx="1339510" cy="822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Nail, Tinker, Works, Metal, Iron">
              <a:extLst>
                <a:ext uri="{FF2B5EF4-FFF2-40B4-BE49-F238E27FC236}">
                  <a16:creationId xmlns:a16="http://schemas.microsoft.com/office/drawing/2014/main" id="{35F69CB0-FC36-49CF-9486-8DA0F330B9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65" t="23575" r="23041" b="25720"/>
            <a:stretch/>
          </p:blipFill>
          <p:spPr bwMode="auto">
            <a:xfrm>
              <a:off x="5197683" y="3478404"/>
              <a:ext cx="1241988" cy="822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Paper-Clip, Office, Pin, Holder, Supply, Tag, Equipment">
              <a:extLst>
                <a:ext uri="{FF2B5EF4-FFF2-40B4-BE49-F238E27FC236}">
                  <a16:creationId xmlns:a16="http://schemas.microsoft.com/office/drawing/2014/main" id="{F3A75E86-4D33-434A-B5D2-5CDF26A017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8156" y="2032407"/>
              <a:ext cx="925669" cy="822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Picture 28" descr="Teddy Bear, Furry Teddy Bear, Bear, Teddy">
              <a:extLst>
                <a:ext uri="{FF2B5EF4-FFF2-40B4-BE49-F238E27FC236}">
                  <a16:creationId xmlns:a16="http://schemas.microsoft.com/office/drawing/2014/main" id="{76745391-2682-41C6-8DEF-3BDE7E2E98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15" t="8919" r="22851" b="6171"/>
            <a:stretch/>
          </p:blipFill>
          <p:spPr bwMode="auto">
            <a:xfrm>
              <a:off x="418329" y="3296401"/>
              <a:ext cx="1121972" cy="1075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" name="Picture 30" descr="Book, Education, Books, Reference, Help">
              <a:extLst>
                <a:ext uri="{FF2B5EF4-FFF2-40B4-BE49-F238E27FC236}">
                  <a16:creationId xmlns:a16="http://schemas.microsoft.com/office/drawing/2014/main" id="{80BCE90B-5AA8-466F-A39F-1CC6D4CA1E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405" y="1923571"/>
              <a:ext cx="1149805" cy="1020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6" name="Picture 32" descr="Pen, Compose, Write, Writer, Stationary, Ink">
              <a:extLst>
                <a:ext uri="{FF2B5EF4-FFF2-40B4-BE49-F238E27FC236}">
                  <a16:creationId xmlns:a16="http://schemas.microsoft.com/office/drawing/2014/main" id="{8C981172-7FE3-42F0-9807-C7AF1E936D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53240">
              <a:off x="3590813" y="3534578"/>
              <a:ext cx="1372807" cy="749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8" name="Picture 34" descr="Desk Lamp, Lamp, Night, Office, Red">
              <a:extLst>
                <a:ext uri="{FF2B5EF4-FFF2-40B4-BE49-F238E27FC236}">
                  <a16:creationId xmlns:a16="http://schemas.microsoft.com/office/drawing/2014/main" id="{D7B429B6-086F-4A1C-93CC-726FA8A567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449" y="6239217"/>
              <a:ext cx="1070858" cy="903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2" name="Picture 38" descr="Whiteboard, White Board, Dry Erase, Dry-Erase">
              <a:extLst>
                <a:ext uri="{FF2B5EF4-FFF2-40B4-BE49-F238E27FC236}">
                  <a16:creationId xmlns:a16="http://schemas.microsoft.com/office/drawing/2014/main" id="{4AB555D3-D020-476F-B674-0CC9C70235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254"/>
            <a:stretch/>
          </p:blipFill>
          <p:spPr bwMode="auto">
            <a:xfrm>
              <a:off x="3429000" y="4787732"/>
              <a:ext cx="1600803" cy="956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4" name="Picture 40" descr="Hammer, Tool, Metal, Hit, Break, Carpentry, Equipment">
              <a:extLst>
                <a:ext uri="{FF2B5EF4-FFF2-40B4-BE49-F238E27FC236}">
                  <a16:creationId xmlns:a16="http://schemas.microsoft.com/office/drawing/2014/main" id="{29B4CF5D-FF35-4DC2-8BA9-7F1FF926B7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0558" y="7555882"/>
              <a:ext cx="897685" cy="901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6" name="Picture 42" descr="Cow, Milk, Tur, Economy, Animal, Home, Dairy Cow, Farm">
              <a:extLst>
                <a:ext uri="{FF2B5EF4-FFF2-40B4-BE49-F238E27FC236}">
                  <a16:creationId xmlns:a16="http://schemas.microsoft.com/office/drawing/2014/main" id="{7606049E-4B42-4B81-A254-687E3F6EBB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683" y="7637140"/>
              <a:ext cx="1346616" cy="749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8" name="Picture 44" descr="Toothbrush, Electrically, Clean, Zahnreinigung">
              <a:extLst>
                <a:ext uri="{FF2B5EF4-FFF2-40B4-BE49-F238E27FC236}">
                  <a16:creationId xmlns:a16="http://schemas.microsoft.com/office/drawing/2014/main" id="{0A52EB99-4A2D-49D9-BFD4-FD121D3FCE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6388" y="2931357"/>
              <a:ext cx="1481630" cy="1532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D8B5CA7-1FE9-4C15-8EA8-ED5973F44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628" y="8992338"/>
            <a:ext cx="6496743" cy="577990"/>
          </a:xfrm>
          <a:prstGeom prst="roundRect">
            <a:avLst>
              <a:gd name="adj" fmla="val 0"/>
            </a:avLst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spAutoFit/>
          </a:bodyPr>
          <a:lstStyle/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Hint: objects that contain a motor, make sounds or record sounds contain a magnet.</a:t>
            </a:r>
          </a:p>
        </p:txBody>
      </p:sp>
    </p:spTree>
    <p:extLst>
      <p:ext uri="{BB962C8B-B14F-4D97-AF65-F5344CB8AC3E}">
        <p14:creationId xmlns:p14="http://schemas.microsoft.com/office/powerpoint/2010/main" val="1465323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20D707-D5B6-4BB8-AEFE-BCEDC40C3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628" y="1158439"/>
            <a:ext cx="6496743" cy="639478"/>
          </a:xfrm>
          <a:prstGeom prst="roundRect">
            <a:avLst/>
          </a:prstGeom>
          <a:noFill/>
          <a:ln w="9525">
            <a:solidFill>
              <a:srgbClr val="2FA2B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080000" tIns="42360" rIns="1080000" bIns="4236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Read the passage about “cow magnets” and answer the questions.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657C48D-203E-47EB-8FD5-F0E26CAC5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41" y="1989686"/>
            <a:ext cx="4417409" cy="2547760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2FA2B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t" anchorCtr="0" compatLnSpc="1">
            <a:prstTxWarp prst="textNoShape">
              <a:avLst/>
            </a:prstTxWarp>
            <a:spAutoFit/>
          </a:bodyPr>
          <a:lstStyle/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Cows love to eat grass. Sometimes the grass has small bits of metal hidden in it and the cows eat the metal by mistake.</a:t>
            </a: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srgbClr val="2FA2B4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The metal bits can harm the cows. So, farmers can feed the cows a special magnet called a “cow magnet”.</a:t>
            </a: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srgbClr val="2FA2B4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This attracts the metal bits into one place, so they don’t harm the cow.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71F15A0-9D0D-4C82-979E-3C6567B21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41" y="4672826"/>
            <a:ext cx="4740850" cy="4763751"/>
          </a:xfrm>
          <a:prstGeom prst="roundRect">
            <a:avLst>
              <a:gd name="adj" fmla="val 0"/>
            </a:avLst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t" anchorCtr="0" compatLnSpc="1">
            <a:prstTxWarp prst="textNoShape">
              <a:avLst/>
            </a:prstTxWarp>
            <a:spAutoFit/>
          </a:bodyPr>
          <a:lstStyle/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What do cows love to eat?</a:t>
            </a: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srgbClr val="2FA2B4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____________________________________________</a:t>
            </a: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srgbClr val="2FA2B4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What might the cows eat by mistake?</a:t>
            </a: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srgbClr val="2FA2B4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____________________________________________</a:t>
            </a: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srgbClr val="2FA2B4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Who looks after the cows?</a:t>
            </a: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srgbClr val="2FA2B4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____________________________________________</a:t>
            </a: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srgbClr val="2FA2B4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How do the farmers give the cow the magnet?</a:t>
            </a: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srgbClr val="2FA2B4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____________________________________________</a:t>
            </a: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srgbClr val="2FA2B4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What does a “cow magnet” do?</a:t>
            </a: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srgbClr val="2FA2B4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____________________________________________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132FB99-2937-453A-B70A-C3C2DAB2CE15}"/>
              </a:ext>
            </a:extLst>
          </p:cNvPr>
          <p:cNvGrpSpPr/>
          <p:nvPr/>
        </p:nvGrpSpPr>
        <p:grpSpPr>
          <a:xfrm>
            <a:off x="4838835" y="2022700"/>
            <a:ext cx="1838535" cy="1355500"/>
            <a:chOff x="4624288" y="2137000"/>
            <a:chExt cx="1945770" cy="1399380"/>
          </a:xfrm>
        </p:grpSpPr>
        <p:pic>
          <p:nvPicPr>
            <p:cNvPr id="7" name="Picture 4" descr="Farmer, Couple, Fruit, Nature, Agriculture, Cute">
              <a:extLst>
                <a:ext uri="{FF2B5EF4-FFF2-40B4-BE49-F238E27FC236}">
                  <a16:creationId xmlns:a16="http://schemas.microsoft.com/office/drawing/2014/main" id="{273014DD-1DC2-4378-8516-41EBDDB17B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50" t="6145" b="-1"/>
            <a:stretch/>
          </p:blipFill>
          <p:spPr bwMode="auto">
            <a:xfrm flipH="1">
              <a:off x="4624288" y="2137000"/>
              <a:ext cx="720244" cy="1399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6" name="Picture 42" descr="Cow, Milk, Tur, Economy, Animal, Home, Dairy Cow, Farm">
              <a:extLst>
                <a:ext uri="{FF2B5EF4-FFF2-40B4-BE49-F238E27FC236}">
                  <a16:creationId xmlns:a16="http://schemas.microsoft.com/office/drawing/2014/main" id="{7606049E-4B42-4B81-A254-687E3F6EBB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477" y="2613834"/>
              <a:ext cx="1648581" cy="917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F1FCC92-3229-40DB-B69F-E3E29B2E8606}"/>
              </a:ext>
            </a:extLst>
          </p:cNvPr>
          <p:cNvGrpSpPr/>
          <p:nvPr/>
        </p:nvGrpSpPr>
        <p:grpSpPr>
          <a:xfrm>
            <a:off x="5032948" y="5093022"/>
            <a:ext cx="1644421" cy="1414073"/>
            <a:chOff x="4866166" y="3465357"/>
            <a:chExt cx="1811204" cy="155749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803C119-CBA2-493E-9B5B-5B0D5D6D9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4866166" y="3465357"/>
              <a:ext cx="1811204" cy="1207469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5B03888-82DC-46A5-8D1A-082A348FAC96}"/>
                </a:ext>
              </a:extLst>
            </p:cNvPr>
            <p:cNvSpPr/>
            <p:nvPr/>
          </p:nvSpPr>
          <p:spPr>
            <a:xfrm>
              <a:off x="4866166" y="3470706"/>
              <a:ext cx="1811204" cy="1552144"/>
            </a:xfrm>
            <a:prstGeom prst="rect">
              <a:avLst/>
            </a:prstGeom>
            <a:noFill/>
            <a:ln>
              <a:solidFill>
                <a:srgbClr val="2FA2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sz="1600" dirty="0">
                  <a:solidFill>
                    <a:srgbClr val="2FA2B4"/>
                  </a:solidFill>
                  <a:latin typeface="Arial Rounded MT Bold" panose="020F0704030504030204" pitchFamily="34" charset="0"/>
                </a:rPr>
                <a:t>a cow magnet</a:t>
              </a:r>
            </a:p>
          </p:txBody>
        </p:sp>
      </p:grpSp>
      <p:sp>
        <p:nvSpPr>
          <p:cNvPr id="37" name="Rectangle 3">
            <a:extLst>
              <a:ext uri="{FF2B5EF4-FFF2-40B4-BE49-F238E27FC236}">
                <a16:creationId xmlns:a16="http://schemas.microsoft.com/office/drawing/2014/main" id="{391A4226-F677-4C6A-AF15-75B70EED9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8791" y="6784262"/>
            <a:ext cx="1648579" cy="1286464"/>
          </a:xfrm>
          <a:prstGeom prst="roundRect">
            <a:avLst/>
          </a:prstGeom>
          <a:noFill/>
          <a:ln w="9525">
            <a:solidFill>
              <a:srgbClr val="2FA2B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Stretch:</a:t>
            </a:r>
          </a:p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Describe what life would be like without magnets.</a:t>
            </a: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29F43DD4-6E7B-4F44-A7CC-65EED283E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949" y="8293933"/>
            <a:ext cx="1644421" cy="1048101"/>
          </a:xfrm>
          <a:prstGeom prst="roundRect">
            <a:avLst/>
          </a:prstGeom>
          <a:noFill/>
          <a:ln w="9525">
            <a:solidFill>
              <a:srgbClr val="2FA2B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Challenge</a:t>
            </a:r>
            <a:r>
              <a:rPr lang="en-US" altLang="en-US" sz="14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:</a:t>
            </a:r>
          </a:p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Write 4 things </a:t>
            </a:r>
            <a:r>
              <a:rPr lang="en-US" altLang="en-US" sz="1400" i="1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you </a:t>
            </a:r>
            <a:r>
              <a:rPr lang="en-US" altLang="en-US" sz="14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use magnets for.</a:t>
            </a:r>
          </a:p>
        </p:txBody>
      </p:sp>
      <p:pic>
        <p:nvPicPr>
          <p:cNvPr id="14" name="Picture 6" descr="Barbed Wire, Wire, Flower, Meadow, Nature, Blossom">
            <a:extLst>
              <a:ext uri="{FF2B5EF4-FFF2-40B4-BE49-F238E27FC236}">
                <a16:creationId xmlns:a16="http://schemas.microsoft.com/office/drawing/2014/main" id="{C694BC5B-979B-4C80-B098-FD144550D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39" t="16963" r="-1" b="12927"/>
          <a:stretch/>
        </p:blipFill>
        <p:spPr bwMode="auto">
          <a:xfrm>
            <a:off x="5032949" y="3516114"/>
            <a:ext cx="1644419" cy="1440208"/>
          </a:xfrm>
          <a:prstGeom prst="rect">
            <a:avLst/>
          </a:prstGeom>
          <a:noFill/>
          <a:ln w="19050">
            <a:solidFill>
              <a:srgbClr val="2FA2B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025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41ED60E-78E5-4C30-8CF3-1A686AA3676A}"/>
              </a:ext>
            </a:extLst>
          </p:cNvPr>
          <p:cNvGraphicFramePr>
            <a:graphicFrameLocks noGrp="1"/>
          </p:cNvGraphicFramePr>
          <p:nvPr/>
        </p:nvGraphicFramePr>
        <p:xfrm>
          <a:off x="180627" y="1925662"/>
          <a:ext cx="6496744" cy="6986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186">
                  <a:extLst>
                    <a:ext uri="{9D8B030D-6E8A-4147-A177-3AD203B41FA5}">
                      <a16:colId xmlns:a16="http://schemas.microsoft.com/office/drawing/2014/main" val="2492037238"/>
                    </a:ext>
                  </a:extLst>
                </a:gridCol>
                <a:gridCol w="1624186">
                  <a:extLst>
                    <a:ext uri="{9D8B030D-6E8A-4147-A177-3AD203B41FA5}">
                      <a16:colId xmlns:a16="http://schemas.microsoft.com/office/drawing/2014/main" val="2887488769"/>
                    </a:ext>
                  </a:extLst>
                </a:gridCol>
                <a:gridCol w="1624186">
                  <a:extLst>
                    <a:ext uri="{9D8B030D-6E8A-4147-A177-3AD203B41FA5}">
                      <a16:colId xmlns:a16="http://schemas.microsoft.com/office/drawing/2014/main" val="1767054367"/>
                    </a:ext>
                  </a:extLst>
                </a:gridCol>
                <a:gridCol w="1624186">
                  <a:extLst>
                    <a:ext uri="{9D8B030D-6E8A-4147-A177-3AD203B41FA5}">
                      <a16:colId xmlns:a16="http://schemas.microsoft.com/office/drawing/2014/main" val="3348915384"/>
                    </a:ext>
                  </a:extLst>
                </a:gridCol>
              </a:tblGrid>
              <a:tr h="1397302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2FA2B4"/>
                          </a:solidFill>
                          <a:latin typeface="Arial Rounded MT Bold" panose="020F0704030504030204" pitchFamily="34" charset="0"/>
                        </a:rPr>
                        <a:t>books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2FA2B4"/>
                          </a:solidFill>
                          <a:latin typeface="Arial Rounded MT Bold" panose="020F0704030504030204" pitchFamily="34" charset="0"/>
                        </a:rPr>
                        <a:t>DVD player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2FA2B4"/>
                          </a:solidFill>
                          <a:latin typeface="Arial Rounded MT Bold" panose="020F0704030504030204" pitchFamily="34" charset="0"/>
                        </a:rPr>
                        <a:t>fan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2FA2B4"/>
                          </a:solidFill>
                          <a:latin typeface="Arial Rounded MT Bold" panose="020F0704030504030204" pitchFamily="34" charset="0"/>
                        </a:rPr>
                        <a:t>paperclip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99695"/>
                  </a:ext>
                </a:extLst>
              </a:tr>
              <a:tr h="1397302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2FA2B4"/>
                          </a:solidFill>
                          <a:latin typeface="Arial Rounded MT Bold" panose="020F0704030504030204" pitchFamily="34" charset="0"/>
                        </a:rPr>
                        <a:t>teddy bear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2FA2B4"/>
                          </a:solidFill>
                          <a:latin typeface="Arial Rounded MT Bold" panose="020F0704030504030204" pitchFamily="34" charset="0"/>
                        </a:rPr>
                        <a:t>electric toothbrush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2FA2B4"/>
                          </a:solidFill>
                          <a:latin typeface="Arial Rounded MT Bold" panose="020F0704030504030204" pitchFamily="34" charset="0"/>
                        </a:rPr>
                        <a:t>pen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2FA2B4"/>
                          </a:solidFill>
                          <a:latin typeface="Arial Rounded MT Bold" panose="020F0704030504030204" pitchFamily="34" charset="0"/>
                        </a:rPr>
                        <a:t>screw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890078"/>
                  </a:ext>
                </a:extLst>
              </a:tr>
              <a:tr h="1397302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2FA2B4"/>
                          </a:solidFill>
                          <a:latin typeface="Arial Rounded MT Bold" panose="020F0704030504030204" pitchFamily="34" charset="0"/>
                        </a:rPr>
                        <a:t>phone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2FA2B4"/>
                          </a:solidFill>
                          <a:latin typeface="Arial Rounded MT Bold" panose="020F0704030504030204" pitchFamily="34" charset="0"/>
                        </a:rPr>
                        <a:t>blender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2FA2B4"/>
                          </a:solidFill>
                          <a:latin typeface="Arial Rounded MT Bold" panose="020F0704030504030204" pitchFamily="34" charset="0"/>
                        </a:rPr>
                        <a:t>whiteboard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2FA2B4"/>
                          </a:solidFill>
                          <a:latin typeface="Arial Rounded MT Bold" panose="020F0704030504030204" pitchFamily="34" charset="0"/>
                        </a:rPr>
                        <a:t>clock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394968"/>
                  </a:ext>
                </a:extLst>
              </a:tr>
              <a:tr h="1397302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2FA2B4"/>
                          </a:solidFill>
                          <a:latin typeface="Arial Rounded MT Bold" panose="020F0704030504030204" pitchFamily="34" charset="0"/>
                        </a:rPr>
                        <a:t>lamp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2FA2B4"/>
                          </a:solidFill>
                          <a:latin typeface="Arial Rounded MT Bold" panose="020F0704030504030204" pitchFamily="34" charset="0"/>
                        </a:rPr>
                        <a:t>microphone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2FA2B4"/>
                          </a:solidFill>
                          <a:latin typeface="Arial Rounded MT Bold" panose="020F0704030504030204" pitchFamily="34" charset="0"/>
                        </a:rPr>
                        <a:t>microwave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2FA2B4"/>
                          </a:solidFill>
                          <a:latin typeface="Arial Rounded MT Bold" panose="020F0704030504030204" pitchFamily="34" charset="0"/>
                        </a:rPr>
                        <a:t>headphones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851911"/>
                  </a:ext>
                </a:extLst>
              </a:tr>
              <a:tr h="1397302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2FA2B4"/>
                          </a:solidFill>
                          <a:latin typeface="Arial Rounded MT Bold" panose="020F0704030504030204" pitchFamily="34" charset="0"/>
                        </a:rPr>
                        <a:t>washing machine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2FA2B4"/>
                          </a:solidFill>
                          <a:latin typeface="Arial Rounded MT Bold" panose="020F0704030504030204" pitchFamily="34" charset="0"/>
                        </a:rPr>
                        <a:t>sponge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2FA2B4"/>
                          </a:solidFill>
                          <a:latin typeface="Arial Rounded MT Bold" panose="020F0704030504030204" pitchFamily="34" charset="0"/>
                        </a:rPr>
                        <a:t>hammer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2FA2B4"/>
                          </a:solidFill>
                          <a:latin typeface="Arial Rounded MT Bold" panose="020F0704030504030204" pitchFamily="34" charset="0"/>
                        </a:rPr>
                        <a:t>cow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84302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20D707-D5B6-4BB8-AEFE-BCEDC40C3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628" y="1158439"/>
            <a:ext cx="6496743" cy="639478"/>
          </a:xfrm>
          <a:prstGeom prst="roundRect">
            <a:avLst/>
          </a:prstGeom>
          <a:noFill/>
          <a:ln w="9525">
            <a:solidFill>
              <a:srgbClr val="2FA2B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Magnets are found in lots of every objects. </a:t>
            </a:r>
          </a:p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Circle the objects below that contain a magnet.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360E0A2-D248-4EC2-841E-000F11C1B7DE}"/>
              </a:ext>
            </a:extLst>
          </p:cNvPr>
          <p:cNvGrpSpPr/>
          <p:nvPr/>
        </p:nvGrpSpPr>
        <p:grpSpPr>
          <a:xfrm>
            <a:off x="397449" y="1964337"/>
            <a:ext cx="6146850" cy="6607701"/>
            <a:chOff x="397449" y="1874191"/>
            <a:chExt cx="6146850" cy="6607701"/>
          </a:xfrm>
        </p:grpSpPr>
        <p:pic>
          <p:nvPicPr>
            <p:cNvPr id="1026" name="Picture 2" descr="Microwave, Oven, Appliance, Kitchen, Heats, Food">
              <a:extLst>
                <a:ext uri="{FF2B5EF4-FFF2-40B4-BE49-F238E27FC236}">
                  <a16:creationId xmlns:a16="http://schemas.microsoft.com/office/drawing/2014/main" id="{80671B6B-CD44-4146-BC2A-9F99FD77D6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0114" y="6217546"/>
              <a:ext cx="1423005" cy="956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eadphone, Headset, Music, Audio, Computer, Hardware">
              <a:extLst>
                <a:ext uri="{FF2B5EF4-FFF2-40B4-BE49-F238E27FC236}">
                  <a16:creationId xmlns:a16="http://schemas.microsoft.com/office/drawing/2014/main" id="{F5825672-63F7-4CB5-BF89-54F56FB5B9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9975" y="6191143"/>
              <a:ext cx="818001" cy="931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Microphone, Sing, Singer, Mic, Audio, Graphic">
              <a:extLst>
                <a:ext uri="{FF2B5EF4-FFF2-40B4-BE49-F238E27FC236}">
                  <a16:creationId xmlns:a16="http://schemas.microsoft.com/office/drawing/2014/main" id="{96EF3BCB-5FAA-443A-A21C-E1926E7FD2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41880">
              <a:off x="2229777" y="6051406"/>
              <a:ext cx="911476" cy="1281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Phone, Handset, Cordless, Telephone, Wireless, Dock">
              <a:extLst>
                <a:ext uri="{FF2B5EF4-FFF2-40B4-BE49-F238E27FC236}">
                  <a16:creationId xmlns:a16="http://schemas.microsoft.com/office/drawing/2014/main" id="{5F5A5C66-02A0-4755-AFCF-3F56E70808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723" y="4724356"/>
              <a:ext cx="658506" cy="1019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Air, Blade, Blowing, Chrome, Cool, Electric, Fan">
              <a:extLst>
                <a:ext uri="{FF2B5EF4-FFF2-40B4-BE49-F238E27FC236}">
                  <a16:creationId xmlns:a16="http://schemas.microsoft.com/office/drawing/2014/main" id="{44D17C71-F3D5-42EB-9DA9-B08607A20A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78" t="6459" r="11159" b="6558"/>
            <a:stretch/>
          </p:blipFill>
          <p:spPr bwMode="auto">
            <a:xfrm>
              <a:off x="3730422" y="1874191"/>
              <a:ext cx="1202824" cy="1140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Philips, Portable, Dvd, Player">
              <a:extLst>
                <a:ext uri="{FF2B5EF4-FFF2-40B4-BE49-F238E27FC236}">
                  <a16:creationId xmlns:a16="http://schemas.microsoft.com/office/drawing/2014/main" id="{1D0B597B-6D3F-4369-92E1-AC874A66E0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0614" y="1897239"/>
              <a:ext cx="1202825" cy="1117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Blender, Grinder, Mixer, Equipment, Appliance, Domestic">
              <a:extLst>
                <a:ext uri="{FF2B5EF4-FFF2-40B4-BE49-F238E27FC236}">
                  <a16:creationId xmlns:a16="http://schemas.microsoft.com/office/drawing/2014/main" id="{A8701225-861E-4A95-917A-086955BB3D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1282" y="4738196"/>
              <a:ext cx="645914" cy="1033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Clock, Analog, Time, Watch, Analog Clock, Ticking, Hour">
              <a:extLst>
                <a:ext uri="{FF2B5EF4-FFF2-40B4-BE49-F238E27FC236}">
                  <a16:creationId xmlns:a16="http://schemas.microsoft.com/office/drawing/2014/main" id="{75BE7EEF-774C-414A-936D-21CD61DCD3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1730" y="4738196"/>
              <a:ext cx="956246" cy="956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Washing Machine, Wash, Budget, Electrical Appliance">
              <a:extLst>
                <a:ext uri="{FF2B5EF4-FFF2-40B4-BE49-F238E27FC236}">
                  <a16:creationId xmlns:a16="http://schemas.microsoft.com/office/drawing/2014/main" id="{45A13D0C-64EF-49FF-8EA4-FE57AB4C89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97" y="7610951"/>
              <a:ext cx="482035" cy="679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Sponge, Cleaning Sponge, Clean, Rinse, Scrub">
              <a:extLst>
                <a:ext uri="{FF2B5EF4-FFF2-40B4-BE49-F238E27FC236}">
                  <a16:creationId xmlns:a16="http://schemas.microsoft.com/office/drawing/2014/main" id="{36E1871A-5C3C-43EB-AD07-B77C683FC4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99" t="19750" r="11700" b="11053"/>
            <a:stretch/>
          </p:blipFill>
          <p:spPr bwMode="auto">
            <a:xfrm>
              <a:off x="1944484" y="7659075"/>
              <a:ext cx="1339510" cy="822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Nail, Tinker, Works, Metal, Iron">
              <a:extLst>
                <a:ext uri="{FF2B5EF4-FFF2-40B4-BE49-F238E27FC236}">
                  <a16:creationId xmlns:a16="http://schemas.microsoft.com/office/drawing/2014/main" id="{35F69CB0-FC36-49CF-9486-8DA0F330B9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65" t="23575" r="23041" b="25720"/>
            <a:stretch/>
          </p:blipFill>
          <p:spPr bwMode="auto">
            <a:xfrm>
              <a:off x="5197683" y="3478404"/>
              <a:ext cx="1241988" cy="822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Paper-Clip, Office, Pin, Holder, Supply, Tag, Equipment">
              <a:extLst>
                <a:ext uri="{FF2B5EF4-FFF2-40B4-BE49-F238E27FC236}">
                  <a16:creationId xmlns:a16="http://schemas.microsoft.com/office/drawing/2014/main" id="{F3A75E86-4D33-434A-B5D2-5CDF26A017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8156" y="2032407"/>
              <a:ext cx="925669" cy="822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Picture 28" descr="Teddy Bear, Furry Teddy Bear, Bear, Teddy">
              <a:extLst>
                <a:ext uri="{FF2B5EF4-FFF2-40B4-BE49-F238E27FC236}">
                  <a16:creationId xmlns:a16="http://schemas.microsoft.com/office/drawing/2014/main" id="{76745391-2682-41C6-8DEF-3BDE7E2E98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15" t="8919" r="22851" b="6171"/>
            <a:stretch/>
          </p:blipFill>
          <p:spPr bwMode="auto">
            <a:xfrm>
              <a:off x="418329" y="3296401"/>
              <a:ext cx="1121972" cy="1075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" name="Picture 30" descr="Book, Education, Books, Reference, Help">
              <a:extLst>
                <a:ext uri="{FF2B5EF4-FFF2-40B4-BE49-F238E27FC236}">
                  <a16:creationId xmlns:a16="http://schemas.microsoft.com/office/drawing/2014/main" id="{80BCE90B-5AA8-466F-A39F-1CC6D4CA1E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405" y="1923571"/>
              <a:ext cx="1149805" cy="1020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6" name="Picture 32" descr="Pen, Compose, Write, Writer, Stationary, Ink">
              <a:extLst>
                <a:ext uri="{FF2B5EF4-FFF2-40B4-BE49-F238E27FC236}">
                  <a16:creationId xmlns:a16="http://schemas.microsoft.com/office/drawing/2014/main" id="{8C981172-7FE3-42F0-9807-C7AF1E936D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53240">
              <a:off x="3590813" y="3534578"/>
              <a:ext cx="1372807" cy="749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8" name="Picture 34" descr="Desk Lamp, Lamp, Night, Office, Red">
              <a:extLst>
                <a:ext uri="{FF2B5EF4-FFF2-40B4-BE49-F238E27FC236}">
                  <a16:creationId xmlns:a16="http://schemas.microsoft.com/office/drawing/2014/main" id="{D7B429B6-086F-4A1C-93CC-726FA8A567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449" y="6239217"/>
              <a:ext cx="1070858" cy="903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2" name="Picture 38" descr="Whiteboard, White Board, Dry Erase, Dry-Erase">
              <a:extLst>
                <a:ext uri="{FF2B5EF4-FFF2-40B4-BE49-F238E27FC236}">
                  <a16:creationId xmlns:a16="http://schemas.microsoft.com/office/drawing/2014/main" id="{4AB555D3-D020-476F-B674-0CC9C70235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254"/>
            <a:stretch/>
          </p:blipFill>
          <p:spPr bwMode="auto">
            <a:xfrm>
              <a:off x="3429000" y="4787732"/>
              <a:ext cx="1600803" cy="956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4" name="Picture 40" descr="Hammer, Tool, Metal, Hit, Break, Carpentry, Equipment">
              <a:extLst>
                <a:ext uri="{FF2B5EF4-FFF2-40B4-BE49-F238E27FC236}">
                  <a16:creationId xmlns:a16="http://schemas.microsoft.com/office/drawing/2014/main" id="{29B4CF5D-FF35-4DC2-8BA9-7F1FF926B7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0558" y="7555882"/>
              <a:ext cx="897685" cy="901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6" name="Picture 42" descr="Cow, Milk, Tur, Economy, Animal, Home, Dairy Cow, Farm">
              <a:extLst>
                <a:ext uri="{FF2B5EF4-FFF2-40B4-BE49-F238E27FC236}">
                  <a16:creationId xmlns:a16="http://schemas.microsoft.com/office/drawing/2014/main" id="{7606049E-4B42-4B81-A254-687E3F6EBB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683" y="7637140"/>
              <a:ext cx="1346616" cy="749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8" name="Picture 44" descr="Toothbrush, Electrically, Clean, Zahnreinigung">
              <a:extLst>
                <a:ext uri="{FF2B5EF4-FFF2-40B4-BE49-F238E27FC236}">
                  <a16:creationId xmlns:a16="http://schemas.microsoft.com/office/drawing/2014/main" id="{0A52EB99-4A2D-49D9-BFD4-FD121D3FCE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6388" y="2931357"/>
              <a:ext cx="1481630" cy="1532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D8B5CA7-1FE9-4C15-8EA8-ED5973F44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628" y="8992338"/>
            <a:ext cx="6496743" cy="577990"/>
          </a:xfrm>
          <a:prstGeom prst="roundRect">
            <a:avLst>
              <a:gd name="adj" fmla="val 0"/>
            </a:avLst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spAutoFit/>
          </a:bodyPr>
          <a:lstStyle/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Hint: objects that contain a motor, make sounds or record sounds contain a magnet.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08A83C-776E-4C9C-9255-4901003A9E67}"/>
              </a:ext>
            </a:extLst>
          </p:cNvPr>
          <p:cNvSpPr txBox="1"/>
          <p:nvPr/>
        </p:nvSpPr>
        <p:spPr>
          <a:xfrm rot="20932286">
            <a:off x="2541931" y="1231737"/>
            <a:ext cx="2026517" cy="5232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ANSWERS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1A0C5CF-F52A-4D8A-B324-61BDDB49D795}"/>
              </a:ext>
            </a:extLst>
          </p:cNvPr>
          <p:cNvSpPr/>
          <p:nvPr/>
        </p:nvSpPr>
        <p:spPr>
          <a:xfrm>
            <a:off x="1848248" y="1915271"/>
            <a:ext cx="1539899" cy="14577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EADF38C-EEBC-4DF2-B812-950BB248692D}"/>
              </a:ext>
            </a:extLst>
          </p:cNvPr>
          <p:cNvSpPr/>
          <p:nvPr/>
        </p:nvSpPr>
        <p:spPr>
          <a:xfrm>
            <a:off x="3565351" y="1866995"/>
            <a:ext cx="1539899" cy="14577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63C79DE-C808-4556-9B75-782B2B0BCB4D}"/>
              </a:ext>
            </a:extLst>
          </p:cNvPr>
          <p:cNvSpPr/>
          <p:nvPr/>
        </p:nvSpPr>
        <p:spPr>
          <a:xfrm>
            <a:off x="1903266" y="3237760"/>
            <a:ext cx="1539899" cy="14577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09894E9-6AFB-464F-9AF3-AC3A0C621E04}"/>
              </a:ext>
            </a:extLst>
          </p:cNvPr>
          <p:cNvSpPr/>
          <p:nvPr/>
        </p:nvSpPr>
        <p:spPr>
          <a:xfrm>
            <a:off x="5075793" y="4688412"/>
            <a:ext cx="1539899" cy="14577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C3DAF2C-D069-4B80-9AC6-A3BFCC1ED9F4}"/>
              </a:ext>
            </a:extLst>
          </p:cNvPr>
          <p:cNvSpPr/>
          <p:nvPr/>
        </p:nvSpPr>
        <p:spPr>
          <a:xfrm>
            <a:off x="1813098" y="4690033"/>
            <a:ext cx="1539899" cy="14577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970C95A-77A0-4AA5-A1DB-56AE812A5759}"/>
              </a:ext>
            </a:extLst>
          </p:cNvPr>
          <p:cNvSpPr/>
          <p:nvPr/>
        </p:nvSpPr>
        <p:spPr>
          <a:xfrm>
            <a:off x="185720" y="4738767"/>
            <a:ext cx="1539899" cy="14577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4B9899D-DC14-420C-BAF8-83ED34EF7922}"/>
              </a:ext>
            </a:extLst>
          </p:cNvPr>
          <p:cNvSpPr/>
          <p:nvPr/>
        </p:nvSpPr>
        <p:spPr>
          <a:xfrm>
            <a:off x="3471667" y="6055704"/>
            <a:ext cx="1539899" cy="14577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3BC8879-0B18-4499-8847-AC2EA43D87F0}"/>
              </a:ext>
            </a:extLst>
          </p:cNvPr>
          <p:cNvSpPr/>
          <p:nvPr/>
        </p:nvSpPr>
        <p:spPr>
          <a:xfrm>
            <a:off x="5099045" y="6066428"/>
            <a:ext cx="1539899" cy="14577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7A07B8B-1320-47CB-8308-7D3589293725}"/>
              </a:ext>
            </a:extLst>
          </p:cNvPr>
          <p:cNvSpPr/>
          <p:nvPr/>
        </p:nvSpPr>
        <p:spPr>
          <a:xfrm>
            <a:off x="1844289" y="6047048"/>
            <a:ext cx="1539899" cy="14577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D85AA3E-C2A3-42EA-8459-A987ECA164EF}"/>
              </a:ext>
            </a:extLst>
          </p:cNvPr>
          <p:cNvSpPr/>
          <p:nvPr/>
        </p:nvSpPr>
        <p:spPr>
          <a:xfrm>
            <a:off x="203864" y="7435441"/>
            <a:ext cx="1539899" cy="14577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07CE86E-9B14-4723-88D1-DD974D235ABA}"/>
              </a:ext>
            </a:extLst>
          </p:cNvPr>
          <p:cNvSpPr txBox="1"/>
          <p:nvPr/>
        </p:nvSpPr>
        <p:spPr>
          <a:xfrm>
            <a:off x="5128179" y="3701285"/>
            <a:ext cx="1481630" cy="584775"/>
          </a:xfrm>
          <a:prstGeom prst="rect">
            <a:avLst/>
          </a:prstGeom>
          <a:solidFill>
            <a:srgbClr val="F8F8F8">
              <a:alpha val="80000"/>
            </a:srgbClr>
          </a:solidFill>
          <a:ln>
            <a:solidFill>
              <a:srgbClr val="2FA2B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Magnetic not a magnet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F0D38E5-ACFC-42DB-99C6-92B9461CA21A}"/>
              </a:ext>
            </a:extLst>
          </p:cNvPr>
          <p:cNvSpPr txBox="1"/>
          <p:nvPr/>
        </p:nvSpPr>
        <p:spPr>
          <a:xfrm>
            <a:off x="5138160" y="2294846"/>
            <a:ext cx="1481630" cy="584775"/>
          </a:xfrm>
          <a:prstGeom prst="rect">
            <a:avLst/>
          </a:prstGeom>
          <a:solidFill>
            <a:srgbClr val="F8F8F8">
              <a:alpha val="80000"/>
            </a:srgbClr>
          </a:solidFill>
          <a:ln>
            <a:solidFill>
              <a:srgbClr val="2FA2B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Magnetic not a magnet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5F97AAB-DEA2-4C75-A007-46587EAB8CE2}"/>
              </a:ext>
            </a:extLst>
          </p:cNvPr>
          <p:cNvSpPr txBox="1"/>
          <p:nvPr/>
        </p:nvSpPr>
        <p:spPr>
          <a:xfrm>
            <a:off x="3503838" y="5067752"/>
            <a:ext cx="1481630" cy="584775"/>
          </a:xfrm>
          <a:prstGeom prst="rect">
            <a:avLst/>
          </a:prstGeom>
          <a:solidFill>
            <a:srgbClr val="F8F8F8">
              <a:alpha val="80000"/>
            </a:srgbClr>
          </a:solidFill>
          <a:ln>
            <a:solidFill>
              <a:srgbClr val="2FA2B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Magnetic not a magnet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7C1F060-873C-40F4-BC70-0CFD6FC75C5D}"/>
              </a:ext>
            </a:extLst>
          </p:cNvPr>
          <p:cNvSpPr txBox="1"/>
          <p:nvPr/>
        </p:nvSpPr>
        <p:spPr>
          <a:xfrm>
            <a:off x="253902" y="6472912"/>
            <a:ext cx="1481630" cy="584775"/>
          </a:xfrm>
          <a:prstGeom prst="rect">
            <a:avLst/>
          </a:prstGeom>
          <a:solidFill>
            <a:srgbClr val="F8F8F8">
              <a:alpha val="80000"/>
            </a:srgbClr>
          </a:solidFill>
          <a:ln>
            <a:solidFill>
              <a:srgbClr val="2FA2B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Magnetic not a magnet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F5691EC-66A6-4A00-A66E-F5D4814C16A1}"/>
              </a:ext>
            </a:extLst>
          </p:cNvPr>
          <p:cNvSpPr txBox="1"/>
          <p:nvPr/>
        </p:nvSpPr>
        <p:spPr>
          <a:xfrm>
            <a:off x="3474879" y="7871937"/>
            <a:ext cx="1481630" cy="584775"/>
          </a:xfrm>
          <a:prstGeom prst="rect">
            <a:avLst/>
          </a:prstGeom>
          <a:solidFill>
            <a:srgbClr val="F8F8F8">
              <a:alpha val="80000"/>
            </a:srgbClr>
          </a:solidFill>
          <a:ln>
            <a:solidFill>
              <a:srgbClr val="2FA2B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Magnetic not a magnet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0FD4439-E00D-4A0B-A686-9EA6C444379D}"/>
              </a:ext>
            </a:extLst>
          </p:cNvPr>
          <p:cNvSpPr txBox="1"/>
          <p:nvPr/>
        </p:nvSpPr>
        <p:spPr>
          <a:xfrm>
            <a:off x="245820" y="2294846"/>
            <a:ext cx="1481630" cy="584775"/>
          </a:xfrm>
          <a:prstGeom prst="rect">
            <a:avLst/>
          </a:prstGeom>
          <a:solidFill>
            <a:srgbClr val="F8F8F8">
              <a:alpha val="80000"/>
            </a:srgbClr>
          </a:solidFill>
          <a:ln>
            <a:solidFill>
              <a:srgbClr val="2FA2B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Non-magnetic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E9E14E7-C43E-49B9-B20F-6839B8374E9D}"/>
              </a:ext>
            </a:extLst>
          </p:cNvPr>
          <p:cNvSpPr txBox="1"/>
          <p:nvPr/>
        </p:nvSpPr>
        <p:spPr>
          <a:xfrm>
            <a:off x="262133" y="3701285"/>
            <a:ext cx="1481630" cy="584775"/>
          </a:xfrm>
          <a:prstGeom prst="rect">
            <a:avLst/>
          </a:prstGeom>
          <a:solidFill>
            <a:srgbClr val="F8F8F8">
              <a:alpha val="80000"/>
            </a:srgbClr>
          </a:solidFill>
          <a:ln>
            <a:solidFill>
              <a:srgbClr val="2FA2B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Non-magnetic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D078B0C-CAD6-4382-BEAA-C5758BC65B90}"/>
              </a:ext>
            </a:extLst>
          </p:cNvPr>
          <p:cNvSpPr txBox="1"/>
          <p:nvPr/>
        </p:nvSpPr>
        <p:spPr>
          <a:xfrm>
            <a:off x="1894451" y="7864943"/>
            <a:ext cx="1481630" cy="584775"/>
          </a:xfrm>
          <a:prstGeom prst="rect">
            <a:avLst/>
          </a:prstGeom>
          <a:solidFill>
            <a:srgbClr val="F8F8F8">
              <a:alpha val="80000"/>
            </a:srgbClr>
          </a:solidFill>
          <a:ln>
            <a:solidFill>
              <a:srgbClr val="2FA2B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Non-magnetic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CD64818-ADF6-4010-8386-651DA243A4FD}"/>
              </a:ext>
            </a:extLst>
          </p:cNvPr>
          <p:cNvSpPr txBox="1"/>
          <p:nvPr/>
        </p:nvSpPr>
        <p:spPr>
          <a:xfrm>
            <a:off x="3514540" y="3701285"/>
            <a:ext cx="1481630" cy="584775"/>
          </a:xfrm>
          <a:prstGeom prst="rect">
            <a:avLst/>
          </a:prstGeom>
          <a:solidFill>
            <a:srgbClr val="F8F8F8">
              <a:alpha val="80000"/>
            </a:srgbClr>
          </a:solidFill>
          <a:ln>
            <a:solidFill>
              <a:srgbClr val="2FA2B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Non-magnetic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F6A6783-8DC5-47F3-A42C-D755768949D6}"/>
              </a:ext>
            </a:extLst>
          </p:cNvPr>
          <p:cNvSpPr txBox="1"/>
          <p:nvPr/>
        </p:nvSpPr>
        <p:spPr>
          <a:xfrm>
            <a:off x="5122700" y="7864943"/>
            <a:ext cx="1481630" cy="583200"/>
          </a:xfrm>
          <a:prstGeom prst="rect">
            <a:avLst/>
          </a:prstGeom>
          <a:solidFill>
            <a:srgbClr val="F8F8F8">
              <a:alpha val="80000"/>
            </a:srgbClr>
          </a:solidFill>
          <a:ln>
            <a:solidFill>
              <a:srgbClr val="2FA2B4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See page 2</a:t>
            </a:r>
          </a:p>
        </p:txBody>
      </p:sp>
    </p:spTree>
    <p:extLst>
      <p:ext uri="{BB962C8B-B14F-4D97-AF65-F5344CB8AC3E}">
        <p14:creationId xmlns:p14="http://schemas.microsoft.com/office/powerpoint/2010/main" val="3240456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456</TotalTime>
  <Words>294</Words>
  <Application>Microsoft Macintosh PowerPoint</Application>
  <PresentationFormat>A4 Paper (210x297 mm)</PresentationFormat>
  <Paragraphs>87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 Rounded MT Bold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Jean Debney</cp:lastModifiedBy>
  <cp:revision>37</cp:revision>
  <dcterms:created xsi:type="dcterms:W3CDTF">2016-06-12T08:53:59Z</dcterms:created>
  <dcterms:modified xsi:type="dcterms:W3CDTF">2021-12-27T21:00:35Z</dcterms:modified>
</cp:coreProperties>
</file>